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x="18288000" cy="10287000"/>
  <p:notesSz cx="6858000" cy="9144000"/>
  <p:embeddedFontLst>
    <p:embeddedFont>
      <p:font typeface="Arial Bold" panose="020B0704020202020204" pitchFamily="34" charset="0"/>
      <p:regular r:id="rId33"/>
      <p:bold r:id="rId34"/>
    </p:embeddedFont>
    <p:embeddedFont>
      <p:font typeface="IBM Plex Sans" panose="020B0503050203000203" pitchFamily="34" charset="0"/>
      <p:regular r:id="rId35"/>
      <p:bold r:id="rId36"/>
      <p:italic r:id="rId37"/>
      <p:boldItalic r:id="rId38"/>
    </p:embeddedFont>
    <p:embeddedFont>
      <p:font typeface="League Spartan" panose="020B0604020202020204" charset="0"/>
      <p:regular r:id="rId39"/>
      <p:bold r:id="rId40"/>
    </p:embeddedFont>
    <p:embeddedFont>
      <p:font typeface="Open Sans" panose="020B060603050402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22.07.2026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INTRO</a:t>
            </a:r>
          </a:p>
          <a:p>
            <a:endParaRPr lang="en-US" dirty="0"/>
          </a:p>
          <a:p>
            <a:r>
              <a:rPr lang="en-US" dirty="0"/>
              <a:t>Emily: My Name is Dr Emily Peasgood - I am a specialist in creating inclusive spaces and artworks with communities. </a:t>
            </a:r>
          </a:p>
          <a:p>
            <a:endParaRPr lang="en-US" dirty="0"/>
          </a:p>
          <a:p>
            <a:r>
              <a:rPr lang="en-US" dirty="0"/>
              <a:t>Ben: Introduction</a:t>
            </a:r>
          </a:p>
          <a:p>
            <a:endParaRPr lang="en-US" dirty="0"/>
          </a:p>
          <a:p>
            <a:r>
              <a:rPr lang="en-US" dirty="0"/>
              <a:t>Emily: We recently designed Haydock Library with fund from the Libraries Improvement Fund for St Helens Council, and the design focused on designing a library around human experience. </a:t>
            </a:r>
          </a:p>
          <a:p>
            <a:endParaRPr lang="en-US" dirty="0"/>
          </a:p>
          <a:p>
            <a:r>
              <a:rPr lang="en-US" dirty="0"/>
              <a:t>We are going to present our findings on how we might consider library design of the future, using Haydock Library as an example.</a:t>
            </a:r>
          </a:p>
          <a:p>
            <a:endParaRPr lang="en-US" dirty="0"/>
          </a:p>
          <a:p>
            <a:r>
              <a:rPr lang="en-US" dirty="0"/>
              <a:t>Libraries are changing. They are no longer simply places for borrowing books.</a:t>
            </a:r>
          </a:p>
          <a:p>
            <a:endParaRPr lang="en-US" dirty="0"/>
          </a:p>
          <a:p>
            <a:r>
              <a:rPr lang="en-US" dirty="0"/>
              <a:t>They are becoming some of the last truly public indoor spaces where people can gather, regulate, connect, learn and belong without needing to spend money.</a:t>
            </a:r>
          </a:p>
          <a:p>
            <a:endParaRPr lang="en-US" dirty="0"/>
          </a:p>
          <a:p>
            <a:r>
              <a:rPr lang="en-US" dirty="0"/>
              <a:t>But many libraries are still designed as neutral civic interiors.</a:t>
            </a:r>
          </a:p>
          <a:p>
            <a:endParaRPr lang="en-US" dirty="0"/>
          </a:p>
          <a:p>
            <a:r>
              <a:rPr lang="en-US" dirty="0"/>
              <a:t>Our work asks: What happens if we design libraries emotionally, socially and sensorially, with communities rather than for them?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INTRO / PROBLEM</a:t>
            </a:r>
          </a:p>
          <a:p>
            <a:endParaRPr lang="en-US"/>
          </a:p>
          <a:p>
            <a:r>
              <a:rPr lang="en-US"/>
              <a:t>Photo of library before instead of Urmston Library. Put them both in.</a:t>
            </a:r>
          </a:p>
          <a:p>
            <a:endParaRPr lang="en-US"/>
          </a:p>
          <a:p>
            <a:r>
              <a:rPr lang="en-US"/>
              <a:t>Emily: </a:t>
            </a:r>
          </a:p>
          <a:p>
            <a:endParaRPr lang="en-US"/>
          </a:p>
          <a:p>
            <a:r>
              <a:rPr lang="en-US"/>
              <a:t>Many contemporary civic interiors are designed to be flexible, efficient and multi-purpose.</a:t>
            </a:r>
          </a:p>
          <a:p>
            <a:endParaRPr lang="en-US"/>
          </a:p>
          <a:p>
            <a:r>
              <a:rPr lang="en-US"/>
              <a:t>But in becoming everything, they often become emotionally generic. </a:t>
            </a:r>
          </a:p>
          <a:p>
            <a:endParaRPr lang="en-US"/>
          </a:p>
          <a:p>
            <a:r>
              <a:rPr lang="en-US"/>
              <a:t>Furniture on castors.</a:t>
            </a:r>
          </a:p>
          <a:p>
            <a:r>
              <a:rPr lang="en-US"/>
              <a:t>Temporary layouts. </a:t>
            </a:r>
          </a:p>
          <a:p>
            <a:r>
              <a:rPr lang="en-US"/>
              <a:t>Spaces that could be anywhere.</a:t>
            </a:r>
          </a:p>
          <a:p>
            <a:endParaRPr lang="en-US"/>
          </a:p>
          <a:p>
            <a:r>
              <a:rPr lang="en-US"/>
              <a:t>These environments can feel overstimulating, emotionally cold or lacking identity, particularly for neurodivergent users, children and marginalised communities. </a:t>
            </a:r>
          </a:p>
          <a:p>
            <a:endParaRPr lang="en-US"/>
          </a:p>
          <a:p>
            <a:r>
              <a:rPr lang="en-US"/>
              <a:t>With Haydock Library wanted to ask: what would happen if a library felt grounded, sensory, recognisable and deeply connected to its community?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CO-DESIGN PROCESS</a:t>
            </a:r>
          </a:p>
          <a:p>
            <a:endParaRPr lang="en-US"/>
          </a:p>
          <a:p>
            <a:r>
              <a:rPr lang="en-US"/>
              <a:t>Add an image from the workshop</a:t>
            </a:r>
          </a:p>
          <a:p>
            <a:endParaRPr lang="en-US"/>
          </a:p>
          <a:p>
            <a:r>
              <a:rPr lang="en-US"/>
              <a:t>Emily: </a:t>
            </a:r>
          </a:p>
          <a:p>
            <a:endParaRPr lang="en-US"/>
          </a:p>
          <a:p>
            <a:r>
              <a:rPr lang="en-US"/>
              <a:t>When we designed Haydock Library, the project began not with drawings, but with listening.</a:t>
            </a:r>
          </a:p>
          <a:p>
            <a:r>
              <a:rPr lang="en-US"/>
              <a:t>We worked with library staff, carers, disability organisations, children and local residents through workshops, visits and creative activities.</a:t>
            </a:r>
          </a:p>
          <a:p>
            <a:endParaRPr lang="en-US"/>
          </a:p>
          <a:p>
            <a:r>
              <a:rPr lang="en-US"/>
              <a:t>One of the most important aspects of the process was speaking directly with people with disabilities themselves, not only through carers or institutions.</a:t>
            </a:r>
          </a:p>
          <a:p>
            <a:endParaRPr lang="en-US"/>
          </a:p>
          <a:p>
            <a:r>
              <a:rPr lang="en-US"/>
              <a:t>We wanted lived experience to shape the architecture.</a:t>
            </a:r>
          </a:p>
          <a:p>
            <a:endParaRPr lang="en-US"/>
          </a:p>
          <a:p>
            <a:r>
              <a:rPr lang="en-US"/>
              <a:t>Throughout the process we used accessible workshop formats, sensory materials, easy-read information and alternative ways for people to participate.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asked them to consider what their dream library looked like and used these ideas to identify key themes and inform the design.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MANIFESTO</a:t>
            </a:r>
          </a:p>
          <a:p>
            <a:endParaRPr lang="en-US"/>
          </a:p>
          <a:p>
            <a:r>
              <a:rPr lang="en-US"/>
              <a:t>Emily: </a:t>
            </a:r>
          </a:p>
          <a:p>
            <a:endParaRPr lang="en-US"/>
          </a:p>
          <a:p>
            <a:r>
              <a:rPr lang="en-US"/>
              <a:t>As the project developed, we worked with the steering group to create a manifesto for the future library.</a:t>
            </a:r>
          </a:p>
          <a:p>
            <a:endParaRPr lang="en-US"/>
          </a:p>
          <a:p>
            <a:r>
              <a:rPr lang="en-US"/>
              <a:t>This became a way of capturing not just functional requirements, but emotional atmosphere:</a:t>
            </a:r>
          </a:p>
          <a:p>
            <a:r>
              <a:rPr lang="en-US"/>
              <a:t>how the library should feel, what values should shape it, and what kinds of interaction it should support.</a:t>
            </a:r>
          </a:p>
          <a:p>
            <a:endParaRPr lang="en-US"/>
          </a:p>
          <a:p>
            <a:r>
              <a:rPr lang="en-US"/>
              <a:t>The manifesto shifted the project from simply redesigning a building to imagining a new civic identity for the library.</a:t>
            </a:r>
          </a:p>
          <a:p>
            <a:r>
              <a:rPr lang="en-US"/>
              <a:t>It also became embedded physically into the building itself through window graphics and environmental design.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Emily: </a:t>
            </a:r>
          </a:p>
          <a:p>
            <a:endParaRPr lang="en-US"/>
          </a:p>
          <a:p>
            <a:r>
              <a:rPr lang="en-US"/>
              <a:t>We didn’t want to create a sensory playground or something that felt childish or chaotic.</a:t>
            </a:r>
          </a:p>
          <a:p>
            <a:endParaRPr lang="en-US"/>
          </a:p>
          <a:p>
            <a:r>
              <a:rPr lang="en-US"/>
              <a:t>The challenge was: How do you create a highly inclusive environment that still feels beautiful, calm and architecturally coherent?</a:t>
            </a:r>
          </a:p>
          <a:p>
            <a:endParaRPr lang="en-US"/>
          </a:p>
          <a:p>
            <a:r>
              <a:rPr lang="en-US"/>
              <a:t>Inclusion should not sit outside good design. It should be embedded within it, and it doesn't need to be allocated to a small space. We embedded it throughout the library with portable elements, sensory bags, and integrated sensory panels. You</a:t>
            </a:r>
          </a:p>
          <a:p>
            <a:endParaRPr lang="en-US"/>
          </a:p>
          <a:p>
            <a:r>
              <a:rPr lang="en-US"/>
              <a:t>We wanted the library to feel emotionally warm, grounded and recognisable, somewhere people actively wanted to spend time.</a:t>
            </a:r>
          </a:p>
          <a:p>
            <a:endParaRPr lang="en-US"/>
          </a:p>
          <a:p>
            <a:r>
              <a:rPr lang="en-US"/>
              <a:t>Hand over to Ben - before photo.</a:t>
            </a:r>
          </a:p>
          <a:p>
            <a:endParaRPr lang="en-US"/>
          </a:p>
          <a:p>
            <a:r>
              <a:rPr lang="en-US"/>
              <a:t>- Biophilia / The Clearing </a:t>
            </a:r>
          </a:p>
          <a:p>
            <a:r>
              <a:rPr lang="en-US"/>
              <a:t>- The nook as a refuge </a:t>
            </a:r>
          </a:p>
          <a:p>
            <a:r>
              <a:rPr lang="en-US"/>
              <a:t>- Permanence versus temporary </a:t>
            </a:r>
          </a:p>
          <a:p>
            <a:r>
              <a:rPr lang="en-US"/>
              <a:t>- Embedding sensory elements throughout </a:t>
            </a:r>
          </a:p>
          <a:p>
            <a:r>
              <a:rPr lang="en-US"/>
              <a:t>- We built in adaptability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- corners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frames views + niches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views across space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views other way across space (different shape)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interesting other views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Many sensory / SEND elements are movable can be located anywhere in the space. </a:t>
            </a:r>
          </a:p>
          <a:p>
            <a:endParaRPr lang="en-US"/>
          </a:p>
          <a:p>
            <a:r>
              <a:rPr lang="en-US"/>
              <a:t>Time capsule </a:t>
            </a:r>
          </a:p>
          <a:p>
            <a:endParaRPr lang="en-US"/>
          </a:p>
          <a:p>
            <a:r>
              <a:rPr lang="en-US"/>
              <a:t>Computer station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Elizabeth frink sculpture now given fitting home </a:t>
            </a:r>
          </a:p>
          <a:p>
            <a:endParaRPr lang="en-US"/>
          </a:p>
          <a:p>
            <a:r>
              <a:rPr lang="en-US"/>
              <a:t>Summary of experience working on public projects.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Emily: </a:t>
            </a:r>
          </a:p>
          <a:p>
            <a:endParaRPr lang="en-US"/>
          </a:p>
          <a:p>
            <a:r>
              <a:rPr lang="en-US"/>
              <a:t>Libraries are increasingly becoming community living rooms, places for social connection, regulation, support, creativity and intergenerational exchange.</a:t>
            </a:r>
          </a:p>
          <a:p>
            <a:endParaRPr lang="en-US"/>
          </a:p>
          <a:p>
            <a:r>
              <a:rPr lang="en-US"/>
              <a:t>That requires a different design language.</a:t>
            </a:r>
          </a:p>
          <a:p>
            <a:endParaRPr lang="en-US"/>
          </a:p>
          <a:p>
            <a:r>
              <a:rPr lang="en-US"/>
              <a:t>Not institutional neutrality, but emotional intelligence.</a:t>
            </a:r>
          </a:p>
          <a:p>
            <a:endParaRPr lang="en-US"/>
          </a:p>
          <a:p>
            <a:r>
              <a:rPr lang="en-US"/>
              <a:t>Not temporary flexibility for its own sake, but spaces people can identify with and feel ownership over.</a:t>
            </a:r>
          </a:p>
          <a:p>
            <a:endParaRPr lang="en-US"/>
          </a:p>
          <a:p>
            <a:r>
              <a:rPr lang="en-US"/>
              <a:t>We believe the future library must support many forms of knowledge, participation and human experience.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Emily: </a:t>
            </a:r>
          </a:p>
          <a:p>
            <a:endParaRPr lang="en-US"/>
          </a:p>
          <a:p>
            <a:r>
              <a:rPr lang="en-US"/>
              <a:t>For us, inclusion is not a specialist feature. It is a way of thinking about public space altogether.</a:t>
            </a:r>
          </a:p>
          <a:p>
            <a:endParaRPr lang="en-US"/>
          </a:p>
          <a:p>
            <a:r>
              <a:rPr lang="en-US"/>
              <a:t>The question is no longer: </a:t>
            </a:r>
          </a:p>
          <a:p>
            <a:endParaRPr lang="en-US"/>
          </a:p>
          <a:p>
            <a:r>
              <a:rPr lang="en-US"/>
              <a:t>‘How do we make libraries accessible?’</a:t>
            </a:r>
          </a:p>
          <a:p>
            <a:endParaRPr lang="en-US"/>
          </a:p>
          <a:p>
            <a:r>
              <a:rPr lang="en-US"/>
              <a:t>But: What might libraries become if they were genuinely shaped around human experience, community identity and belonging from the beginning?</a:t>
            </a:r>
          </a:p>
          <a:p>
            <a:endParaRPr lang="en-US"/>
          </a:p>
          <a:p>
            <a:r>
              <a:rPr lang="en-US"/>
              <a:t>We have kept it short so there is time for a couple of questions. Please feel free to talk to us or email us if you have any questions.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1598" y="3057069"/>
            <a:ext cx="9701002" cy="6463292"/>
          </a:xfrm>
          <a:custGeom>
            <a:avLst/>
            <a:gdLst/>
            <a:ahLst/>
            <a:cxnLst/>
            <a:rect l="l" t="t" r="r" b="b"/>
            <a:pathLst>
              <a:path w="9701002" h="6463292">
                <a:moveTo>
                  <a:pt x="0" y="0"/>
                </a:moveTo>
                <a:lnTo>
                  <a:pt x="9701002" y="0"/>
                </a:lnTo>
                <a:lnTo>
                  <a:pt x="9701002" y="6463292"/>
                </a:lnTo>
                <a:lnTo>
                  <a:pt x="0" y="64632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849320" y="9176580"/>
            <a:ext cx="2867835" cy="254502"/>
          </a:xfrm>
          <a:custGeom>
            <a:avLst/>
            <a:gdLst/>
            <a:ahLst/>
            <a:cxnLst/>
            <a:rect l="l" t="t" r="r" b="b"/>
            <a:pathLst>
              <a:path w="2867835" h="254502">
                <a:moveTo>
                  <a:pt x="0" y="0"/>
                </a:moveTo>
                <a:lnTo>
                  <a:pt x="2867835" y="0"/>
                </a:lnTo>
                <a:lnTo>
                  <a:pt x="2867835" y="254502"/>
                </a:lnTo>
                <a:lnTo>
                  <a:pt x="0" y="2545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1188914" y="8444487"/>
            <a:ext cx="3460445" cy="1718688"/>
          </a:xfrm>
          <a:custGeom>
            <a:avLst/>
            <a:gdLst/>
            <a:ahLst/>
            <a:cxnLst/>
            <a:rect l="l" t="t" r="r" b="b"/>
            <a:pathLst>
              <a:path w="3460445" h="1718688">
                <a:moveTo>
                  <a:pt x="0" y="0"/>
                </a:moveTo>
                <a:lnTo>
                  <a:pt x="3460445" y="0"/>
                </a:lnTo>
                <a:lnTo>
                  <a:pt x="3460445" y="1718688"/>
                </a:lnTo>
                <a:lnTo>
                  <a:pt x="0" y="17186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311598" y="191313"/>
            <a:ext cx="17549922" cy="1956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2"/>
              </a:lnSpc>
            </a:pPr>
            <a:r>
              <a:rPr lang="en-US" sz="499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Designing Libraries Around</a:t>
            </a:r>
          </a:p>
          <a:p>
            <a:pPr algn="l">
              <a:lnSpc>
                <a:spcPts val="7992"/>
              </a:lnSpc>
            </a:pPr>
            <a:r>
              <a:rPr lang="en-US" sz="499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Human Experience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1598" y="2297660"/>
            <a:ext cx="10877316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Inclusive Libraries Designed with Communities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088132" y="7689804"/>
            <a:ext cx="3629023" cy="797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7"/>
              </a:lnSpc>
            </a:pPr>
            <a:r>
              <a:rPr lang="en-US" sz="235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Dr Emily Peasgood</a:t>
            </a:r>
          </a:p>
          <a:p>
            <a:pPr algn="r">
              <a:lnSpc>
                <a:spcPts val="3297"/>
              </a:lnSpc>
              <a:spcBef>
                <a:spcPct val="0"/>
              </a:spcBef>
            </a:pPr>
            <a:r>
              <a:rPr lang="en-US" sz="235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Ben Allen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342053" y="4765247"/>
            <a:ext cx="6375103" cy="227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191"/>
              </a:lnSpc>
            </a:pPr>
            <a:r>
              <a:rPr lang="en-US" sz="3599" spc="39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REIMAGINING THE LIBRARY AS A SENSORY, SOCIAL AND CIVIC SPACE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5398" y="9482261"/>
            <a:ext cx="5305522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Haydock Library, Image by FRENCH+TYE,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1598" y="1971668"/>
            <a:ext cx="9715509" cy="7286632"/>
          </a:xfrm>
          <a:custGeom>
            <a:avLst/>
            <a:gdLst/>
            <a:ahLst/>
            <a:cxnLst/>
            <a:rect l="l" t="t" r="r" b="b"/>
            <a:pathLst>
              <a:path w="9715509" h="7286632">
                <a:moveTo>
                  <a:pt x="0" y="0"/>
                </a:moveTo>
                <a:lnTo>
                  <a:pt x="9715509" y="0"/>
                </a:lnTo>
                <a:lnTo>
                  <a:pt x="9715509" y="7286632"/>
                </a:lnTo>
                <a:lnTo>
                  <a:pt x="0" y="72866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311598" y="191313"/>
            <a:ext cx="17549922" cy="94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2"/>
              </a:lnSpc>
            </a:pPr>
            <a:r>
              <a:rPr lang="en-US" sz="499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Why Many Libraries No Longer Work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1598" y="9220200"/>
            <a:ext cx="7126888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Haydock Library, pre-design. Image: Ben Allen, 2025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168046" y="1694709"/>
            <a:ext cx="3614754" cy="3238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8750"/>
              </a:lnSpc>
            </a:pPr>
            <a:r>
              <a:rPr lang="en-US" sz="3500" spc="38" dirty="0">
                <a:solidFill>
                  <a:srgbClr val="5E585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FLEXIBLE</a:t>
            </a:r>
          </a:p>
          <a:p>
            <a:pPr algn="just">
              <a:lnSpc>
                <a:spcPts val="8750"/>
              </a:lnSpc>
            </a:pPr>
            <a:r>
              <a:rPr lang="en-US" sz="3500" spc="38" dirty="0">
                <a:solidFill>
                  <a:srgbClr val="5E585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NEUTRAL</a:t>
            </a:r>
          </a:p>
          <a:p>
            <a:pPr algn="just">
              <a:lnSpc>
                <a:spcPts val="8750"/>
              </a:lnSpc>
            </a:pPr>
            <a:r>
              <a:rPr lang="en-US" sz="3500" spc="38" dirty="0">
                <a:solidFill>
                  <a:srgbClr val="5E585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CORPORATE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168046" y="5645785"/>
            <a:ext cx="6693474" cy="3512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40"/>
              </a:lnSpc>
              <a:spcBef>
                <a:spcPct val="0"/>
              </a:spcBef>
            </a:pPr>
            <a:r>
              <a:rPr lang="en-US" sz="3000" b="1" spc="32">
                <a:solidFill>
                  <a:srgbClr val="5E585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But is it emotionally recognisable?</a:t>
            </a:r>
          </a:p>
          <a:p>
            <a:pPr algn="l">
              <a:lnSpc>
                <a:spcPts val="5640"/>
              </a:lnSpc>
              <a:spcBef>
                <a:spcPct val="0"/>
              </a:spcBef>
            </a:pPr>
            <a:endParaRPr lang="en-US" sz="3000" b="1" spc="32">
              <a:solidFill>
                <a:srgbClr val="5E585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l">
              <a:lnSpc>
                <a:spcPts val="5640"/>
              </a:lnSpc>
              <a:spcBef>
                <a:spcPct val="0"/>
              </a:spcBef>
            </a:pPr>
            <a:r>
              <a:rPr lang="en-US" sz="3000" b="1" spc="32">
                <a:solidFill>
                  <a:srgbClr val="5E585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Is adaptability at the cost of a sense of space?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3646" y="3005226"/>
            <a:ext cx="9669611" cy="6442378"/>
          </a:xfrm>
          <a:custGeom>
            <a:avLst/>
            <a:gdLst/>
            <a:ahLst/>
            <a:cxnLst/>
            <a:rect l="l" t="t" r="r" b="b"/>
            <a:pathLst>
              <a:path w="9669611" h="6442378">
                <a:moveTo>
                  <a:pt x="0" y="0"/>
                </a:moveTo>
                <a:lnTo>
                  <a:pt x="9669610" y="0"/>
                </a:lnTo>
                <a:lnTo>
                  <a:pt x="9669610" y="6442378"/>
                </a:lnTo>
                <a:lnTo>
                  <a:pt x="0" y="6442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311598" y="191313"/>
            <a:ext cx="17549922" cy="94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2"/>
              </a:lnSpc>
            </a:pPr>
            <a:r>
              <a:rPr lang="en-US" sz="499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Designing with Communities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1598" y="1461318"/>
            <a:ext cx="10877316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Co-design workshops with people with disabilities, library staff, carers, organisations, children and local residents.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188914" y="4429363"/>
            <a:ext cx="4309021" cy="3165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749"/>
              </a:lnSpc>
            </a:pPr>
            <a:r>
              <a:rPr lang="en-US" sz="3499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LISTENING</a:t>
            </a:r>
          </a:p>
          <a:p>
            <a:pPr algn="just">
              <a:lnSpc>
                <a:spcPts val="8749"/>
              </a:lnSpc>
            </a:pPr>
            <a:r>
              <a:rPr lang="en-US" sz="3499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PARTICIPATION</a:t>
            </a:r>
          </a:p>
          <a:p>
            <a:pPr algn="just">
              <a:lnSpc>
                <a:spcPts val="8749"/>
              </a:lnSpc>
            </a:pPr>
            <a:r>
              <a:rPr lang="en-US" sz="3499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LIVED</a:t>
            </a:r>
            <a:r>
              <a:rPr lang="en-US" sz="3499" b="1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EXPERIENCE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0173" y="9453686"/>
            <a:ext cx="5305522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Haydock Library, Image by FRENCH+TYE,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0027" y="1032063"/>
            <a:ext cx="5840804" cy="8436031"/>
          </a:xfrm>
          <a:custGeom>
            <a:avLst/>
            <a:gdLst/>
            <a:ahLst/>
            <a:cxnLst/>
            <a:rect l="l" t="t" r="r" b="b"/>
            <a:pathLst>
              <a:path w="5840804" h="8436031">
                <a:moveTo>
                  <a:pt x="0" y="0"/>
                </a:moveTo>
                <a:lnTo>
                  <a:pt x="5840804" y="0"/>
                </a:lnTo>
                <a:lnTo>
                  <a:pt x="5840804" y="8436031"/>
                </a:lnTo>
                <a:lnTo>
                  <a:pt x="0" y="84360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14" t="-1184" r="-1414" b="-88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230040" y="8350008"/>
            <a:ext cx="3162654" cy="444992"/>
            <a:chOff x="0" y="0"/>
            <a:chExt cx="832962" cy="11719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32962" cy="117199"/>
            </a:xfrm>
            <a:custGeom>
              <a:avLst/>
              <a:gdLst/>
              <a:ahLst/>
              <a:cxnLst/>
              <a:rect l="l" t="t" r="r" b="b"/>
              <a:pathLst>
                <a:path w="832962" h="117199">
                  <a:moveTo>
                    <a:pt x="0" y="0"/>
                  </a:moveTo>
                  <a:lnTo>
                    <a:pt x="832962" y="0"/>
                  </a:lnTo>
                  <a:lnTo>
                    <a:pt x="832962" y="117199"/>
                  </a:lnTo>
                  <a:lnTo>
                    <a:pt x="0" y="117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32962" cy="1743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2694" y="8396239"/>
            <a:ext cx="1095700" cy="398762"/>
            <a:chOff x="0" y="0"/>
            <a:chExt cx="288579" cy="1050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8579" cy="105024"/>
            </a:xfrm>
            <a:custGeom>
              <a:avLst/>
              <a:gdLst/>
              <a:ahLst/>
              <a:cxnLst/>
              <a:rect l="l" t="t" r="r" b="b"/>
              <a:pathLst>
                <a:path w="288579" h="105024">
                  <a:moveTo>
                    <a:pt x="0" y="0"/>
                  </a:moveTo>
                  <a:lnTo>
                    <a:pt x="288579" y="0"/>
                  </a:lnTo>
                  <a:lnTo>
                    <a:pt x="288579" y="105024"/>
                  </a:lnTo>
                  <a:lnTo>
                    <a:pt x="0" y="105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88579" cy="162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434824" y="1032063"/>
            <a:ext cx="5604376" cy="8652528"/>
          </a:xfrm>
          <a:custGeom>
            <a:avLst/>
            <a:gdLst/>
            <a:ahLst/>
            <a:cxnLst/>
            <a:rect l="l" t="t" r="r" b="b"/>
            <a:pathLst>
              <a:path w="5604376" h="8652528">
                <a:moveTo>
                  <a:pt x="0" y="0"/>
                </a:moveTo>
                <a:lnTo>
                  <a:pt x="5604376" y="0"/>
                </a:lnTo>
                <a:lnTo>
                  <a:pt x="5604376" y="8652528"/>
                </a:lnTo>
                <a:lnTo>
                  <a:pt x="0" y="86525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939" r="-585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 rot="-10800000">
            <a:off x="6657729" y="1028700"/>
            <a:ext cx="5530198" cy="8655891"/>
          </a:xfrm>
          <a:custGeom>
            <a:avLst/>
            <a:gdLst/>
            <a:ahLst/>
            <a:cxnLst/>
            <a:rect l="l" t="t" r="r" b="b"/>
            <a:pathLst>
              <a:path w="5530198" h="8655891">
                <a:moveTo>
                  <a:pt x="0" y="0"/>
                </a:moveTo>
                <a:lnTo>
                  <a:pt x="5530197" y="0"/>
                </a:lnTo>
                <a:lnTo>
                  <a:pt x="5530197" y="8655891"/>
                </a:lnTo>
                <a:lnTo>
                  <a:pt x="0" y="8655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133" r="-1913" b="-1528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0430" y="2607666"/>
            <a:ext cx="10346935" cy="6893645"/>
          </a:xfrm>
          <a:custGeom>
            <a:avLst/>
            <a:gdLst/>
            <a:ahLst/>
            <a:cxnLst/>
            <a:rect l="l" t="t" r="r" b="b"/>
            <a:pathLst>
              <a:path w="10346935" h="6893645">
                <a:moveTo>
                  <a:pt x="0" y="0"/>
                </a:moveTo>
                <a:lnTo>
                  <a:pt x="10346935" y="0"/>
                </a:lnTo>
                <a:lnTo>
                  <a:pt x="10346935" y="6893645"/>
                </a:lnTo>
                <a:lnTo>
                  <a:pt x="0" y="6893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311598" y="191313"/>
            <a:ext cx="17549922" cy="94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2"/>
              </a:lnSpc>
            </a:pPr>
            <a:r>
              <a:rPr lang="en-US" sz="499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Creating a Shared Vision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1598" y="1461318"/>
            <a:ext cx="10877316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manifesto for an inclusive library.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02712" y="3014109"/>
            <a:ext cx="5292775" cy="6033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60"/>
              </a:lnSpc>
            </a:pPr>
            <a:r>
              <a:rPr lang="en-US" sz="3500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library shaped by:</a:t>
            </a:r>
          </a:p>
          <a:p>
            <a:pPr algn="just">
              <a:lnSpc>
                <a:spcPts val="4760"/>
              </a:lnSpc>
            </a:pPr>
            <a:endParaRPr lang="en-US" sz="3500" spc="38">
              <a:solidFill>
                <a:srgbClr val="54545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  <a:p>
            <a:pPr algn="just">
              <a:lnSpc>
                <a:spcPts val="6580"/>
              </a:lnSpc>
            </a:pPr>
            <a:r>
              <a:rPr lang="en-US" sz="3500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BELONGING</a:t>
            </a:r>
          </a:p>
          <a:p>
            <a:pPr algn="just">
              <a:lnSpc>
                <a:spcPts val="6580"/>
              </a:lnSpc>
            </a:pPr>
            <a:r>
              <a:rPr lang="en-US" sz="3500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CALM</a:t>
            </a:r>
          </a:p>
          <a:p>
            <a:pPr algn="just">
              <a:lnSpc>
                <a:spcPts val="6580"/>
              </a:lnSpc>
            </a:pPr>
            <a:r>
              <a:rPr lang="en-US" sz="3500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CURIOSITY</a:t>
            </a:r>
          </a:p>
          <a:p>
            <a:pPr algn="just">
              <a:lnSpc>
                <a:spcPts val="6580"/>
              </a:lnSpc>
            </a:pPr>
            <a:r>
              <a:rPr lang="en-US" sz="3500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COMMUNITY</a:t>
            </a:r>
          </a:p>
          <a:p>
            <a:pPr algn="just">
              <a:lnSpc>
                <a:spcPts val="6580"/>
              </a:lnSpc>
            </a:pPr>
            <a:r>
              <a:rPr lang="en-US" sz="3500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ACCESS</a:t>
            </a:r>
          </a:p>
          <a:p>
            <a:pPr algn="just">
              <a:lnSpc>
                <a:spcPts val="6580"/>
              </a:lnSpc>
            </a:pPr>
            <a:r>
              <a:rPr lang="en-US" sz="3500" spc="38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IMAGINATION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0173" y="9472736"/>
            <a:ext cx="5305522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Haydock Library, Image by FRENCH+TYE,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14774" y="2230798"/>
            <a:ext cx="8743570" cy="5825403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4"/>
                </a:lnTo>
                <a:lnTo>
                  <a:pt x="0" y="5825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311598" y="191313"/>
            <a:ext cx="17549922" cy="94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2"/>
              </a:lnSpc>
            </a:pPr>
            <a:r>
              <a:rPr lang="en-US" sz="499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Design Vision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21539" y="658897"/>
            <a:ext cx="7603944" cy="8598150"/>
          </a:xfrm>
          <a:custGeom>
            <a:avLst/>
            <a:gdLst/>
            <a:ahLst/>
            <a:cxnLst/>
            <a:rect l="l" t="t" r="r" b="b"/>
            <a:pathLst>
              <a:path w="7603944" h="8598150">
                <a:moveTo>
                  <a:pt x="0" y="0"/>
                </a:moveTo>
                <a:lnTo>
                  <a:pt x="7603943" y="0"/>
                </a:lnTo>
                <a:lnTo>
                  <a:pt x="7603943" y="8598150"/>
                </a:lnTo>
                <a:lnTo>
                  <a:pt x="0" y="859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8731200" y="7831441"/>
            <a:ext cx="827683" cy="2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096">
                <a:solidFill>
                  <a:srgbClr val="D5404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95764" y="4866921"/>
            <a:ext cx="2131072" cy="2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096">
                <a:solidFill>
                  <a:srgbClr val="D54040"/>
                </a:solidFill>
                <a:latin typeface="Arial"/>
                <a:ea typeface="Arial"/>
                <a:cs typeface="Arial"/>
                <a:sym typeface="Arial"/>
              </a:rPr>
              <a:t>OPEN SPACE / EVENTS SPACE</a:t>
            </a:r>
          </a:p>
        </p:txBody>
      </p:sp>
      <p:sp>
        <p:nvSpPr>
          <p:cNvPr id="5" name="TextBox 5"/>
          <p:cNvSpPr txBox="1"/>
          <p:nvPr/>
        </p:nvSpPr>
        <p:spPr>
          <a:xfrm rot="-5400000">
            <a:off x="5761102" y="4862685"/>
            <a:ext cx="827683" cy="2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096">
                <a:solidFill>
                  <a:srgbClr val="D5404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</a:p>
        </p:txBody>
      </p:sp>
      <p:sp>
        <p:nvSpPr>
          <p:cNvPr id="6" name="TextBox 6"/>
          <p:cNvSpPr txBox="1"/>
          <p:nvPr/>
        </p:nvSpPr>
        <p:spPr>
          <a:xfrm rot="-5400000">
            <a:off x="11704446" y="4865031"/>
            <a:ext cx="827683" cy="2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096">
                <a:solidFill>
                  <a:srgbClr val="D5404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</a:p>
        </p:txBody>
      </p:sp>
      <p:sp>
        <p:nvSpPr>
          <p:cNvPr id="7" name="TextBox 7"/>
          <p:cNvSpPr txBox="1"/>
          <p:nvPr/>
        </p:nvSpPr>
        <p:spPr>
          <a:xfrm rot="2700000">
            <a:off x="6366770" y="7223697"/>
            <a:ext cx="827683" cy="2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096">
                <a:solidFill>
                  <a:srgbClr val="D5404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</a:p>
        </p:txBody>
      </p:sp>
      <p:sp>
        <p:nvSpPr>
          <p:cNvPr id="8" name="TextBox 8"/>
          <p:cNvSpPr txBox="1"/>
          <p:nvPr/>
        </p:nvSpPr>
        <p:spPr>
          <a:xfrm rot="2700000">
            <a:off x="11101896" y="2493694"/>
            <a:ext cx="827683" cy="2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096">
                <a:solidFill>
                  <a:srgbClr val="D5404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</a:p>
        </p:txBody>
      </p:sp>
      <p:sp>
        <p:nvSpPr>
          <p:cNvPr id="9" name="TextBox 9"/>
          <p:cNvSpPr txBox="1"/>
          <p:nvPr/>
        </p:nvSpPr>
        <p:spPr>
          <a:xfrm rot="-2700000">
            <a:off x="6366690" y="2494335"/>
            <a:ext cx="827683" cy="2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096">
                <a:solidFill>
                  <a:srgbClr val="D5404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</a:p>
        </p:txBody>
      </p:sp>
      <p:sp>
        <p:nvSpPr>
          <p:cNvPr id="10" name="TextBox 10"/>
          <p:cNvSpPr txBox="1"/>
          <p:nvPr/>
        </p:nvSpPr>
        <p:spPr>
          <a:xfrm rot="-2700000">
            <a:off x="11096703" y="7229461"/>
            <a:ext cx="827683" cy="202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096">
                <a:solidFill>
                  <a:srgbClr val="D54040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18281" y="1003585"/>
            <a:ext cx="885198" cy="2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M A I N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E N T R A N C 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748038" y="8925120"/>
            <a:ext cx="362188" cy="18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"/>
              </a:lnSpc>
            </a:pPr>
            <a:r>
              <a:rPr lang="en-US" sz="629" spc="3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1 0</a:t>
            </a:r>
          </a:p>
          <a:p>
            <a:pPr algn="ctr">
              <a:lnSpc>
                <a:spcPts val="720"/>
              </a:lnSpc>
            </a:pPr>
            <a:r>
              <a:rPr lang="en-US" sz="629" spc="3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L O B B 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4808" y="9628104"/>
            <a:ext cx="4033230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450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workshop ideas overview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872711" y="3691185"/>
            <a:ext cx="2563711" cy="2553665"/>
            <a:chOff x="0" y="0"/>
            <a:chExt cx="675216" cy="67257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5216" cy="672570"/>
            </a:xfrm>
            <a:custGeom>
              <a:avLst/>
              <a:gdLst/>
              <a:ahLst/>
              <a:cxnLst/>
              <a:rect l="l" t="t" r="r" b="b"/>
              <a:pathLst>
                <a:path w="675216" h="672570">
                  <a:moveTo>
                    <a:pt x="0" y="0"/>
                  </a:moveTo>
                  <a:lnTo>
                    <a:pt x="675216" y="0"/>
                  </a:lnTo>
                  <a:lnTo>
                    <a:pt x="675216" y="672570"/>
                  </a:lnTo>
                  <a:lnTo>
                    <a:pt x="0" y="672570"/>
                  </a:lnTo>
                  <a:close/>
                </a:path>
              </a:pathLst>
            </a:custGeom>
            <a:ln w="28575" cap="sq">
              <a:solidFill>
                <a:srgbClr val="1E1FC4"/>
              </a:solidFill>
              <a:prstDash val="dash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75216" cy="710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8470" y="4330634"/>
            <a:ext cx="5819849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540">
                <a:solidFill>
                  <a:srgbClr val="231F20"/>
                </a:solidFill>
                <a:latin typeface="Arial Bold"/>
                <a:ea typeface="Arial Bold"/>
                <a:cs typeface="Arial Bold"/>
                <a:sym typeface="Arial Bold"/>
              </a:rPr>
              <a:t> Visual connections with nature 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79067" y="4855605"/>
            <a:ext cx="8119721" cy="2074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views out to trees 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shadow pattern on floor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indoor plants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movement of light during the day 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natural materials (wooden shelving) / tactile materials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89212" y="3290174"/>
            <a:ext cx="6338367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spc="779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biophilic design concepts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48470" y="4330634"/>
            <a:ext cx="6589365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540">
                <a:solidFill>
                  <a:srgbClr val="231F20"/>
                </a:solidFill>
                <a:latin typeface="Arial Bold"/>
                <a:ea typeface="Arial Bold"/>
                <a:cs typeface="Arial Bold"/>
                <a:sym typeface="Arial Bold"/>
              </a:rPr>
              <a:t> Non-visual connections with nature 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79067" y="4855605"/>
            <a:ext cx="5597792" cy="817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forest clearing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geometry of space improves legibity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89757" y="4330634"/>
            <a:ext cx="3179415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540">
                <a:solidFill>
                  <a:srgbClr val="231F20"/>
                </a:solidFill>
                <a:latin typeface="Arial Bold"/>
                <a:ea typeface="Arial Bold"/>
                <a:cs typeface="Arial Bold"/>
                <a:sym typeface="Arial Bold"/>
              </a:rPr>
              <a:t>Refuge + Prospect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420354" y="4855605"/>
            <a:ext cx="10409154" cy="249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smaller perimeter spaces provide refuge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full height shelves provides a sense of enclosure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fixed shelves provides a sense perminence and securituy / legibility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reading niches provide refuge</a:t>
            </a:r>
          </a:p>
          <a:p>
            <a:pPr algn="l">
              <a:lnSpc>
                <a:spcPts val="3374"/>
              </a:lnSpc>
            </a:pPr>
            <a:r>
              <a:rPr lang="en-US" sz="1799" spc="34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- views across space provide prospect</a:t>
            </a:r>
          </a:p>
          <a:p>
            <a:pPr algn="l">
              <a:lnSpc>
                <a:spcPts val="3374"/>
              </a:lnSpc>
            </a:pPr>
            <a:endParaRPr lang="en-US" sz="1799" spc="341">
              <a:solidFill>
                <a:srgbClr val="231F2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44403" y="2674023"/>
            <a:ext cx="7399188" cy="4938956"/>
            <a:chOff x="0" y="0"/>
            <a:chExt cx="10253993" cy="68445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53980" cy="6844538"/>
            </a:xfrm>
            <a:custGeom>
              <a:avLst/>
              <a:gdLst/>
              <a:ahLst/>
              <a:cxnLst/>
              <a:rect l="l" t="t" r="r" b="b"/>
              <a:pathLst>
                <a:path w="10253980" h="6844538">
                  <a:moveTo>
                    <a:pt x="0" y="0"/>
                  </a:moveTo>
                  <a:lnTo>
                    <a:pt x="10253980" y="0"/>
                  </a:lnTo>
                  <a:lnTo>
                    <a:pt x="10253980" y="6844538"/>
                  </a:lnTo>
                  <a:lnTo>
                    <a:pt x="0" y="68445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289354" y="9341341"/>
            <a:ext cx="1709291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spc="279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Forest clearing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39785" y="2674023"/>
            <a:ext cx="7408429" cy="4938956"/>
            <a:chOff x="0" y="0"/>
            <a:chExt cx="8898534" cy="59323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898509" cy="5932297"/>
            </a:xfrm>
            <a:custGeom>
              <a:avLst/>
              <a:gdLst/>
              <a:ahLst/>
              <a:cxnLst/>
              <a:rect l="l" t="t" r="r" b="b"/>
              <a:pathLst>
                <a:path w="8898509" h="5932297">
                  <a:moveTo>
                    <a:pt x="0" y="0"/>
                  </a:moveTo>
                  <a:lnTo>
                    <a:pt x="8898509" y="0"/>
                  </a:lnTo>
                  <a:lnTo>
                    <a:pt x="8898509" y="5932297"/>
                  </a:lnTo>
                  <a:lnTo>
                    <a:pt x="0" y="5932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352855" y="9350866"/>
            <a:ext cx="3582293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99"/>
              </a:lnSpc>
            </a:pPr>
            <a:r>
              <a:rPr lang="en-US" sz="1499" spc="299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Library niche / Refuge space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21539" y="658897"/>
            <a:ext cx="7603944" cy="8598150"/>
          </a:xfrm>
          <a:custGeom>
            <a:avLst/>
            <a:gdLst/>
            <a:ahLst/>
            <a:cxnLst/>
            <a:rect l="l" t="t" r="r" b="b"/>
            <a:pathLst>
              <a:path w="7603944" h="8598150">
                <a:moveTo>
                  <a:pt x="0" y="0"/>
                </a:moveTo>
                <a:lnTo>
                  <a:pt x="7603943" y="0"/>
                </a:lnTo>
                <a:lnTo>
                  <a:pt x="7603943" y="8598150"/>
                </a:lnTo>
                <a:lnTo>
                  <a:pt x="0" y="859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8484297" y="9730140"/>
            <a:ext cx="2193691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441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square plan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18281" y="1003585"/>
            <a:ext cx="885198" cy="2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M A I N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E N T R A N C 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793123" y="4701607"/>
            <a:ext cx="712462" cy="407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0 1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M A I N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L I B R A R 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42826" y="3108378"/>
            <a:ext cx="80779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e l f - s e r v i c 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13418" y="8173104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61493" y="1599565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08915" y="3259927"/>
            <a:ext cx="411519" cy="24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 u b l e t ( i p a d 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96928" y="8161667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557310" y="5279672"/>
            <a:ext cx="1100245" cy="24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 u l t i p u r p o s e / r e a d i n g / c o m m u n a 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33436" y="5479607"/>
            <a:ext cx="353912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p a c 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60762" y="1599602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12904" y="2540115"/>
            <a:ext cx="195005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 i 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84778" y="2540115"/>
            <a:ext cx="35397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 a c 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72389" y="8161667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10887" y="1599602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8" name="TextBox 18"/>
          <p:cNvSpPr txBox="1"/>
          <p:nvPr/>
        </p:nvSpPr>
        <p:spPr>
          <a:xfrm rot="-5400000">
            <a:off x="5448766" y="5676418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9" name="TextBox 19"/>
          <p:cNvSpPr txBox="1"/>
          <p:nvPr/>
        </p:nvSpPr>
        <p:spPr>
          <a:xfrm rot="-5400000">
            <a:off x="6749240" y="2102442"/>
            <a:ext cx="670838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t a f f d e s k</a:t>
            </a:r>
          </a:p>
        </p:txBody>
      </p:sp>
      <p:sp>
        <p:nvSpPr>
          <p:cNvPr id="20" name="TextBox 20"/>
          <p:cNvSpPr txBox="1"/>
          <p:nvPr/>
        </p:nvSpPr>
        <p:spPr>
          <a:xfrm rot="-5400000">
            <a:off x="12012498" y="3189390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1" name="TextBox 21"/>
          <p:cNvSpPr txBox="1"/>
          <p:nvPr/>
        </p:nvSpPr>
        <p:spPr>
          <a:xfrm rot="-5400000">
            <a:off x="12012498" y="4924138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2" name="TextBox 22"/>
          <p:cNvSpPr txBox="1"/>
          <p:nvPr/>
        </p:nvSpPr>
        <p:spPr>
          <a:xfrm rot="-5400000">
            <a:off x="12012498" y="6636075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48038" y="8925120"/>
            <a:ext cx="362188" cy="18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"/>
              </a:lnSpc>
            </a:pPr>
            <a:r>
              <a:rPr lang="en-US" sz="629" spc="3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1 0</a:t>
            </a:r>
          </a:p>
          <a:p>
            <a:pPr algn="ctr">
              <a:lnSpc>
                <a:spcPts val="720"/>
              </a:lnSpc>
            </a:pPr>
            <a:r>
              <a:rPr lang="en-US" sz="629" spc="3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L O B B 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21539" y="658897"/>
            <a:ext cx="7603944" cy="8598150"/>
          </a:xfrm>
          <a:custGeom>
            <a:avLst/>
            <a:gdLst/>
            <a:ahLst/>
            <a:cxnLst/>
            <a:rect l="l" t="t" r="r" b="b"/>
            <a:pathLst>
              <a:path w="7603944" h="8598150">
                <a:moveTo>
                  <a:pt x="0" y="0"/>
                </a:moveTo>
                <a:lnTo>
                  <a:pt x="7603943" y="0"/>
                </a:lnTo>
                <a:lnTo>
                  <a:pt x="7603943" y="8598150"/>
                </a:lnTo>
                <a:lnTo>
                  <a:pt x="0" y="859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 rot="-2734320">
            <a:off x="11162002" y="7218997"/>
            <a:ext cx="637150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 e c h. z o n 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19815" y="7085120"/>
            <a:ext cx="30485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t aff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99277" y="7085120"/>
            <a:ext cx="283788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 e s 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13207" y="8173104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61512" y="1599602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185307" y="8161667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53634" y="5251125"/>
            <a:ext cx="137179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57337" y="5393959"/>
            <a:ext cx="1100245" cy="24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 u l t i p u r p o s e / r e a d i n g / c o m m u n a 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33454" y="5593903"/>
            <a:ext cx="353912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p a c 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60111" y="1599382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72196" y="8161695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40625" y="2415180"/>
            <a:ext cx="631221" cy="24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0 1 2</a:t>
            </a:r>
          </a:p>
          <a:p>
            <a:pPr algn="ctr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 i d s p a c 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10887" y="1599602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5448766" y="4767282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5814225" y="3132261"/>
            <a:ext cx="411519" cy="24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 u b l e t ( i p a d )</a:t>
            </a:r>
          </a:p>
        </p:txBody>
      </p:sp>
      <p:sp>
        <p:nvSpPr>
          <p:cNvPr id="18" name="TextBox 18"/>
          <p:cNvSpPr txBox="1"/>
          <p:nvPr/>
        </p:nvSpPr>
        <p:spPr>
          <a:xfrm rot="-5400000">
            <a:off x="8709802" y="1819470"/>
            <a:ext cx="240991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e l f</a:t>
            </a:r>
          </a:p>
        </p:txBody>
      </p:sp>
      <p:sp>
        <p:nvSpPr>
          <p:cNvPr id="19" name="TextBox 19"/>
          <p:cNvSpPr txBox="1"/>
          <p:nvPr/>
        </p:nvSpPr>
        <p:spPr>
          <a:xfrm rot="-5400000">
            <a:off x="8608024" y="1933730"/>
            <a:ext cx="475613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e r v i c e</a:t>
            </a:r>
          </a:p>
        </p:txBody>
      </p:sp>
      <p:sp>
        <p:nvSpPr>
          <p:cNvPr id="20" name="TextBox 20"/>
          <p:cNvSpPr txBox="1"/>
          <p:nvPr/>
        </p:nvSpPr>
        <p:spPr>
          <a:xfrm rot="-5400000">
            <a:off x="12012480" y="3189510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1" name="TextBox 21"/>
          <p:cNvSpPr txBox="1"/>
          <p:nvPr/>
        </p:nvSpPr>
        <p:spPr>
          <a:xfrm rot="-5400000">
            <a:off x="12012480" y="4924256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2" name="TextBox 22"/>
          <p:cNvSpPr txBox="1"/>
          <p:nvPr/>
        </p:nvSpPr>
        <p:spPr>
          <a:xfrm rot="-5400000">
            <a:off x="12012480" y="6636194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18281" y="1003585"/>
            <a:ext cx="885198" cy="2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M A I N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E N T R A N C 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93123" y="4701607"/>
            <a:ext cx="712462" cy="407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0 1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M A I N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L I B R A R 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48038" y="8925120"/>
            <a:ext cx="362188" cy="18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"/>
              </a:lnSpc>
            </a:pPr>
            <a:r>
              <a:rPr lang="en-US" sz="629" spc="3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1 0</a:t>
            </a:r>
          </a:p>
          <a:p>
            <a:pPr algn="ctr">
              <a:lnSpc>
                <a:spcPts val="720"/>
              </a:lnSpc>
            </a:pPr>
            <a:r>
              <a:rPr lang="en-US" sz="629" spc="3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L O B B 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484298" y="9751901"/>
            <a:ext cx="1955102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441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round 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21539" y="658897"/>
            <a:ext cx="7603944" cy="8598150"/>
          </a:xfrm>
          <a:custGeom>
            <a:avLst/>
            <a:gdLst/>
            <a:ahLst/>
            <a:cxnLst/>
            <a:rect l="l" t="t" r="r" b="b"/>
            <a:pathLst>
              <a:path w="7603944" h="8598150">
                <a:moveTo>
                  <a:pt x="0" y="0"/>
                </a:moveTo>
                <a:lnTo>
                  <a:pt x="7603943" y="0"/>
                </a:lnTo>
                <a:lnTo>
                  <a:pt x="7603943" y="8598150"/>
                </a:lnTo>
                <a:lnTo>
                  <a:pt x="0" y="859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 rot="-2700000">
            <a:off x="6607713" y="3904057"/>
            <a:ext cx="81723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4" name="TextBox 4"/>
          <p:cNvSpPr txBox="1"/>
          <p:nvPr/>
        </p:nvSpPr>
        <p:spPr>
          <a:xfrm rot="-2700000">
            <a:off x="7979397" y="2545624"/>
            <a:ext cx="411528" cy="24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 u b l e t</a:t>
            </a:r>
          </a:p>
          <a:p>
            <a:pPr algn="just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 i p a d )</a:t>
            </a:r>
          </a:p>
        </p:txBody>
      </p:sp>
      <p:sp>
        <p:nvSpPr>
          <p:cNvPr id="5" name="TextBox 5"/>
          <p:cNvSpPr txBox="1"/>
          <p:nvPr/>
        </p:nvSpPr>
        <p:spPr>
          <a:xfrm rot="-2700000">
            <a:off x="7801277" y="2830617"/>
            <a:ext cx="81723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6" name="TextBox 6"/>
          <p:cNvSpPr txBox="1"/>
          <p:nvPr/>
        </p:nvSpPr>
        <p:spPr>
          <a:xfrm rot="-2700000">
            <a:off x="9574578" y="6918026"/>
            <a:ext cx="81723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7" name="TextBox 7"/>
          <p:cNvSpPr txBox="1"/>
          <p:nvPr/>
        </p:nvSpPr>
        <p:spPr>
          <a:xfrm rot="-2700000">
            <a:off x="10868408" y="5857600"/>
            <a:ext cx="81723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8" name="TextBox 8"/>
          <p:cNvSpPr txBox="1"/>
          <p:nvPr/>
        </p:nvSpPr>
        <p:spPr>
          <a:xfrm rot="-2700000">
            <a:off x="11297659" y="7351869"/>
            <a:ext cx="638333" cy="161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 e c h. z o n 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48038" y="8925120"/>
            <a:ext cx="362188" cy="18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"/>
              </a:lnSpc>
            </a:pPr>
            <a:r>
              <a:rPr lang="en-US" sz="629" spc="3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1 0</a:t>
            </a:r>
          </a:p>
          <a:p>
            <a:pPr algn="ctr">
              <a:lnSpc>
                <a:spcPts val="720"/>
              </a:lnSpc>
            </a:pPr>
            <a:r>
              <a:rPr lang="en-US" sz="629" spc="3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L O B B 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55574" y="7085120"/>
            <a:ext cx="30485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t aff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35036" y="7085120"/>
            <a:ext cx="283788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 e s 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13299" y="8173104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61512" y="1599602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42138" y="6254129"/>
            <a:ext cx="68576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 e c e p t i o n /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65699" y="6368388"/>
            <a:ext cx="29870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 e l p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612345" y="6368388"/>
            <a:ext cx="283788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 e s k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53400" y="1655009"/>
            <a:ext cx="80779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e l f - s e r v i c 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98074" y="2153651"/>
            <a:ext cx="807788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e l f - s e r v i c 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17070" y="8161667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053725" y="5251125"/>
            <a:ext cx="137179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0 1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57429" y="5393959"/>
            <a:ext cx="1100245" cy="24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99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 u l t i p u r p o s e / r e a d i n g / c o m m u n a 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33555" y="5593903"/>
            <a:ext cx="353912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p a c 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231546" y="1599648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74973" y="2609919"/>
            <a:ext cx="195005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 i 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346848" y="2609919"/>
            <a:ext cx="353912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sp a c 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072196" y="8161695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410887" y="1599602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8" name="TextBox 28"/>
          <p:cNvSpPr txBox="1"/>
          <p:nvPr/>
        </p:nvSpPr>
        <p:spPr>
          <a:xfrm rot="-5400000">
            <a:off x="5448766" y="3188318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29" name="TextBox 29"/>
          <p:cNvSpPr txBox="1"/>
          <p:nvPr/>
        </p:nvSpPr>
        <p:spPr>
          <a:xfrm rot="-5400000">
            <a:off x="5448766" y="6302398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30" name="TextBox 30"/>
          <p:cNvSpPr txBox="1"/>
          <p:nvPr/>
        </p:nvSpPr>
        <p:spPr>
          <a:xfrm rot="-5400000">
            <a:off x="12012498" y="3189390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31" name="TextBox 31"/>
          <p:cNvSpPr txBox="1"/>
          <p:nvPr/>
        </p:nvSpPr>
        <p:spPr>
          <a:xfrm rot="-5400000">
            <a:off x="12012498" y="4924138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32" name="TextBox 32"/>
          <p:cNvSpPr txBox="1"/>
          <p:nvPr/>
        </p:nvSpPr>
        <p:spPr>
          <a:xfrm rot="-5400000">
            <a:off x="12012498" y="6636075"/>
            <a:ext cx="817227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618281" y="1003585"/>
            <a:ext cx="885198" cy="270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M A I N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E N T R A N C 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793123" y="4701607"/>
            <a:ext cx="712462" cy="407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0 1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M A I N</a:t>
            </a:r>
          </a:p>
          <a:p>
            <a:pPr algn="ctr">
              <a:lnSpc>
                <a:spcPts val="1080"/>
              </a:lnSpc>
            </a:pPr>
            <a:r>
              <a:rPr lang="en-US" sz="944" spc="4">
                <a:solidFill>
                  <a:srgbClr val="BF3F3F"/>
                </a:solidFill>
                <a:latin typeface="IBM Plex Sans"/>
                <a:ea typeface="IBM Plex Sans"/>
                <a:cs typeface="IBM Plex Sans"/>
                <a:sym typeface="IBM Plex Sans"/>
              </a:rPr>
              <a:t>L I B R A R Y</a:t>
            </a:r>
          </a:p>
        </p:txBody>
      </p:sp>
      <p:sp>
        <p:nvSpPr>
          <p:cNvPr id="35" name="TextBox 35"/>
          <p:cNvSpPr txBox="1"/>
          <p:nvPr/>
        </p:nvSpPr>
        <p:spPr>
          <a:xfrm rot="2700000">
            <a:off x="6706896" y="5720072"/>
            <a:ext cx="81723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36" name="TextBox 36"/>
          <p:cNvSpPr txBox="1"/>
          <p:nvPr/>
        </p:nvSpPr>
        <p:spPr>
          <a:xfrm rot="2700000">
            <a:off x="7767323" y="7013902"/>
            <a:ext cx="81723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37" name="TextBox 37"/>
          <p:cNvSpPr txBox="1"/>
          <p:nvPr/>
        </p:nvSpPr>
        <p:spPr>
          <a:xfrm rot="2700000">
            <a:off x="9720929" y="2753225"/>
            <a:ext cx="81723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38" name="TextBox 38"/>
          <p:cNvSpPr txBox="1"/>
          <p:nvPr/>
        </p:nvSpPr>
        <p:spPr>
          <a:xfrm rot="2700000">
            <a:off x="10781365" y="4047110"/>
            <a:ext cx="817236" cy="155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"/>
              </a:lnSpc>
            </a:pPr>
            <a:r>
              <a:rPr lang="en-US" sz="847">
                <a:solidFill>
                  <a:srgbClr val="BF3F3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 o o k s h e l v e 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484298" y="9628104"/>
            <a:ext cx="2183702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441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diamond 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84298" y="9595096"/>
            <a:ext cx="2183702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441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diamond plan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770741" y="-91400"/>
            <a:ext cx="9090602" cy="9645562"/>
            <a:chOff x="0" y="0"/>
            <a:chExt cx="12120803" cy="12860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120803" cy="12860750"/>
            </a:xfrm>
            <a:custGeom>
              <a:avLst/>
              <a:gdLst/>
              <a:ahLst/>
              <a:cxnLst/>
              <a:rect l="l" t="t" r="r" b="b"/>
              <a:pathLst>
                <a:path w="12120803" h="12860750">
                  <a:moveTo>
                    <a:pt x="0" y="0"/>
                  </a:moveTo>
                  <a:lnTo>
                    <a:pt x="12120803" y="0"/>
                  </a:lnTo>
                  <a:lnTo>
                    <a:pt x="12120803" y="12860750"/>
                  </a:lnTo>
                  <a:lnTo>
                    <a:pt x="0" y="128607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563223" y="9578584"/>
              <a:ext cx="40665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 t aff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069581" y="9578584"/>
              <a:ext cx="378253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 e s 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642947" y="11030386"/>
              <a:ext cx="109008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07269" y="2258586"/>
              <a:ext cx="109008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948284" y="8469688"/>
              <a:ext cx="915096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 e c e p t i o n /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980451" y="8622156"/>
              <a:ext cx="850076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 e l p d e s k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97538" y="2332326"/>
              <a:ext cx="107763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 e l f - s e r v i c 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752763" y="2997995"/>
              <a:ext cx="107763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 e l f - s e r v i c 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717270" y="11015132"/>
              <a:ext cx="109008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034817" y="7150384"/>
              <a:ext cx="1469801" cy="4834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0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0 1</a:t>
              </a:r>
            </a:p>
            <a:p>
              <a:pPr algn="l">
                <a:lnSpc>
                  <a:spcPts val="900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 u l t i p u r p o s e / r e a d i n g / c o m m u n a l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536014" y="7588739"/>
              <a:ext cx="47167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 p a c 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85259" y="1513123"/>
              <a:ext cx="378253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 a x.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163765" y="1513123"/>
              <a:ext cx="1110441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 a p a c i t y : 4 8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72292" y="2258655"/>
              <a:ext cx="109008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396030" y="3606930"/>
              <a:ext cx="260366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k i 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758960" y="3606930"/>
              <a:ext cx="47167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sp a c e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394474" y="11015166"/>
              <a:ext cx="109008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46100" y="2258655"/>
              <a:ext cx="1090084" cy="197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6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 rot="-5400000">
              <a:off x="894377" y="4373970"/>
              <a:ext cx="1090187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 rot="-5400000">
              <a:off x="894377" y="8529484"/>
              <a:ext cx="1090198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 rot="-5400000">
              <a:off x="9653978" y="4375492"/>
              <a:ext cx="1090187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 rot="-5400000">
              <a:off x="9653978" y="6690300"/>
              <a:ext cx="1090198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 rot="-5400000">
              <a:off x="9653978" y="8974520"/>
              <a:ext cx="1090198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 rot="-2699820">
              <a:off x="2439540" y="5332401"/>
              <a:ext cx="1090141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 rot="-2699820">
              <a:off x="4263272" y="3503572"/>
              <a:ext cx="549167" cy="3309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0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 u b l e t</a:t>
              </a:r>
            </a:p>
            <a:p>
              <a:pPr algn="l">
                <a:lnSpc>
                  <a:spcPts val="900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 i p a d )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 rot="-2699820">
              <a:off x="4032321" y="3900225"/>
              <a:ext cx="1090130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 rot="-2699820">
              <a:off x="6398943" y="9354432"/>
              <a:ext cx="1090141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 rot="-2699820">
              <a:off x="8125688" y="7939283"/>
              <a:ext cx="1090141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 rot="-2734140">
              <a:off x="8697595" y="9939049"/>
              <a:ext cx="849973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 e c h. z o n e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3775615" y="1450593"/>
              <a:ext cx="1182029" cy="364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1"/>
                </a:lnSpc>
              </a:pPr>
              <a:r>
                <a:rPr lang="en-US" sz="945" spc="2">
                  <a:solidFill>
                    <a:srgbClr val="BF3F3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M A I N</a:t>
              </a:r>
            </a:p>
            <a:p>
              <a:pPr algn="ctr">
                <a:lnSpc>
                  <a:spcPts val="1081"/>
                </a:lnSpc>
              </a:pPr>
              <a:r>
                <a:rPr lang="en-US" sz="945" spc="2">
                  <a:solidFill>
                    <a:srgbClr val="BF3F3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E N T R A N C E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345932" y="6385259"/>
              <a:ext cx="952354" cy="547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81"/>
                </a:lnSpc>
              </a:pPr>
              <a:r>
                <a:rPr lang="en-US" sz="945" spc="2">
                  <a:solidFill>
                    <a:srgbClr val="BF3F3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0 1</a:t>
              </a:r>
            </a:p>
            <a:p>
              <a:pPr algn="ctr">
                <a:lnSpc>
                  <a:spcPts val="1081"/>
                </a:lnSpc>
              </a:pPr>
              <a:r>
                <a:rPr lang="en-US" sz="945" spc="2">
                  <a:solidFill>
                    <a:srgbClr val="BF3F3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M A I N</a:t>
              </a:r>
            </a:p>
            <a:p>
              <a:pPr algn="ctr">
                <a:lnSpc>
                  <a:spcPts val="1081"/>
                </a:lnSpc>
              </a:pPr>
              <a:r>
                <a:rPr lang="en-US" sz="945" spc="2">
                  <a:solidFill>
                    <a:srgbClr val="BF3F3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L I B R A R Y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 rot="2699820">
              <a:off x="2565124" y="7755484"/>
              <a:ext cx="1090141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 rot="2699820">
              <a:off x="3980319" y="9482012"/>
              <a:ext cx="1090141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 rot="2699820">
              <a:off x="6587487" y="3796504"/>
              <a:ext cx="1090141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 rot="2699820">
              <a:off x="8002682" y="5523021"/>
              <a:ext cx="1090141" cy="1975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7"/>
                </a:lnSpc>
              </a:pPr>
              <a:r>
                <a:rPr lang="en-US" sz="847">
                  <a:solidFill>
                    <a:srgbClr val="BF3F3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 o o k s h e l v e s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22323" y="960016"/>
            <a:ext cx="11843355" cy="8298284"/>
            <a:chOff x="0" y="0"/>
            <a:chExt cx="11271364" cy="78975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71377" cy="7897495"/>
            </a:xfrm>
            <a:custGeom>
              <a:avLst/>
              <a:gdLst/>
              <a:ahLst/>
              <a:cxnLst/>
              <a:rect l="l" t="t" r="r" b="b"/>
              <a:pathLst>
                <a:path w="11271377" h="7897495">
                  <a:moveTo>
                    <a:pt x="0" y="0"/>
                  </a:moveTo>
                  <a:lnTo>
                    <a:pt x="11271377" y="0"/>
                  </a:lnTo>
                  <a:lnTo>
                    <a:pt x="11271377" y="7897495"/>
                  </a:lnTo>
                  <a:lnTo>
                    <a:pt x="0" y="7897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4903" t="-22882" r="-37627" b="-162224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84298" y="9639300"/>
            <a:ext cx="2107502" cy="245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441" dirty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diamond plan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26309" y="334451"/>
            <a:ext cx="6408057" cy="9618097"/>
          </a:xfrm>
          <a:custGeom>
            <a:avLst/>
            <a:gdLst/>
            <a:ahLst/>
            <a:cxnLst/>
            <a:rect l="l" t="t" r="r" b="b"/>
            <a:pathLst>
              <a:path w="6408057" h="9618097">
                <a:moveTo>
                  <a:pt x="0" y="0"/>
                </a:moveTo>
                <a:lnTo>
                  <a:pt x="6408057" y="0"/>
                </a:lnTo>
                <a:lnTo>
                  <a:pt x="6408057" y="9618098"/>
                </a:lnTo>
                <a:lnTo>
                  <a:pt x="0" y="9618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353634" y="334451"/>
            <a:ext cx="6408057" cy="9618097"/>
          </a:xfrm>
          <a:custGeom>
            <a:avLst/>
            <a:gdLst/>
            <a:ahLst/>
            <a:cxnLst/>
            <a:rect l="l" t="t" r="r" b="b"/>
            <a:pathLst>
              <a:path w="6408057" h="9618097">
                <a:moveTo>
                  <a:pt x="0" y="0"/>
                </a:moveTo>
                <a:lnTo>
                  <a:pt x="6408057" y="0"/>
                </a:lnTo>
                <a:lnTo>
                  <a:pt x="6408057" y="9618098"/>
                </a:lnTo>
                <a:lnTo>
                  <a:pt x="0" y="96180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34992" y="334451"/>
            <a:ext cx="14418016" cy="9618097"/>
          </a:xfrm>
          <a:custGeom>
            <a:avLst/>
            <a:gdLst/>
            <a:ahLst/>
            <a:cxnLst/>
            <a:rect l="l" t="t" r="r" b="b"/>
            <a:pathLst>
              <a:path w="14418016" h="9618097">
                <a:moveTo>
                  <a:pt x="0" y="0"/>
                </a:moveTo>
                <a:lnTo>
                  <a:pt x="14418016" y="0"/>
                </a:lnTo>
                <a:lnTo>
                  <a:pt x="14418016" y="9618098"/>
                </a:lnTo>
                <a:lnTo>
                  <a:pt x="0" y="9618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" r="-22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971" y="334451"/>
            <a:ext cx="6408057" cy="9618097"/>
          </a:xfrm>
          <a:custGeom>
            <a:avLst/>
            <a:gdLst/>
            <a:ahLst/>
            <a:cxnLst/>
            <a:rect l="l" t="t" r="r" b="b"/>
            <a:pathLst>
              <a:path w="6408057" h="9618097">
                <a:moveTo>
                  <a:pt x="0" y="0"/>
                </a:moveTo>
                <a:lnTo>
                  <a:pt x="6408058" y="0"/>
                </a:lnTo>
                <a:lnTo>
                  <a:pt x="6408058" y="9618098"/>
                </a:lnTo>
                <a:lnTo>
                  <a:pt x="0" y="9618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30427" y="334451"/>
            <a:ext cx="14427146" cy="9618097"/>
          </a:xfrm>
          <a:custGeom>
            <a:avLst/>
            <a:gdLst/>
            <a:ahLst/>
            <a:cxnLst/>
            <a:rect l="l" t="t" r="r" b="b"/>
            <a:pathLst>
              <a:path w="14427146" h="9618097">
                <a:moveTo>
                  <a:pt x="0" y="0"/>
                </a:moveTo>
                <a:lnTo>
                  <a:pt x="14427146" y="0"/>
                </a:lnTo>
                <a:lnTo>
                  <a:pt x="14427146" y="9618098"/>
                </a:lnTo>
                <a:lnTo>
                  <a:pt x="0" y="9618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6767" y="1114288"/>
            <a:ext cx="9234467" cy="8144012"/>
          </a:xfrm>
          <a:custGeom>
            <a:avLst/>
            <a:gdLst/>
            <a:ahLst/>
            <a:cxnLst/>
            <a:rect l="l" t="t" r="r" b="b"/>
            <a:pathLst>
              <a:path w="9234467" h="8144012">
                <a:moveTo>
                  <a:pt x="0" y="0"/>
                </a:moveTo>
                <a:lnTo>
                  <a:pt x="9234466" y="0"/>
                </a:lnTo>
                <a:lnTo>
                  <a:pt x="9234466" y="8144012"/>
                </a:lnTo>
                <a:lnTo>
                  <a:pt x="0" y="81440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517" r="-16010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26309" y="334451"/>
            <a:ext cx="6408057" cy="9618097"/>
          </a:xfrm>
          <a:custGeom>
            <a:avLst/>
            <a:gdLst/>
            <a:ahLst/>
            <a:cxnLst/>
            <a:rect l="l" t="t" r="r" b="b"/>
            <a:pathLst>
              <a:path w="6408057" h="9618097">
                <a:moveTo>
                  <a:pt x="0" y="0"/>
                </a:moveTo>
                <a:lnTo>
                  <a:pt x="6408057" y="0"/>
                </a:lnTo>
                <a:lnTo>
                  <a:pt x="6408057" y="9618098"/>
                </a:lnTo>
                <a:lnTo>
                  <a:pt x="0" y="9618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353634" y="334451"/>
            <a:ext cx="6408057" cy="9618097"/>
          </a:xfrm>
          <a:custGeom>
            <a:avLst/>
            <a:gdLst/>
            <a:ahLst/>
            <a:cxnLst/>
            <a:rect l="l" t="t" r="r" b="b"/>
            <a:pathLst>
              <a:path w="6408057" h="9618097">
                <a:moveTo>
                  <a:pt x="0" y="0"/>
                </a:moveTo>
                <a:lnTo>
                  <a:pt x="6408057" y="0"/>
                </a:lnTo>
                <a:lnTo>
                  <a:pt x="6408057" y="9618098"/>
                </a:lnTo>
                <a:lnTo>
                  <a:pt x="0" y="96180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78031" y="1869509"/>
            <a:ext cx="4235323" cy="6356958"/>
          </a:xfrm>
          <a:custGeom>
            <a:avLst/>
            <a:gdLst/>
            <a:ahLst/>
            <a:cxnLst/>
            <a:rect l="l" t="t" r="r" b="b"/>
            <a:pathLst>
              <a:path w="4235323" h="6356958">
                <a:moveTo>
                  <a:pt x="0" y="0"/>
                </a:moveTo>
                <a:lnTo>
                  <a:pt x="4235324" y="0"/>
                </a:lnTo>
                <a:lnTo>
                  <a:pt x="423532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028333" y="1869509"/>
            <a:ext cx="4235323" cy="6356958"/>
          </a:xfrm>
          <a:custGeom>
            <a:avLst/>
            <a:gdLst/>
            <a:ahLst/>
            <a:cxnLst/>
            <a:rect l="l" t="t" r="r" b="b"/>
            <a:pathLst>
              <a:path w="4235323" h="6356958">
                <a:moveTo>
                  <a:pt x="0" y="0"/>
                </a:moveTo>
                <a:lnTo>
                  <a:pt x="4235323" y="0"/>
                </a:lnTo>
                <a:lnTo>
                  <a:pt x="423532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9" b="-5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074645" y="1869509"/>
            <a:ext cx="4235323" cy="6356958"/>
          </a:xfrm>
          <a:custGeom>
            <a:avLst/>
            <a:gdLst/>
            <a:ahLst/>
            <a:cxnLst/>
            <a:rect l="l" t="t" r="r" b="b"/>
            <a:pathLst>
              <a:path w="4235323" h="6356958">
                <a:moveTo>
                  <a:pt x="0" y="0"/>
                </a:moveTo>
                <a:lnTo>
                  <a:pt x="4235324" y="0"/>
                </a:lnTo>
                <a:lnTo>
                  <a:pt x="423532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12531" y="334451"/>
            <a:ext cx="14462938" cy="9618097"/>
          </a:xfrm>
          <a:custGeom>
            <a:avLst/>
            <a:gdLst/>
            <a:ahLst/>
            <a:cxnLst/>
            <a:rect l="l" t="t" r="r" b="b"/>
            <a:pathLst>
              <a:path w="14462938" h="9618097">
                <a:moveTo>
                  <a:pt x="0" y="0"/>
                </a:moveTo>
                <a:lnTo>
                  <a:pt x="14462938" y="0"/>
                </a:lnTo>
                <a:lnTo>
                  <a:pt x="14462938" y="9618098"/>
                </a:lnTo>
                <a:lnTo>
                  <a:pt x="0" y="96180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6" r="-246" b="-296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56844" y="3905813"/>
            <a:ext cx="3702323" cy="5556957"/>
          </a:xfrm>
          <a:custGeom>
            <a:avLst/>
            <a:gdLst/>
            <a:ahLst/>
            <a:cxnLst/>
            <a:rect l="l" t="t" r="r" b="b"/>
            <a:pathLst>
              <a:path w="3702323" h="5556957">
                <a:moveTo>
                  <a:pt x="0" y="0"/>
                </a:moveTo>
                <a:lnTo>
                  <a:pt x="3702323" y="0"/>
                </a:lnTo>
                <a:lnTo>
                  <a:pt x="3702323" y="5556957"/>
                </a:lnTo>
                <a:lnTo>
                  <a:pt x="0" y="55569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59223" y="3905813"/>
            <a:ext cx="3728001" cy="5595498"/>
          </a:xfrm>
          <a:custGeom>
            <a:avLst/>
            <a:gdLst/>
            <a:ahLst/>
            <a:cxnLst/>
            <a:rect l="l" t="t" r="r" b="b"/>
            <a:pathLst>
              <a:path w="3728001" h="5595498">
                <a:moveTo>
                  <a:pt x="0" y="0"/>
                </a:moveTo>
                <a:lnTo>
                  <a:pt x="3728001" y="0"/>
                </a:lnTo>
                <a:lnTo>
                  <a:pt x="3728001" y="5595498"/>
                </a:lnTo>
                <a:lnTo>
                  <a:pt x="0" y="55954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311598" y="191313"/>
            <a:ext cx="17549922" cy="94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2"/>
              </a:lnSpc>
            </a:pPr>
            <a:r>
              <a:rPr lang="en-US" sz="499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Summary: The Library as a Third Space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9223" y="9463211"/>
            <a:ext cx="5305522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Haydock Library, Images by FRENCH+TYE, 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1598" y="1461318"/>
            <a:ext cx="15479068" cy="90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Not just a space for information: a space for connection, regulation, creativity and belonging.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328786" y="3905813"/>
            <a:ext cx="8398497" cy="5595498"/>
          </a:xfrm>
          <a:custGeom>
            <a:avLst/>
            <a:gdLst/>
            <a:ahLst/>
            <a:cxnLst/>
            <a:rect l="l" t="t" r="r" b="b"/>
            <a:pathLst>
              <a:path w="8398497" h="5595498">
                <a:moveTo>
                  <a:pt x="0" y="0"/>
                </a:moveTo>
                <a:lnTo>
                  <a:pt x="8398497" y="0"/>
                </a:lnTo>
                <a:lnTo>
                  <a:pt x="8398497" y="5595498"/>
                </a:lnTo>
                <a:lnTo>
                  <a:pt x="0" y="5595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18551" y="8596074"/>
            <a:ext cx="3062876" cy="271811"/>
          </a:xfrm>
          <a:custGeom>
            <a:avLst/>
            <a:gdLst/>
            <a:ahLst/>
            <a:cxnLst/>
            <a:rect l="l" t="t" r="r" b="b"/>
            <a:pathLst>
              <a:path w="3062876" h="271811">
                <a:moveTo>
                  <a:pt x="0" y="0"/>
                </a:moveTo>
                <a:lnTo>
                  <a:pt x="3062876" y="0"/>
                </a:lnTo>
                <a:lnTo>
                  <a:pt x="3062876" y="271810"/>
                </a:lnTo>
                <a:lnTo>
                  <a:pt x="0" y="2718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557017" y="5547225"/>
            <a:ext cx="3384745" cy="942598"/>
          </a:xfrm>
          <a:custGeom>
            <a:avLst/>
            <a:gdLst/>
            <a:ahLst/>
            <a:cxnLst/>
            <a:rect l="l" t="t" r="r" b="b"/>
            <a:pathLst>
              <a:path w="3384745" h="942598">
                <a:moveTo>
                  <a:pt x="0" y="0"/>
                </a:moveTo>
                <a:lnTo>
                  <a:pt x="3384745" y="0"/>
                </a:lnTo>
                <a:lnTo>
                  <a:pt x="3384745" y="942598"/>
                </a:lnTo>
                <a:lnTo>
                  <a:pt x="0" y="9425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6650" b="-316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397323" y="2369778"/>
            <a:ext cx="10560146" cy="7035697"/>
          </a:xfrm>
          <a:custGeom>
            <a:avLst/>
            <a:gdLst/>
            <a:ahLst/>
            <a:cxnLst/>
            <a:rect l="l" t="t" r="r" b="b"/>
            <a:pathLst>
              <a:path w="10560146" h="7035697">
                <a:moveTo>
                  <a:pt x="0" y="0"/>
                </a:moveTo>
                <a:lnTo>
                  <a:pt x="10560146" y="0"/>
                </a:lnTo>
                <a:lnTo>
                  <a:pt x="10560146" y="7035697"/>
                </a:lnTo>
                <a:lnTo>
                  <a:pt x="0" y="70356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311598" y="191313"/>
            <a:ext cx="17549922" cy="1956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92"/>
              </a:lnSpc>
            </a:pPr>
            <a:r>
              <a:rPr lang="en-US" sz="4995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might libraries become if there truly designed around human experience?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7323" y="9565251"/>
            <a:ext cx="7040163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All Haydock Library photographs by FRENCH+TYE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158669" y="4145803"/>
            <a:ext cx="658384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Dr Emily Peasgood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57469" y="7147048"/>
            <a:ext cx="658384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Ben Allen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119683" y="4794574"/>
            <a:ext cx="6548538" cy="36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  <a:spcBef>
                <a:spcPct val="0"/>
              </a:spcBef>
            </a:pPr>
            <a:r>
              <a:rPr lang="en-US" sz="22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emilypeasgoodstudio@gmail.com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57469" y="7843518"/>
            <a:ext cx="6785040" cy="36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0"/>
              </a:lnSpc>
              <a:spcBef>
                <a:spcPct val="0"/>
              </a:spcBef>
            </a:pPr>
            <a:r>
              <a:rPr lang="en-US" sz="225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studio@studiobenallen.com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58331" y="2801531"/>
            <a:ext cx="327124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spc="185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GET IN TOUCH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c1fee4a-bdc7-4359-8192-554e883191ad">
      <Terms xmlns="http://schemas.microsoft.com/office/infopath/2007/PartnerControls"/>
    </lcf76f155ced4ddcb4097134ff3c332f>
    <TaxCatchAll xmlns="72c0e96f-268c-4806-8855-6e7516ab3c4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43F510FD262B4D978301F86C2A4823" ma:contentTypeVersion="11" ma:contentTypeDescription="Create a new document." ma:contentTypeScope="" ma:versionID="0738997c50f4f704eec54ab46a718f1e">
  <xsd:schema xmlns:xsd="http://www.w3.org/2001/XMLSchema" xmlns:xs="http://www.w3.org/2001/XMLSchema" xmlns:p="http://schemas.microsoft.com/office/2006/metadata/properties" xmlns:ns2="0c1fee4a-bdc7-4359-8192-554e883191ad" xmlns:ns3="72c0e96f-268c-4806-8855-6e7516ab3c42" targetNamespace="http://schemas.microsoft.com/office/2006/metadata/properties" ma:root="true" ma:fieldsID="f91e68b6d82fd11b8b3551518e2358bf" ns2:_="" ns3:_="">
    <xsd:import namespace="0c1fee4a-bdc7-4359-8192-554e883191ad"/>
    <xsd:import namespace="72c0e96f-268c-4806-8855-6e7516ab3c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1fee4a-bdc7-4359-8192-554e88319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dab0f13-09c2-4cad-bba7-f6c96a3c86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c0e96f-268c-4806-8855-6e7516ab3c42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d91bb65-7114-418b-bdfe-588f9c6010f6}" ma:internalName="TaxCatchAll" ma:showField="CatchAllData" ma:web="72c0e96f-268c-4806-8855-6e7516ab3c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F16F6D-C425-4835-AA4C-EE2B9243A997}">
  <ds:schemaRefs>
    <ds:schemaRef ds:uri="http://schemas.microsoft.com/office/2006/metadata/properties"/>
    <ds:schemaRef ds:uri="http://schemas.microsoft.com/office/infopath/2007/PartnerControls"/>
    <ds:schemaRef ds:uri="0c1fee4a-bdc7-4359-8192-554e883191ad"/>
    <ds:schemaRef ds:uri="72c0e96f-268c-4806-8855-6e7516ab3c42"/>
  </ds:schemaRefs>
</ds:datastoreItem>
</file>

<file path=customXml/itemProps2.xml><?xml version="1.0" encoding="utf-8"?>
<ds:datastoreItem xmlns:ds="http://schemas.openxmlformats.org/officeDocument/2006/customXml" ds:itemID="{88CF255B-34B8-48BB-BE59-7AAC9AF214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C96125-881A-4F8F-8744-9E20901AE9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1fee4a-bdc7-4359-8192-554e883191ad"/>
    <ds:schemaRef ds:uri="72c0e96f-268c-4806-8855-6e7516ab3c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2410</Words>
  <Application>Microsoft Office PowerPoint</Application>
  <PresentationFormat>Vlastní</PresentationFormat>
  <Paragraphs>358</Paragraphs>
  <Slides>27</Slides>
  <Notes>16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8" baseType="lpstr"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Libraries Designed with Communities</dc:title>
  <cp:lastModifiedBy>Emily Peasgood</cp:lastModifiedBy>
  <cp:revision>3</cp:revision>
  <dcterms:created xsi:type="dcterms:W3CDTF">2006-08-16T00:00:00Z</dcterms:created>
  <dcterms:modified xsi:type="dcterms:W3CDTF">2026-07-22T12:48:23Z</dcterms:modified>
  <dc:identifier>DAHMRbI_48k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0x0101008543F510FD262B4D978301F86C2A4823</vt:lpwstr>
  </property>
  <property fmtid="{D5CDD505-2E9C-101B-9397-08002B2CF9AE}" pid="3" name="MediaServiceImageTags">
    <vt:lpwstr/>
  </property>
</Properties>
</file>