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2" r:id="rId5"/>
  </p:sldMasterIdLst>
  <p:notesMasterIdLst>
    <p:notesMasterId r:id="rId17"/>
  </p:notesMasterIdLst>
  <p:sldIdLst>
    <p:sldId id="275" r:id="rId6"/>
    <p:sldId id="259" r:id="rId7"/>
    <p:sldId id="269" r:id="rId8"/>
    <p:sldId id="274" r:id="rId9"/>
    <p:sldId id="276" r:id="rId10"/>
    <p:sldId id="282" r:id="rId11"/>
    <p:sldId id="290" r:id="rId12"/>
    <p:sldId id="288" r:id="rId13"/>
    <p:sldId id="291" r:id="rId14"/>
    <p:sldId id="292" r:id="rId15"/>
    <p:sldId id="29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424839-2480-49D8-959F-D25F826BAAB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CD1168B-678C-4272-8564-4D37C7D85E34}">
      <dgm:prSet/>
      <dgm:spPr/>
      <dgm:t>
        <a:bodyPr/>
        <a:lstStyle/>
        <a:p>
          <a:r>
            <a:rPr lang="en-US" b="1" dirty="0"/>
            <a:t>Libraries are connected and energized through vibrant, global professional communities</a:t>
          </a:r>
        </a:p>
      </dgm:t>
    </dgm:pt>
    <dgm:pt modelId="{C5987A3C-0690-4B98-95FE-BDAA69FC5DAA}" type="parTrans" cxnId="{DFE40F94-5A3E-48D6-AB97-4D5634FCFBEA}">
      <dgm:prSet/>
      <dgm:spPr/>
      <dgm:t>
        <a:bodyPr/>
        <a:lstStyle/>
        <a:p>
          <a:endParaRPr lang="en-US"/>
        </a:p>
      </dgm:t>
    </dgm:pt>
    <dgm:pt modelId="{BA9C3874-E32E-4477-9B6F-88912A7D4118}" type="sibTrans" cxnId="{DFE40F94-5A3E-48D6-AB97-4D5634FCFBEA}">
      <dgm:prSet/>
      <dgm:spPr/>
      <dgm:t>
        <a:bodyPr/>
        <a:lstStyle/>
        <a:p>
          <a:endParaRPr lang="en-US"/>
        </a:p>
      </dgm:t>
    </dgm:pt>
    <dgm:pt modelId="{3CA04CB2-83A1-4F36-B68C-492C5AB93EDB}">
      <dgm:prSet/>
      <dgm:spPr/>
      <dgm:t>
        <a:bodyPr/>
        <a:lstStyle/>
        <a:p>
          <a:r>
            <a:rPr lang="en-GB" b="1" dirty="0"/>
            <a:t>Libraries are recognised, respected and valued as partners</a:t>
          </a:r>
          <a:endParaRPr lang="en-US" b="1" dirty="0"/>
        </a:p>
      </dgm:t>
    </dgm:pt>
    <dgm:pt modelId="{E31C37B0-1EB3-49E7-929F-7C33FDAA7F86}" type="parTrans" cxnId="{B5392084-6C99-429A-A9A6-F6E82DCA8775}">
      <dgm:prSet/>
      <dgm:spPr/>
      <dgm:t>
        <a:bodyPr/>
        <a:lstStyle/>
        <a:p>
          <a:endParaRPr lang="en-US"/>
        </a:p>
      </dgm:t>
    </dgm:pt>
    <dgm:pt modelId="{6400A1C2-9FA9-429D-8905-1881CFF270BB}" type="sibTrans" cxnId="{B5392084-6C99-429A-A9A6-F6E82DCA8775}">
      <dgm:prSet/>
      <dgm:spPr/>
      <dgm:t>
        <a:bodyPr/>
        <a:lstStyle/>
        <a:p>
          <a:endParaRPr lang="en-US"/>
        </a:p>
      </dgm:t>
    </dgm:pt>
    <dgm:pt modelId="{5BEC33C0-9483-4A5E-9626-0BA4359870FE}">
      <dgm:prSet/>
      <dgm:spPr/>
      <dgm:t>
        <a:bodyPr/>
        <a:lstStyle/>
        <a:p>
          <a:r>
            <a:rPr lang="nl-NL" b="1" dirty="0"/>
            <a:t>Libraries are enabled to deliver meaningful change at all levels</a:t>
          </a:r>
          <a:endParaRPr lang="en-US" dirty="0"/>
        </a:p>
      </dgm:t>
    </dgm:pt>
    <dgm:pt modelId="{6455C63F-6DF9-49B6-BB91-273CB5526571}" type="parTrans" cxnId="{323FFA46-FD34-4D62-A2E8-AFED2E30040A}">
      <dgm:prSet/>
      <dgm:spPr/>
      <dgm:t>
        <a:bodyPr/>
        <a:lstStyle/>
        <a:p>
          <a:endParaRPr lang="en-US"/>
        </a:p>
      </dgm:t>
    </dgm:pt>
    <dgm:pt modelId="{58B7F3C1-1EF8-42F6-AC54-CFA32F609BF4}" type="sibTrans" cxnId="{323FFA46-FD34-4D62-A2E8-AFED2E30040A}">
      <dgm:prSet/>
      <dgm:spPr/>
      <dgm:t>
        <a:bodyPr/>
        <a:lstStyle/>
        <a:p>
          <a:endParaRPr lang="en-US"/>
        </a:p>
      </dgm:t>
    </dgm:pt>
    <dgm:pt modelId="{CB4D66C7-ADF9-4A23-855F-142EB5FFE82D}">
      <dgm:prSet/>
      <dgm:spPr/>
      <dgm:t>
        <a:bodyPr/>
        <a:lstStyle/>
        <a:p>
          <a:r>
            <a:rPr lang="nl-NL" b="1" dirty="0"/>
            <a:t>Future-proofing IFLA</a:t>
          </a:r>
          <a:endParaRPr lang="en-US" dirty="0"/>
        </a:p>
      </dgm:t>
    </dgm:pt>
    <dgm:pt modelId="{DCB109B0-C144-47F1-BAE2-6DF10F0901E8}" type="parTrans" cxnId="{B1298D44-BACA-4237-B924-A58813BC1809}">
      <dgm:prSet/>
      <dgm:spPr/>
      <dgm:t>
        <a:bodyPr/>
        <a:lstStyle/>
        <a:p>
          <a:endParaRPr lang="en-US"/>
        </a:p>
      </dgm:t>
    </dgm:pt>
    <dgm:pt modelId="{0224033B-DC72-4010-9608-0932E0EE1B19}" type="sibTrans" cxnId="{B1298D44-BACA-4237-B924-A58813BC1809}">
      <dgm:prSet/>
      <dgm:spPr/>
      <dgm:t>
        <a:bodyPr/>
        <a:lstStyle/>
        <a:p>
          <a:endParaRPr lang="en-US"/>
        </a:p>
      </dgm:t>
    </dgm:pt>
    <dgm:pt modelId="{8B7EAA47-0D65-40E5-BA4E-256171A97F1F}" type="pres">
      <dgm:prSet presAssocID="{6B424839-2480-49D8-959F-D25F826BAABA}" presName="linear" presStyleCnt="0">
        <dgm:presLayoutVars>
          <dgm:animLvl val="lvl"/>
          <dgm:resizeHandles val="exact"/>
        </dgm:presLayoutVars>
      </dgm:prSet>
      <dgm:spPr/>
    </dgm:pt>
    <dgm:pt modelId="{E768310C-4FB1-47EF-BDFD-53D27F15D57D}" type="pres">
      <dgm:prSet presAssocID="{6CD1168B-678C-4272-8564-4D37C7D85E3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6E09BD1-E7CC-49CA-9421-790A0A0EC43C}" type="pres">
      <dgm:prSet presAssocID="{BA9C3874-E32E-4477-9B6F-88912A7D4118}" presName="spacer" presStyleCnt="0"/>
      <dgm:spPr/>
    </dgm:pt>
    <dgm:pt modelId="{D4A8AA5B-D065-427B-A4D2-9C25E6DF065A}" type="pres">
      <dgm:prSet presAssocID="{3CA04CB2-83A1-4F36-B68C-492C5AB93EDB}" presName="parentText" presStyleLbl="node1" presStyleIdx="1" presStyleCnt="4" custLinFactNeighborX="-1171" custLinFactNeighborY="13229">
        <dgm:presLayoutVars>
          <dgm:chMax val="0"/>
          <dgm:bulletEnabled val="1"/>
        </dgm:presLayoutVars>
      </dgm:prSet>
      <dgm:spPr/>
    </dgm:pt>
    <dgm:pt modelId="{B39BB0C1-2D2D-414B-A4EC-F9CEBA428408}" type="pres">
      <dgm:prSet presAssocID="{6400A1C2-9FA9-429D-8905-1881CFF270BB}" presName="spacer" presStyleCnt="0"/>
      <dgm:spPr/>
    </dgm:pt>
    <dgm:pt modelId="{B5717E54-C448-4543-B55F-FB4DE17BF6DD}" type="pres">
      <dgm:prSet presAssocID="{5BEC33C0-9483-4A5E-9626-0BA4359870F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228CD06-8F78-4F87-8A7A-8704CC12D018}" type="pres">
      <dgm:prSet presAssocID="{58B7F3C1-1EF8-42F6-AC54-CFA32F609BF4}" presName="spacer" presStyleCnt="0"/>
      <dgm:spPr/>
    </dgm:pt>
    <dgm:pt modelId="{F8DBF6B7-23CB-4047-BF56-5CDEA429C4FA}" type="pres">
      <dgm:prSet presAssocID="{CB4D66C7-ADF9-4A23-855F-142EB5FFE82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1298D44-BACA-4237-B924-A58813BC1809}" srcId="{6B424839-2480-49D8-959F-D25F826BAABA}" destId="{CB4D66C7-ADF9-4A23-855F-142EB5FFE82D}" srcOrd="3" destOrd="0" parTransId="{DCB109B0-C144-47F1-BAE2-6DF10F0901E8}" sibTransId="{0224033B-DC72-4010-9608-0932E0EE1B19}"/>
    <dgm:cxn modelId="{323FFA46-FD34-4D62-A2E8-AFED2E30040A}" srcId="{6B424839-2480-49D8-959F-D25F826BAABA}" destId="{5BEC33C0-9483-4A5E-9626-0BA4359870FE}" srcOrd="2" destOrd="0" parTransId="{6455C63F-6DF9-49B6-BB91-273CB5526571}" sibTransId="{58B7F3C1-1EF8-42F6-AC54-CFA32F609BF4}"/>
    <dgm:cxn modelId="{5827C66C-8E5E-43C7-B7DC-F9F7AA7E6897}" type="presOf" srcId="{3CA04CB2-83A1-4F36-B68C-492C5AB93EDB}" destId="{D4A8AA5B-D065-427B-A4D2-9C25E6DF065A}" srcOrd="0" destOrd="0" presId="urn:microsoft.com/office/officeart/2005/8/layout/vList2"/>
    <dgm:cxn modelId="{25A3317C-28F5-4C33-8F10-BFC46F606CA8}" type="presOf" srcId="{5BEC33C0-9483-4A5E-9626-0BA4359870FE}" destId="{B5717E54-C448-4543-B55F-FB4DE17BF6DD}" srcOrd="0" destOrd="0" presId="urn:microsoft.com/office/officeart/2005/8/layout/vList2"/>
    <dgm:cxn modelId="{B5392084-6C99-429A-A9A6-F6E82DCA8775}" srcId="{6B424839-2480-49D8-959F-D25F826BAABA}" destId="{3CA04CB2-83A1-4F36-B68C-492C5AB93EDB}" srcOrd="1" destOrd="0" parTransId="{E31C37B0-1EB3-49E7-929F-7C33FDAA7F86}" sibTransId="{6400A1C2-9FA9-429D-8905-1881CFF270BB}"/>
    <dgm:cxn modelId="{DFE40F94-5A3E-48D6-AB97-4D5634FCFBEA}" srcId="{6B424839-2480-49D8-959F-D25F826BAABA}" destId="{6CD1168B-678C-4272-8564-4D37C7D85E34}" srcOrd="0" destOrd="0" parTransId="{C5987A3C-0690-4B98-95FE-BDAA69FC5DAA}" sibTransId="{BA9C3874-E32E-4477-9B6F-88912A7D4118}"/>
    <dgm:cxn modelId="{887A40A5-F66D-4A06-8950-3623BFD46AE3}" type="presOf" srcId="{6CD1168B-678C-4272-8564-4D37C7D85E34}" destId="{E768310C-4FB1-47EF-BDFD-53D27F15D57D}" srcOrd="0" destOrd="0" presId="urn:microsoft.com/office/officeart/2005/8/layout/vList2"/>
    <dgm:cxn modelId="{70099BBD-11BC-4387-A54E-6269D0864DEB}" type="presOf" srcId="{CB4D66C7-ADF9-4A23-855F-142EB5FFE82D}" destId="{F8DBF6B7-23CB-4047-BF56-5CDEA429C4FA}" srcOrd="0" destOrd="0" presId="urn:microsoft.com/office/officeart/2005/8/layout/vList2"/>
    <dgm:cxn modelId="{4E6BD6F8-4502-456B-94D2-5C5924ADD94A}" type="presOf" srcId="{6B424839-2480-49D8-959F-D25F826BAABA}" destId="{8B7EAA47-0D65-40E5-BA4E-256171A97F1F}" srcOrd="0" destOrd="0" presId="urn:microsoft.com/office/officeart/2005/8/layout/vList2"/>
    <dgm:cxn modelId="{78391BCE-5928-4441-8522-BB32B6C7AB01}" type="presParOf" srcId="{8B7EAA47-0D65-40E5-BA4E-256171A97F1F}" destId="{E768310C-4FB1-47EF-BDFD-53D27F15D57D}" srcOrd="0" destOrd="0" presId="urn:microsoft.com/office/officeart/2005/8/layout/vList2"/>
    <dgm:cxn modelId="{5D3F911A-82D1-42A1-ABF5-2690574FFCAF}" type="presParOf" srcId="{8B7EAA47-0D65-40E5-BA4E-256171A97F1F}" destId="{C6E09BD1-E7CC-49CA-9421-790A0A0EC43C}" srcOrd="1" destOrd="0" presId="urn:microsoft.com/office/officeart/2005/8/layout/vList2"/>
    <dgm:cxn modelId="{025E00EA-1B3F-4F6C-94F6-D2DBBFD7DC34}" type="presParOf" srcId="{8B7EAA47-0D65-40E5-BA4E-256171A97F1F}" destId="{D4A8AA5B-D065-427B-A4D2-9C25E6DF065A}" srcOrd="2" destOrd="0" presId="urn:microsoft.com/office/officeart/2005/8/layout/vList2"/>
    <dgm:cxn modelId="{3691FD32-FC93-4AA9-B610-C6A591AE5376}" type="presParOf" srcId="{8B7EAA47-0D65-40E5-BA4E-256171A97F1F}" destId="{B39BB0C1-2D2D-414B-A4EC-F9CEBA428408}" srcOrd="3" destOrd="0" presId="urn:microsoft.com/office/officeart/2005/8/layout/vList2"/>
    <dgm:cxn modelId="{CE163ED0-2DC3-46E4-9334-095798F06A65}" type="presParOf" srcId="{8B7EAA47-0D65-40E5-BA4E-256171A97F1F}" destId="{B5717E54-C448-4543-B55F-FB4DE17BF6DD}" srcOrd="4" destOrd="0" presId="urn:microsoft.com/office/officeart/2005/8/layout/vList2"/>
    <dgm:cxn modelId="{9A0AF876-3A2D-4DCF-92BB-22B640D26304}" type="presParOf" srcId="{8B7EAA47-0D65-40E5-BA4E-256171A97F1F}" destId="{4228CD06-8F78-4F87-8A7A-8704CC12D018}" srcOrd="5" destOrd="0" presId="urn:microsoft.com/office/officeart/2005/8/layout/vList2"/>
    <dgm:cxn modelId="{1450A867-2C4A-4057-B002-BC973EA987CD}" type="presParOf" srcId="{8B7EAA47-0D65-40E5-BA4E-256171A97F1F}" destId="{F8DBF6B7-23CB-4047-BF56-5CDEA429C4F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68310C-4FB1-47EF-BDFD-53D27F15D57D}">
      <dsp:nvSpPr>
        <dsp:cNvPr id="0" name=""/>
        <dsp:cNvSpPr/>
      </dsp:nvSpPr>
      <dsp:spPr>
        <a:xfrm>
          <a:off x="0" y="51473"/>
          <a:ext cx="6245265" cy="131975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Libraries are connected and energized through vibrant, global professional communities</a:t>
          </a:r>
        </a:p>
      </dsp:txBody>
      <dsp:txXfrm>
        <a:off x="64425" y="115898"/>
        <a:ext cx="6116415" cy="1190909"/>
      </dsp:txXfrm>
    </dsp:sp>
    <dsp:sp modelId="{D4A8AA5B-D065-427B-A4D2-9C25E6DF065A}">
      <dsp:nvSpPr>
        <dsp:cNvPr id="0" name=""/>
        <dsp:cNvSpPr/>
      </dsp:nvSpPr>
      <dsp:spPr>
        <a:xfrm>
          <a:off x="0" y="1449497"/>
          <a:ext cx="6245265" cy="1319759"/>
        </a:xfrm>
        <a:prstGeom prst="round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Libraries are recognised, respected and valued as partners</a:t>
          </a:r>
          <a:endParaRPr lang="en-US" sz="2400" b="1" kern="1200" dirty="0"/>
        </a:p>
      </dsp:txBody>
      <dsp:txXfrm>
        <a:off x="64425" y="1513922"/>
        <a:ext cx="6116415" cy="1190909"/>
      </dsp:txXfrm>
    </dsp:sp>
    <dsp:sp modelId="{B5717E54-C448-4543-B55F-FB4DE17BF6DD}">
      <dsp:nvSpPr>
        <dsp:cNvPr id="0" name=""/>
        <dsp:cNvSpPr/>
      </dsp:nvSpPr>
      <dsp:spPr>
        <a:xfrm>
          <a:off x="0" y="2829233"/>
          <a:ext cx="6245265" cy="1319759"/>
        </a:xfrm>
        <a:prstGeom prst="round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b="1" kern="1200" dirty="0"/>
            <a:t>Libraries are enabled to deliver meaningful change at all levels</a:t>
          </a:r>
          <a:endParaRPr lang="en-US" sz="2400" kern="1200" dirty="0"/>
        </a:p>
      </dsp:txBody>
      <dsp:txXfrm>
        <a:off x="64425" y="2893658"/>
        <a:ext cx="6116415" cy="1190909"/>
      </dsp:txXfrm>
    </dsp:sp>
    <dsp:sp modelId="{F8DBF6B7-23CB-4047-BF56-5CDEA429C4FA}">
      <dsp:nvSpPr>
        <dsp:cNvPr id="0" name=""/>
        <dsp:cNvSpPr/>
      </dsp:nvSpPr>
      <dsp:spPr>
        <a:xfrm>
          <a:off x="0" y="4218113"/>
          <a:ext cx="6245265" cy="1319759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b="1" kern="1200" dirty="0"/>
            <a:t>Future-proofing IFLA</a:t>
          </a:r>
          <a:endParaRPr lang="en-US" sz="2400" kern="1200" dirty="0"/>
        </a:p>
      </dsp:txBody>
      <dsp:txXfrm>
        <a:off x="64425" y="4282538"/>
        <a:ext cx="6116415" cy="11909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C8D53E-1838-433F-A21A-F6F4BE46EF19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0B0F7-2AEC-44F8-9173-361B345E0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915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0B0F7-2AEC-44F8-9173-361B345E0C9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331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BDC07-1E93-4BEF-2C16-7D2B9CC18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107C13-5713-A3A0-5277-7BCA8485A3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B5293D-4F62-0482-653A-7122E84E36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E57095-F485-1FEC-5FD1-5E3334924A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0B0F7-2AEC-44F8-9173-361B345E0C9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87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0B0F7-2AEC-44F8-9173-361B345E0C9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024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095BF-0A38-E088-4C44-BCEAB71F3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C4BE51-8D4A-A9B2-0DB0-172F57CDAB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2F08A6-8165-0A82-74EA-920F473E7F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17A32-7616-B1A5-200A-1E713CA3A8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0B0F7-2AEC-44F8-9173-361B345E0C9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313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1133D-0422-BD2D-5DED-3A84904EB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02F592-7EA5-EA03-84D4-DA518DCA9E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AF9863-2255-F9D1-9CFE-EDAD339DC0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1BB9DC-A0DC-B801-E3C9-1B7A79161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0B0F7-2AEC-44F8-9173-361B345E0C9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920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2017E-97C3-27AD-EB0C-6901E69EC0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EE5F25-96B0-237F-8F80-9E8E2980AD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925D6-21EB-36B5-820A-A9DD05668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04A4-9B01-4729-BA75-DCCEE4C862B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97440-E918-611B-4FE4-3357B5F51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68628A-D47A-FCB5-D4D0-734BA8327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468D-A875-4415-87D9-EDB1A0CF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610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6CD47-BEF7-FA9B-4258-24343FF42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F8038-CF9A-5655-3E66-C911510A5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A10B4-ED8F-389B-CFB8-4293CD095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04A4-9B01-4729-BA75-DCCEE4C862B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C085B-B3F1-E63C-2E16-9F3885361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F2B930-D274-D96E-EB2B-5486A8A4E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468D-A875-4415-87D9-EDB1A0CF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19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DB61C-D527-6052-4A30-609FAF772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893861-C8D8-F6E6-B259-4B73BEACF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A0C63-1D0B-997E-5C8E-291171687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04A4-9B01-4729-BA75-DCCEE4C862B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8FA41-B819-842F-8664-927E6DF6B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39530-F35C-6FC9-E31A-A825687ED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468D-A875-4415-87D9-EDB1A0CF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89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B36DC-A5C2-9BC9-4476-017D42A4C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19BFC-B4FE-DBE2-A41B-6821D7C15C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2E7DB4-4A3A-E171-9DEA-CD4158CCB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27FE33-D130-61C2-35AC-83A82E871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04A4-9B01-4729-BA75-DCCEE4C862B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6D7C12-D049-C8F6-13A1-CDC12669B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D455D7-C510-FAF9-16ED-A539E5C59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468D-A875-4415-87D9-EDB1A0CF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982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AD70D-3D0F-8F7A-3D15-55C835CA0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1039C-B7BA-98A4-5A5C-1B03935B3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5AC191-6E1B-85A6-AF35-F928A873E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ADE782-B037-9C1D-897E-62BFF2F512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DF9835-B61B-0300-927F-15752F87F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67FCF6-E22F-C7B0-C17E-9DEAD4D9A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04A4-9B01-4729-BA75-DCCEE4C862B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8AC4F9-9492-23BC-4617-0501361CC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171389-0176-009D-E235-6A0348F85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468D-A875-4415-87D9-EDB1A0CF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819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43CC9-7824-BB8B-8A06-57F607BBD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7BFE4-6AD4-6B4B-ACD1-4044EB5BF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04A4-9B01-4729-BA75-DCCEE4C862B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22CE2B-2A3A-3A57-0C59-A5E86A392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67D44B-305C-1BD5-FD1A-0A967E739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468D-A875-4415-87D9-EDB1A0CF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20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50EF34-C9CA-B374-38CE-A2F4AF34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04A4-9B01-4729-BA75-DCCEE4C862B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F557C-F124-2208-B766-244513A08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F42396-5BB8-DEB0-EC63-5AF545ED1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468D-A875-4415-87D9-EDB1A0CF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63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ABC2D-767B-D001-A75C-E2C327682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5D825-8EFD-D8CF-6AB8-C9C9589F8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C62D9-643F-B22B-7377-3DF22883B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DDE589-B34D-641C-CF2D-B0A9FC2CC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04A4-9B01-4729-BA75-DCCEE4C862B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8B511C-B5FC-C5C8-B6AA-A9C010FDD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B50801-8529-25CF-081C-F0B313706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468D-A875-4415-87D9-EDB1A0CF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460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070C1-1C96-F239-0EBE-1CB3916A4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D0094A-84B7-4197-2838-FFC8056F3D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109BF-067B-B185-EE5B-B59D2D7217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89BCFD-D828-D366-8D45-B3E773508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04A4-9B01-4729-BA75-DCCEE4C862B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D7AA2-5FE7-10FC-08E8-4E7DDFAAB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F76964-AC17-6D49-F933-163188234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468D-A875-4415-87D9-EDB1A0CF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205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8F419-2B1C-0490-2AA7-A9D890FE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7EF8BB-180E-0015-A03F-41643EB898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484-4F7A-4CEE-C878-92500D319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04A4-9B01-4729-BA75-DCCEE4C862B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5DE5E-8DA2-6540-C8F2-BF47A139D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43A5C-8893-958F-A604-7058232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468D-A875-4415-87D9-EDB1A0CF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372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905E11-CD57-34F1-E069-6B19BC9127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8E9C08-9AB7-DA7B-7FB0-6C7909C232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3DD0C0-85A7-9021-486C-9DF3D78DE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A04A4-9B01-4729-BA75-DCCEE4C862B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23368-684F-DBF3-5D23-1BE483D4E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61B054-BDDC-29AE-EA71-25DEC4F8C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468D-A875-4415-87D9-EDB1A0CF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582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526C391-EC2F-854E-3FAC-8EDA85399D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9378" y="766233"/>
            <a:ext cx="7378623" cy="1422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3733">
                <a:solidFill>
                  <a:schemeClr val="tx1"/>
                </a:solidFill>
              </a:defRPr>
            </a:lvl1pPr>
          </a:lstStyle>
          <a:p>
            <a:r>
              <a:rPr lang="en-GB"/>
              <a:t>Heading sits here</a:t>
            </a:r>
          </a:p>
          <a:p>
            <a:r>
              <a:rPr lang="en-GB"/>
              <a:t>1-2 lines of copy 28pt</a:t>
            </a:r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EC1A71F-2256-88FB-1073-78B7D8E702C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2001" y="2417231"/>
            <a:ext cx="7378623" cy="1422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3733" b="0" i="1">
                <a:solidFill>
                  <a:schemeClr val="tx1"/>
                </a:solidFill>
                <a:latin typeface="Times" pitchFamily="2" charset="0"/>
              </a:defRPr>
            </a:lvl1pPr>
          </a:lstStyle>
          <a:p>
            <a:r>
              <a:rPr lang="en-GB"/>
              <a:t>Presentation subheading </a:t>
            </a:r>
            <a:br>
              <a:rPr lang="en-GB"/>
            </a:br>
            <a:r>
              <a:rPr lang="en-GB"/>
              <a:t>can go over 2 lines 28pt</a:t>
            </a:r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A5ABDE1-C8DD-9C86-C1BA-029E99357D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9378" y="4144433"/>
            <a:ext cx="7378623" cy="80856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1867">
                <a:solidFill>
                  <a:schemeClr val="tx1"/>
                </a:solidFill>
              </a:defRPr>
            </a:lvl1pPr>
          </a:lstStyle>
          <a:p>
            <a:r>
              <a:rPr lang="en-GB"/>
              <a:t>Presented by 14pt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2845E8-E21B-1585-9AF6-BBB77FE87561}"/>
              </a:ext>
            </a:extLst>
          </p:cNvPr>
          <p:cNvSpPr txBox="1"/>
          <p:nvPr userDrawn="1"/>
        </p:nvSpPr>
        <p:spPr>
          <a:xfrm rot="16200000">
            <a:off x="10586937" y="4876745"/>
            <a:ext cx="2440351" cy="194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7"/>
              <a:t>CRICOS 00026A    TEQSA PRV12057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3294DCB0-B5EC-D044-C287-CD623136A7A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201" y="5606560"/>
            <a:ext cx="4669700" cy="552915"/>
          </a:xfrm>
          <a:prstGeom prst="rect">
            <a:avLst/>
          </a:prstGeom>
        </p:spPr>
        <p:txBody>
          <a:bodyPr anchor="b" anchorCtr="0"/>
          <a:lstStyle>
            <a:lvl1pPr marL="0" indent="0" algn="r">
              <a:buNone/>
              <a:defRPr sz="1867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err="1"/>
              <a:t>sydney.edu.au</a:t>
            </a:r>
            <a:r>
              <a:rPr lang="en-GB"/>
              <a:t>/</a:t>
            </a:r>
            <a:r>
              <a:rPr lang="en-GB" err="1"/>
              <a:t>xxxxx</a:t>
            </a:r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911BDAC-8640-232C-8AA9-58B28238EFB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4800" y="5315751"/>
            <a:ext cx="6096000" cy="113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8985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B7937A-132C-7099-8CC4-5C753CF37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2719C6-7DF0-44D8-0285-3EA612F98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35C34-8746-9A94-9248-E6D5F6AC19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2A04A4-9B01-4729-BA75-DCCEE4C862B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65AB05-ADB1-702D-E7E0-E6F36733BD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6EF19C-9D1F-F2DB-9FD9-AD305E3AB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5F468D-A875-4415-87D9-EDB1A0CF4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0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3824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>
        <a:defRPr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>
        <a:buClr>
          <a:schemeClr val="tx2"/>
        </a:buClr>
        <a:buFont typeface="Arial" panose="020B0604020202020204" pitchFamily="34" charset="0"/>
        <a:buChar char="•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457200">
        <a:buFont typeface="Arial" panose="020B0604020202020204" pitchFamily="34" charset="0"/>
        <a:buChar char="•"/>
        <a:defRPr>
          <a:solidFill>
            <a:schemeClr val="tx2"/>
          </a:solidFill>
          <a:latin typeface="+mn-lt"/>
          <a:ea typeface="+mn-ea"/>
          <a:cs typeface="+mn-cs"/>
        </a:defRPr>
      </a:lvl2pPr>
      <a:lvl3pPr marL="914400">
        <a:buFont typeface="Arial" panose="020B0604020202020204" pitchFamily="34" charset="0"/>
        <a:buChar char="•"/>
        <a:defRPr>
          <a:solidFill>
            <a:schemeClr val="tx2"/>
          </a:solidFill>
          <a:latin typeface="+mn-lt"/>
          <a:ea typeface="+mn-ea"/>
          <a:cs typeface="+mn-cs"/>
        </a:defRPr>
      </a:lvl3pPr>
      <a:lvl4pPr marL="1371600">
        <a:buFont typeface="Arial" panose="020B0604020202020204" pitchFamily="34" charset="0"/>
        <a:buChar char="•"/>
        <a:defRPr>
          <a:solidFill>
            <a:schemeClr val="tx2"/>
          </a:solidFill>
          <a:latin typeface="+mn-lt"/>
          <a:ea typeface="+mn-ea"/>
          <a:cs typeface="+mn-cs"/>
        </a:defRPr>
      </a:lvl4pPr>
      <a:lvl5pPr marL="1828800">
        <a:buFont typeface="Arial" panose="020B0604020202020204" pitchFamily="34" charset="0"/>
        <a:buChar char="•"/>
        <a:defRPr>
          <a:solidFill>
            <a:schemeClr val="tx2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483" userDrawn="1">
          <p15:clr>
            <a:srgbClr val="A4A3A4"/>
          </p15:clr>
        </p15:guide>
        <p15:guide id="6" orient="horz" pos="1508" userDrawn="1">
          <p15:clr>
            <a:srgbClr val="A4A3A4"/>
          </p15:clr>
        </p15:guide>
        <p15:guide id="8" orient="horz" pos="3835" userDrawn="1">
          <p15:clr>
            <a:srgbClr val="A4A3A4"/>
          </p15:clr>
        </p15:guide>
        <p15:guide id="9" pos="480" userDrawn="1">
          <p15:clr>
            <a:srgbClr val="A4A3A4"/>
          </p15:clr>
        </p15:guide>
        <p15:guide id="10" pos="7195" userDrawn="1">
          <p15:clr>
            <a:srgbClr val="A4A3A4"/>
          </p15:clr>
        </p15:guide>
        <p15:guide id="11" pos="1580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ifla.org/units/library-design" TargetMode="External"/><Relationship Id="rId4" Type="http://schemas.openxmlformats.org/officeDocument/2006/relationships/hyperlink" Target="mailto:philipkent1357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7">
            <a:extLst>
              <a:ext uri="{FF2B5EF4-FFF2-40B4-BE49-F238E27FC236}">
                <a16:creationId xmlns:a16="http://schemas.microsoft.com/office/drawing/2014/main" id="{FA20CA22-7E55-03F6-1C95-4EE150C4D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946" y="196497"/>
            <a:ext cx="3984997" cy="10853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6AC07E-4900-2224-F623-A8903D861DAB}"/>
              </a:ext>
            </a:extLst>
          </p:cNvPr>
          <p:cNvSpPr txBox="1"/>
          <p:nvPr/>
        </p:nvSpPr>
        <p:spPr>
          <a:xfrm>
            <a:off x="1095967" y="1901442"/>
            <a:ext cx="1037060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Designing Libraries Conference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17 June 2026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Swiss Cottage Library, London, UK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Philip Kent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Chair, IFLA Library Design Section</a:t>
            </a:r>
          </a:p>
        </p:txBody>
      </p:sp>
    </p:spTree>
    <p:extLst>
      <p:ext uri="{BB962C8B-B14F-4D97-AF65-F5344CB8AC3E}">
        <p14:creationId xmlns:p14="http://schemas.microsoft.com/office/powerpoint/2010/main" val="149702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7133749-F6C7-6BB2-AE24-EEB8FA83C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A27BFFC6-A4A4-10F7-0387-A70E588A0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313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B3EA76-AF3E-6B8E-7BEF-A24F98D2A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BA5E1E-234E-67FD-8713-35D53DCE5945}"/>
              </a:ext>
            </a:extLst>
          </p:cNvPr>
          <p:cNvSpPr txBox="1"/>
          <p:nvPr/>
        </p:nvSpPr>
        <p:spPr>
          <a:xfrm>
            <a:off x="7814490" y="321732"/>
            <a:ext cx="3964425" cy="6214533"/>
          </a:xfrm>
          <a:prstGeom prst="rect">
            <a:avLst/>
          </a:prstGeom>
        </p:spPr>
        <p:txBody>
          <a:bodyPr vert="horz" lIns="45720" tIns="45720" rIns="45720" bIns="45720" rtlCol="0" anchor="ctr">
            <a:noAutofit/>
          </a:bodyPr>
          <a:lstStyle/>
          <a:p>
            <a:pPr marR="0" lvl="0" defTabSz="914400" fontAlgn="base">
              <a:spcAft>
                <a:spcPts val="1800"/>
              </a:spcAft>
              <a:buClr>
                <a:schemeClr val="accent1"/>
              </a:buClr>
              <a:buSzTx/>
              <a:tabLst/>
              <a:defRPr/>
            </a:pPr>
            <a:endParaRPr kumimoji="0" lang="en-US" sz="2800" b="0" i="0" u="none" strike="noStrike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5A8C31-582B-A7B0-13AC-8CCBFA4BA25C}"/>
              </a:ext>
            </a:extLst>
          </p:cNvPr>
          <p:cNvSpPr txBox="1"/>
          <p:nvPr/>
        </p:nvSpPr>
        <p:spPr>
          <a:xfrm>
            <a:off x="413844" y="3869121"/>
            <a:ext cx="372854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Century Gothic"/>
              </a:rPr>
              <a:t>IFLA WLIC 2023 Rotterdam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EB8121-F549-6504-60E1-37485B4DC3AF}"/>
              </a:ext>
            </a:extLst>
          </p:cNvPr>
          <p:cNvSpPr txBox="1"/>
          <p:nvPr/>
        </p:nvSpPr>
        <p:spPr>
          <a:xfrm>
            <a:off x="7599950" y="717177"/>
            <a:ext cx="3830050" cy="3341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 1700 </a:t>
            </a:r>
            <a:r>
              <a:rPr lang="en-US" sz="200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00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embers</a:t>
            </a:r>
            <a:r>
              <a:rPr lang="en-US" sz="200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including l</a:t>
            </a:r>
            <a:r>
              <a:rPr lang="en-US" sz="200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ibrary associations, institutions and individuals from over 140 countries.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00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US" sz="200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ell-established relations with the United Nations, UNESCO and other international organisations.</a:t>
            </a:r>
            <a:r>
              <a:rPr lang="en-US" sz="180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60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A person holding a ticket in front of a crowd of people&#10;&#10;Description automatically generated">
            <a:extLst>
              <a:ext uri="{FF2B5EF4-FFF2-40B4-BE49-F238E27FC236}">
                <a16:creationId xmlns:a16="http://schemas.microsoft.com/office/drawing/2014/main" id="{1361A2C5-6A5B-C2F1-A132-05C96D4ECC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9" t="17629" r="11574" b="15242"/>
          <a:stretch/>
        </p:blipFill>
        <p:spPr>
          <a:xfrm>
            <a:off x="321731" y="321732"/>
            <a:ext cx="7058308" cy="40527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7C4DC80-B7A7-D3AC-D128-03D527D743B2}"/>
              </a:ext>
            </a:extLst>
          </p:cNvPr>
          <p:cNvSpPr txBox="1"/>
          <p:nvPr/>
        </p:nvSpPr>
        <p:spPr>
          <a:xfrm>
            <a:off x="321732" y="5148118"/>
            <a:ext cx="7058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FFFF"/>
                </a:solidFill>
                <a:latin typeface="Century Gothic"/>
              </a:rPr>
              <a:t>A GLOBAL ORGANISATION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031633-D3DA-2350-5EA0-F8B918795CCD}"/>
              </a:ext>
            </a:extLst>
          </p:cNvPr>
          <p:cNvSpPr txBox="1"/>
          <p:nvPr/>
        </p:nvSpPr>
        <p:spPr>
          <a:xfrm>
            <a:off x="321732" y="4011559"/>
            <a:ext cx="42306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Century Gothic" panose="020B0502020202020204" pitchFamily="34" charset="0"/>
              </a:rPr>
              <a:t>Poster session, IFLA WLIC 2023, Rotterdam</a:t>
            </a:r>
          </a:p>
        </p:txBody>
      </p:sp>
    </p:spTree>
    <p:extLst>
      <p:ext uri="{BB962C8B-B14F-4D97-AF65-F5344CB8AC3E}">
        <p14:creationId xmlns:p14="http://schemas.microsoft.com/office/powerpoint/2010/main" val="2517838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1D6C9BB-CA83-A9B1-3FF3-CBCABBBD9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1DD954E2-2CE1-7D7E-592C-00F4C65FE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313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D82641-1B2A-3123-778A-D4B088889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0D60A7-3D39-A8A5-A0A2-08290355CA23}"/>
              </a:ext>
            </a:extLst>
          </p:cNvPr>
          <p:cNvSpPr txBox="1"/>
          <p:nvPr/>
        </p:nvSpPr>
        <p:spPr>
          <a:xfrm>
            <a:off x="7814490" y="321732"/>
            <a:ext cx="3964425" cy="6214533"/>
          </a:xfrm>
          <a:prstGeom prst="rect">
            <a:avLst/>
          </a:prstGeom>
        </p:spPr>
        <p:txBody>
          <a:bodyPr vert="horz" lIns="45720" tIns="45720" rIns="45720" bIns="45720" rtlCol="0" anchor="ctr">
            <a:noAutofit/>
          </a:bodyPr>
          <a:lstStyle/>
          <a:p>
            <a:pPr marR="0" lvl="0" defTabSz="914400" fontAlgn="base">
              <a:spcAft>
                <a:spcPts val="1800"/>
              </a:spcAft>
              <a:buClr>
                <a:schemeClr val="accent1"/>
              </a:buClr>
              <a:buSzTx/>
              <a:tabLst/>
              <a:defRPr/>
            </a:pPr>
            <a:endParaRPr kumimoji="0" lang="en-US" sz="2800" b="0" i="0" u="none" strike="noStrike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0E0480-435E-07CF-A356-0BE84795667A}"/>
              </a:ext>
            </a:extLst>
          </p:cNvPr>
          <p:cNvSpPr txBox="1"/>
          <p:nvPr/>
        </p:nvSpPr>
        <p:spPr>
          <a:xfrm>
            <a:off x="321732" y="5261745"/>
            <a:ext cx="705830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914400" fontAlgn="base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4000" b="1">
                <a:solidFill>
                  <a:srgbClr val="FFFFFF"/>
                </a:solidFill>
                <a:latin typeface="Century Gothic"/>
              </a:rPr>
              <a:t>IFLA VISION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D7F7F7-BE38-B13B-F74D-3C2CCCFEBFE9}"/>
              </a:ext>
            </a:extLst>
          </p:cNvPr>
          <p:cNvSpPr txBox="1"/>
          <p:nvPr/>
        </p:nvSpPr>
        <p:spPr>
          <a:xfrm>
            <a:off x="7723137" y="826325"/>
            <a:ext cx="3894097" cy="3995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b="1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+mj-cs"/>
              </a:rPr>
              <a:t>Sustainable futures for all through knowledge and information</a:t>
            </a:r>
            <a:endParaRPr lang="en-US" sz="400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IFLA WLIC 2023 Rotterdam&#10;&#10;">
            <a:extLst>
              <a:ext uri="{FF2B5EF4-FFF2-40B4-BE49-F238E27FC236}">
                <a16:creationId xmlns:a16="http://schemas.microsoft.com/office/drawing/2014/main" id="{12C0DC84-2496-76C8-1A55-C045E2774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65" y="322314"/>
            <a:ext cx="6995651" cy="39396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AC50138-0CC1-0083-B75F-864DD1D0D36B}"/>
              </a:ext>
            </a:extLst>
          </p:cNvPr>
          <p:cNvSpPr txBox="1"/>
          <p:nvPr/>
        </p:nvSpPr>
        <p:spPr>
          <a:xfrm>
            <a:off x="331405" y="3882254"/>
            <a:ext cx="372854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Century Gothic"/>
              </a:rPr>
              <a:t>IFLA WLIC 2023 Rotterdam</a:t>
            </a:r>
          </a:p>
        </p:txBody>
      </p:sp>
    </p:spTree>
    <p:extLst>
      <p:ext uri="{BB962C8B-B14F-4D97-AF65-F5344CB8AC3E}">
        <p14:creationId xmlns:p14="http://schemas.microsoft.com/office/powerpoint/2010/main" val="2636513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extBox 1">
            <a:extLst>
              <a:ext uri="{FF2B5EF4-FFF2-40B4-BE49-F238E27FC236}">
                <a16:creationId xmlns:a16="http://schemas.microsoft.com/office/drawing/2014/main" id="{2D2FE34B-83A0-D791-E5CC-FA53DE98C6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6292686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DFD673D-613F-FA1C-6E35-E19B869250D9}"/>
              </a:ext>
            </a:extLst>
          </p:cNvPr>
          <p:cNvSpPr txBox="1"/>
          <p:nvPr/>
        </p:nvSpPr>
        <p:spPr>
          <a:xfrm>
            <a:off x="204692" y="1240252"/>
            <a:ext cx="451501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200" b="1">
                <a:latin typeface="Century Gothic" panose="020B0502020202020204" pitchFamily="34" charset="0"/>
                <a:ea typeface="+mj-ea"/>
                <a:cs typeface="+mj-cs"/>
              </a:rPr>
              <a:t>IFLA Strategy </a:t>
            </a:r>
          </a:p>
          <a:p>
            <a:r>
              <a:rPr lang="en-US" sz="5200" b="1">
                <a:latin typeface="Century Gothic" panose="020B0502020202020204" pitchFamily="34" charset="0"/>
                <a:ea typeface="+mj-ea"/>
                <a:cs typeface="+mj-cs"/>
              </a:rPr>
              <a:t>2024-2029</a:t>
            </a:r>
          </a:p>
          <a:p>
            <a:endParaRPr lang="en-US" sz="3200" b="1">
              <a:latin typeface="Century Gothic" panose="020B0502020202020204" pitchFamily="34" charset="0"/>
              <a:ea typeface="+mj-ea"/>
              <a:cs typeface="+mj-cs"/>
            </a:endParaRPr>
          </a:p>
          <a:p>
            <a:endParaRPr lang="en-US" sz="3200" b="1">
              <a:latin typeface="Century Gothic" panose="020B0502020202020204" pitchFamily="34" charset="0"/>
              <a:ea typeface="+mj-ea"/>
              <a:cs typeface="+mj-cs"/>
            </a:endParaRPr>
          </a:p>
          <a:p>
            <a:pPr algn="l"/>
            <a:r>
              <a:rPr lang="en-US" sz="1800" b="0" i="0" u="none" strike="noStrike" baseline="0">
                <a:solidFill>
                  <a:srgbClr val="FFFFFF"/>
                </a:solidFill>
                <a:latin typeface="Univers-Condensed"/>
              </a:rPr>
              <a:t>for all through</a:t>
            </a:r>
          </a:p>
          <a:p>
            <a:pPr algn="l"/>
            <a:r>
              <a:rPr lang="en-AU" sz="1800" b="0" i="0" u="none" strike="noStrike" baseline="0">
                <a:solidFill>
                  <a:srgbClr val="FFFFFF"/>
                </a:solidFill>
                <a:latin typeface="Univers-Condensed"/>
              </a:rPr>
              <a:t>knowledge and information</a:t>
            </a:r>
            <a:endParaRPr lang="en-US" sz="3200" b="1"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68772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ful squares with icons&#10;&#10;Description automatically generated">
            <a:extLst>
              <a:ext uri="{FF2B5EF4-FFF2-40B4-BE49-F238E27FC236}">
                <a16:creationId xmlns:a16="http://schemas.microsoft.com/office/drawing/2014/main" id="{6E109F63-B8CE-BAA9-1A73-C32B132E31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084" b="9425"/>
          <a:stretch/>
        </p:blipFill>
        <p:spPr>
          <a:xfrm>
            <a:off x="1143050" y="643466"/>
            <a:ext cx="990590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270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CE2AE-F9F9-C0EB-1AFC-55F6F208A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7">
            <a:extLst>
              <a:ext uri="{FF2B5EF4-FFF2-40B4-BE49-F238E27FC236}">
                <a16:creationId xmlns:a16="http://schemas.microsoft.com/office/drawing/2014/main" id="{637A57DB-D9AA-BDC9-39CB-6BD98A734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946" y="196497"/>
            <a:ext cx="3984997" cy="10853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244F10-ADC6-A0F9-94A5-63EC0D62D0E0}"/>
              </a:ext>
            </a:extLst>
          </p:cNvPr>
          <p:cNvSpPr txBox="1"/>
          <p:nvPr/>
        </p:nvSpPr>
        <p:spPr>
          <a:xfrm>
            <a:off x="521110" y="1919730"/>
            <a:ext cx="112014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Century Gothic" panose="020B0502020202020204" pitchFamily="34" charset="0"/>
              </a:rPr>
              <a:t>Library Design Committee (23 members)</a:t>
            </a:r>
          </a:p>
          <a:p>
            <a:endParaRPr lang="en-US" sz="4000" dirty="0">
              <a:latin typeface="Century Gothic" panose="020B0502020202020204" pitchFamily="34" charset="0"/>
            </a:endParaRPr>
          </a:p>
          <a:p>
            <a:r>
              <a:rPr lang="en-US" sz="3200" dirty="0">
                <a:latin typeface="Century Gothic" panose="020B0502020202020204" pitchFamily="34" charset="0"/>
              </a:rPr>
              <a:t>Australia, Canada, China, Czechia, Denmark, France, Jordan, Slovenia, South Africa, Uganda, USA, UK.</a:t>
            </a:r>
          </a:p>
        </p:txBody>
      </p:sp>
    </p:spTree>
    <p:extLst>
      <p:ext uri="{BB962C8B-B14F-4D97-AF65-F5344CB8AC3E}">
        <p14:creationId xmlns:p14="http://schemas.microsoft.com/office/powerpoint/2010/main" val="2496037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221EE-BF64-1080-E39F-55FFB984B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7">
            <a:extLst>
              <a:ext uri="{FF2B5EF4-FFF2-40B4-BE49-F238E27FC236}">
                <a16:creationId xmlns:a16="http://schemas.microsoft.com/office/drawing/2014/main" id="{102993F2-4875-EC09-278B-E3365777D2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946" y="196497"/>
            <a:ext cx="3984997" cy="10853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C79D6C-8514-1EA7-CC94-23F65370311A}"/>
              </a:ext>
            </a:extLst>
          </p:cNvPr>
          <p:cNvSpPr txBox="1"/>
          <p:nvPr/>
        </p:nvSpPr>
        <p:spPr>
          <a:xfrm>
            <a:off x="521111" y="1572126"/>
            <a:ext cx="1110941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Library Design Section Action Plan 2025-2027</a:t>
            </a:r>
            <a:endParaRPr lang="en-AU" sz="2400" b="1" dirty="0"/>
          </a:p>
          <a:p>
            <a:r>
              <a:rPr lang="en-US" dirty="0"/>
              <a:t> </a:t>
            </a:r>
            <a:endParaRPr lang="en-AU" dirty="0"/>
          </a:p>
          <a:p>
            <a:r>
              <a:rPr lang="en-US" b="1" dirty="0"/>
              <a:t> 1. </a:t>
            </a:r>
            <a:r>
              <a:rPr lang="en-US" sz="2000" b="1" dirty="0"/>
              <a:t>Diversity of Committee Membership</a:t>
            </a:r>
            <a:endParaRPr lang="en-AU" sz="2000" dirty="0"/>
          </a:p>
          <a:p>
            <a:r>
              <a:rPr lang="en-US" sz="2000" b="1" dirty="0"/>
              <a:t> </a:t>
            </a:r>
            <a:endParaRPr lang="en-AU" sz="2000" dirty="0"/>
          </a:p>
          <a:p>
            <a:r>
              <a:rPr lang="en-US" sz="2000" b="1" dirty="0"/>
              <a:t>2. </a:t>
            </a:r>
            <a:r>
              <a:rPr lang="en-US" sz="2400" b="1" dirty="0"/>
              <a:t>Relationships and partnerships with  groups world-wide </a:t>
            </a:r>
            <a:endParaRPr lang="en-AU" sz="2400" dirty="0"/>
          </a:p>
          <a:p>
            <a:r>
              <a:rPr lang="en-US" sz="2000" b="1" dirty="0"/>
              <a:t> </a:t>
            </a:r>
            <a:endParaRPr lang="en-AU" sz="2000" dirty="0"/>
          </a:p>
          <a:p>
            <a:r>
              <a:rPr lang="en-US" sz="2000" b="1" dirty="0"/>
              <a:t>3. IFLA Public Library of the Year Award (PLOTY) and associated activities.</a:t>
            </a:r>
            <a:endParaRPr lang="en-AU" sz="2000" dirty="0"/>
          </a:p>
          <a:p>
            <a:r>
              <a:rPr lang="en-CA" sz="2000" b="1" dirty="0"/>
              <a:t> </a:t>
            </a:r>
            <a:endParaRPr lang="en-AU" sz="2000" dirty="0"/>
          </a:p>
          <a:p>
            <a:r>
              <a:rPr lang="en-CA" sz="2000" b="1" dirty="0"/>
              <a:t>4. Standards and guidelines for Library Design</a:t>
            </a:r>
            <a:endParaRPr lang="en-AU" sz="2000" dirty="0"/>
          </a:p>
          <a:p>
            <a:r>
              <a:rPr lang="en-CA" sz="2000" b="1" dirty="0"/>
              <a:t> </a:t>
            </a:r>
            <a:endParaRPr lang="en-AU" sz="2000" dirty="0"/>
          </a:p>
          <a:p>
            <a:r>
              <a:rPr lang="en-CA" sz="2000" b="1" dirty="0"/>
              <a:t>5. Integrated Communications Program </a:t>
            </a:r>
            <a:endParaRPr lang="en-AU" sz="2000" dirty="0"/>
          </a:p>
          <a:p>
            <a:r>
              <a:rPr lang="en-CA" sz="2000" b="1" dirty="0"/>
              <a:t> </a:t>
            </a:r>
            <a:endParaRPr lang="en-AU" sz="2000" dirty="0"/>
          </a:p>
          <a:p>
            <a:r>
              <a:rPr lang="en-NZ" sz="2000" b="1" dirty="0"/>
              <a:t>6. Professional Development Activities</a:t>
            </a:r>
            <a:endParaRPr lang="en-AU" sz="2000" dirty="0"/>
          </a:p>
          <a:p>
            <a:r>
              <a:rPr lang="en-NZ" sz="2000" b="1" dirty="0"/>
              <a:t> </a:t>
            </a:r>
            <a:endParaRPr lang="en-AU" sz="2000" dirty="0"/>
          </a:p>
          <a:p>
            <a:r>
              <a:rPr lang="en-NZ" sz="2000" b="1" dirty="0"/>
              <a:t>7. IFLA Centenary  London 2027</a:t>
            </a: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1080073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A6464-40BA-BB3F-AAC0-169425F96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643" y="356097"/>
            <a:ext cx="5857357" cy="915439"/>
          </a:xfrm>
        </p:spPr>
        <p:txBody>
          <a:bodyPr>
            <a:noAutofit/>
          </a:bodyPr>
          <a:lstStyle/>
          <a:p>
            <a:pPr algn="ctr"/>
            <a:r>
              <a:rPr lang="en-AU" sz="3200" b="1" dirty="0"/>
              <a:t>IFLA Public Library of Year Award </a:t>
            </a:r>
            <a:br>
              <a:rPr lang="en-AU" sz="3200" b="1" dirty="0"/>
            </a:br>
            <a:r>
              <a:rPr lang="en-AU" sz="3200" b="1" dirty="0"/>
              <a:t>Beijing  Library 2024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3A6781-D252-4460-DD5D-3B6875B27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60" y="1671812"/>
            <a:ext cx="6342385" cy="4399803"/>
          </a:xfrm>
          <a:prstGeom prst="rect">
            <a:avLst/>
          </a:prstGeom>
        </p:spPr>
      </p:pic>
      <p:pic>
        <p:nvPicPr>
          <p:cNvPr id="9" name="Picture 8" descr="A building with a large structure with a bike on the side&#10;&#10;AI-generated content may be incorrect.">
            <a:extLst>
              <a:ext uri="{FF2B5EF4-FFF2-40B4-BE49-F238E27FC236}">
                <a16:creationId xmlns:a16="http://schemas.microsoft.com/office/drawing/2014/main" id="{6C3FA1C3-2C6D-D7E0-5413-8907ED27F0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157" y="356097"/>
            <a:ext cx="5029200" cy="617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907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DAB2D-63F6-282E-3062-89D24F50F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ALIA Library Design Awards 2026 – Public Libraries</a:t>
            </a:r>
            <a:br>
              <a:rPr lang="en-US" dirty="0"/>
            </a:br>
            <a:r>
              <a:rPr lang="en-AU" sz="3600" dirty="0" err="1"/>
              <a:t>Yellamundi</a:t>
            </a:r>
            <a:r>
              <a:rPr lang="en-AU" sz="3600" dirty="0"/>
              <a:t> Library &amp; Gallery, Liverpool City Council, NSW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54E337B-D893-AF44-D117-34AF0928E5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9045" y="1860884"/>
            <a:ext cx="5753909" cy="485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420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DE627-D817-4322-D50B-DCA15C293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7">
            <a:extLst>
              <a:ext uri="{FF2B5EF4-FFF2-40B4-BE49-F238E27FC236}">
                <a16:creationId xmlns:a16="http://schemas.microsoft.com/office/drawing/2014/main" id="{9079BF7B-139E-F562-CEE0-481C8141D8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946" y="196497"/>
            <a:ext cx="3984997" cy="10853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036B15-1DAF-197C-9A01-A374E0721E16}"/>
              </a:ext>
            </a:extLst>
          </p:cNvPr>
          <p:cNvSpPr txBox="1"/>
          <p:nvPr/>
        </p:nvSpPr>
        <p:spPr>
          <a:xfrm>
            <a:off x="521111" y="1572126"/>
            <a:ext cx="1110941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/>
              <a:t>Common Themes in Library Design</a:t>
            </a:r>
          </a:p>
          <a:p>
            <a:r>
              <a:rPr lang="en-US" dirty="0"/>
              <a:t> </a:t>
            </a:r>
            <a:endParaRPr lang="en-AU" dirty="0"/>
          </a:p>
          <a:p>
            <a:r>
              <a:rPr lang="en-US" sz="2000" b="1" dirty="0"/>
              <a:t> </a:t>
            </a:r>
            <a:r>
              <a:rPr lang="en-US" sz="2400" b="1" i="1" dirty="0"/>
              <a:t>An Analysis of the Design Characteristics of New Public Library Buildings</a:t>
            </a:r>
            <a:r>
              <a:rPr lang="en-US" sz="2400" b="1" dirty="0"/>
              <a:t>. Wakeling et al (2026)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Aesthetics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Flexibility &amp; Openness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Sustainability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r>
              <a:rPr lang="en-US" sz="2000" b="1" dirty="0"/>
              <a:t> </a:t>
            </a:r>
            <a:r>
              <a:rPr lang="en-US" sz="2400" b="1" dirty="0"/>
              <a:t>Other Themes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/>
              <a:t>Co-location </a:t>
            </a:r>
            <a:r>
              <a:rPr lang="en-US" sz="2400" b="1" dirty="0"/>
              <a:t>of library and other public 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Next generation (incl sustainable) library and archival storage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24x7 access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Indigenous design principles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2333611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FE425-5CFC-6218-FC01-D38FE07E0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7">
            <a:extLst>
              <a:ext uri="{FF2B5EF4-FFF2-40B4-BE49-F238E27FC236}">
                <a16:creationId xmlns:a16="http://schemas.microsoft.com/office/drawing/2014/main" id="{03EABB47-071E-8963-D837-9D8DB7AD58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946" y="196497"/>
            <a:ext cx="3984997" cy="10853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56E348-6D33-60F2-3ABB-D819413443F2}"/>
              </a:ext>
            </a:extLst>
          </p:cNvPr>
          <p:cNvSpPr txBox="1"/>
          <p:nvPr/>
        </p:nvSpPr>
        <p:spPr>
          <a:xfrm>
            <a:off x="856391" y="2598286"/>
            <a:ext cx="1110941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/>
              <a:t>Thank You</a:t>
            </a:r>
          </a:p>
          <a:p>
            <a:endParaRPr lang="en-AU" sz="2400" b="1" dirty="0"/>
          </a:p>
          <a:p>
            <a:endParaRPr lang="en-AU" sz="2400" b="1" dirty="0"/>
          </a:p>
          <a:p>
            <a:r>
              <a:rPr lang="en-AU" sz="3200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philipkent1357@gmail.com</a:t>
            </a:r>
            <a:endParaRPr lang="en-AU" sz="3200" b="1" dirty="0"/>
          </a:p>
          <a:p>
            <a:endParaRPr lang="en-AU" sz="2400" b="1" dirty="0"/>
          </a:p>
          <a:p>
            <a:endParaRPr lang="en-US" sz="2400" b="1" dirty="0"/>
          </a:p>
          <a:p>
            <a:r>
              <a:rPr lang="en-AU" sz="3200" b="1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www.ifla.org/units/library-design</a:t>
            </a:r>
            <a:endParaRPr lang="en-AU" sz="3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3875889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itle slides">
  <a:themeElements>
    <a:clrScheme name="University of Sydney 2022_2">
      <a:dk1>
        <a:srgbClr val="000000"/>
      </a:dk1>
      <a:lt1>
        <a:srgbClr val="FFFFFF"/>
      </a:lt1>
      <a:dk2>
        <a:srgbClr val="414141"/>
      </a:dk2>
      <a:lt2>
        <a:srgbClr val="FCEDE2"/>
      </a:lt2>
      <a:accent1>
        <a:srgbClr val="E64626"/>
      </a:accent1>
      <a:accent2>
        <a:srgbClr val="414141"/>
      </a:accent2>
      <a:accent3>
        <a:srgbClr val="71A399"/>
      </a:accent3>
      <a:accent4>
        <a:srgbClr val="DAA8A2"/>
      </a:accent4>
      <a:accent5>
        <a:srgbClr val="8F9EC9"/>
      </a:accent5>
      <a:accent6>
        <a:srgbClr val="1A345E"/>
      </a:accent6>
      <a:hlink>
        <a:srgbClr val="E64626"/>
      </a:hlink>
      <a:folHlink>
        <a:srgbClr val="F0513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2c0e96f-268c-4806-8855-6e7516ab3c42" xsi:nil="true"/>
    <lcf76f155ced4ddcb4097134ff3c332f xmlns="0c1fee4a-bdc7-4359-8192-554e883191a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43F510FD262B4D978301F86C2A4823" ma:contentTypeVersion="11" ma:contentTypeDescription="Create a new document." ma:contentTypeScope="" ma:versionID="0738997c50f4f704eec54ab46a718f1e">
  <xsd:schema xmlns:xsd="http://www.w3.org/2001/XMLSchema" xmlns:xs="http://www.w3.org/2001/XMLSchema" xmlns:p="http://schemas.microsoft.com/office/2006/metadata/properties" xmlns:ns2="0c1fee4a-bdc7-4359-8192-554e883191ad" xmlns:ns3="72c0e96f-268c-4806-8855-6e7516ab3c42" targetNamespace="http://schemas.microsoft.com/office/2006/metadata/properties" ma:root="true" ma:fieldsID="f91e68b6d82fd11b8b3551518e2358bf" ns2:_="" ns3:_="">
    <xsd:import namespace="0c1fee4a-bdc7-4359-8192-554e883191ad"/>
    <xsd:import namespace="72c0e96f-268c-4806-8855-6e7516ab3c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1fee4a-bdc7-4359-8192-554e883191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adab0f13-09c2-4cad-bba7-f6c96a3c86c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c0e96f-268c-4806-8855-6e7516ab3c42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d91bb65-7114-418b-bdfe-588f9c6010f6}" ma:internalName="TaxCatchAll" ma:showField="CatchAllData" ma:web="72c0e96f-268c-4806-8855-6e7516ab3c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4C563E-EE67-473F-AE77-2C7961CA435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69F3A4C-CC30-40DA-B688-B29C6FEE2CB1}">
  <ds:schemaRefs>
    <ds:schemaRef ds:uri="64cbdf78-7192-46f9-b3e6-158edc1eaba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72c0e96f-268c-4806-8855-6e7516ab3c42"/>
    <ds:schemaRef ds:uri="0c1fee4a-bdc7-4359-8192-554e883191ad"/>
  </ds:schemaRefs>
</ds:datastoreItem>
</file>

<file path=customXml/itemProps3.xml><?xml version="1.0" encoding="utf-8"?>
<ds:datastoreItem xmlns:ds="http://schemas.openxmlformats.org/officeDocument/2006/customXml" ds:itemID="{681D88FC-BF09-4ADF-AC36-EED9A3611F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1fee4a-bdc7-4359-8192-554e883191ad"/>
    <ds:schemaRef ds:uri="72c0e96f-268c-4806-8855-6e7516ab3c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324</Words>
  <Application>Microsoft Office PowerPoint</Application>
  <PresentationFormat>Widescreen</PresentationFormat>
  <Paragraphs>70</Paragraphs>
  <Slides>11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Title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IFLA Public Library of Year Award  Beijing  Library 2024</vt:lpstr>
      <vt:lpstr>ALIA Library Design Awards 2026 – Public Libraries Yellamundi Library &amp; Gallery, Liverpool City Council, NSW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Vicki McDonald</dc:creator>
  <cp:lastModifiedBy>Philip Kent</cp:lastModifiedBy>
  <cp:revision>3</cp:revision>
  <dcterms:created xsi:type="dcterms:W3CDTF">2024-04-24T08:39:05Z</dcterms:created>
  <dcterms:modified xsi:type="dcterms:W3CDTF">2026-09-04T11:21:57Z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BCSDescriptor">
    <vt:lpwstr/>
  </property>
  <property fmtid="{D5CDD505-2E9C-101B-9397-08002B2CF9AE}" pid="3" name="SLQDocumentType">
    <vt:lpwstr/>
  </property>
  <property fmtid="{D5CDD505-2E9C-101B-9397-08002B2CF9AE}" pid="4" name="SLFileNumber">
    <vt:lpwstr/>
  </property>
  <property fmtid="{D5CDD505-2E9C-101B-9397-08002B2CF9AE}" pid="5" name="SLBCSActivity">
    <vt:lpwstr/>
  </property>
  <property fmtid="{D5CDD505-2E9C-101B-9397-08002B2CF9AE}" pid="6" name="SLQDepartment">
    <vt:lpwstr>78;#Working document|d84c0e14-715f-4888-93aa-770533540b30</vt:lpwstr>
  </property>
  <property fmtid="{D5CDD505-2E9C-101B-9397-08002B2CF9AE}" pid="7" name="SL Business activity">
    <vt:lpwstr/>
  </property>
  <property fmtid="{D5CDD505-2E9C-101B-9397-08002B2CF9AE}" pid="8" name="SLQDocumentState">
    <vt:lpwstr>1;#Working document|d84c0e14-715f-4888-93aa-770533540b30</vt:lpwstr>
  </property>
  <property fmtid="{D5CDD505-2E9C-101B-9397-08002B2CF9AE}" pid="9" name="SLPublicPrograms">
    <vt:lpwstr/>
  </property>
  <property fmtid="{D5CDD505-2E9C-101B-9397-08002B2CF9AE}" pid="10" name="SLLGA">
    <vt:lpwstr/>
  </property>
  <property fmtid="{D5CDD505-2E9C-101B-9397-08002B2CF9AE}" pid="11" name="MediaServiceImageTags">
    <vt:lpwstr/>
  </property>
  <property fmtid="{D5CDD505-2E9C-101B-9397-08002B2CF9AE}" pid="12" name="lcf76f155ced4ddcb4097134ff3c332f">
    <vt:lpwstr/>
  </property>
  <property fmtid="{D5CDD505-2E9C-101B-9397-08002B2CF9AE}" pid="13" name="SL_x0020_Business_x0020_activity">
    <vt:lpwstr/>
  </property>
  <property fmtid="{D5CDD505-2E9C-101B-9397-08002B2CF9AE}" pid="14" name="ContentTypeId">
    <vt:lpwstr>0x0101008543F510FD262B4D978301F86C2A4823</vt:lpwstr>
  </property>
</Properties>
</file>