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30" r:id="rId4"/>
  </p:sldMasterIdLst>
  <p:notesMasterIdLst>
    <p:notesMasterId r:id="rId31"/>
  </p:notesMasterIdLst>
  <p:handoutMasterIdLst>
    <p:handoutMasterId r:id="rId32"/>
  </p:handoutMasterIdLst>
  <p:sldIdLst>
    <p:sldId id="268" r:id="rId5"/>
    <p:sldId id="351" r:id="rId6"/>
    <p:sldId id="272" r:id="rId7"/>
    <p:sldId id="352" r:id="rId8"/>
    <p:sldId id="335" r:id="rId9"/>
    <p:sldId id="367" r:id="rId10"/>
    <p:sldId id="281" r:id="rId11"/>
    <p:sldId id="270" r:id="rId12"/>
    <p:sldId id="276" r:id="rId13"/>
    <p:sldId id="361" r:id="rId14"/>
    <p:sldId id="332" r:id="rId15"/>
    <p:sldId id="325" r:id="rId16"/>
    <p:sldId id="263" r:id="rId17"/>
    <p:sldId id="316" r:id="rId18"/>
    <p:sldId id="327" r:id="rId19"/>
    <p:sldId id="359" r:id="rId20"/>
    <p:sldId id="284" r:id="rId21"/>
    <p:sldId id="362" r:id="rId22"/>
    <p:sldId id="363" r:id="rId23"/>
    <p:sldId id="346" r:id="rId24"/>
    <p:sldId id="264" r:id="rId25"/>
    <p:sldId id="347" r:id="rId26"/>
    <p:sldId id="348" r:id="rId27"/>
    <p:sldId id="349" r:id="rId28"/>
    <p:sldId id="350" r:id="rId29"/>
    <p:sldId id="365" r:id="rId30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33"/>
      <p:bold r:id="rId34"/>
      <p:italic r:id="rId35"/>
      <p:boldItalic r:id="rId36"/>
    </p:embeddedFont>
    <p:embeddedFont>
      <p:font typeface="Open Sans Light" panose="020B0306030504020204" pitchFamily="34" charset="0"/>
      <p:regular r:id="rId37"/>
      <p:italic r:id="rId38"/>
    </p:embeddedFont>
    <p:embeddedFont>
      <p:font typeface="Open Sans Medium" pitchFamily="2" charset="0"/>
      <p:regular r:id="rId39"/>
      <p:italic r:id="rId40"/>
    </p:embeddedFont>
    <p:embeddedFont>
      <p:font typeface="Open Sans SemiBold" panose="020B0706030804020204" pitchFamily="34" charset="0"/>
      <p:regular r:id="rId41"/>
      <p:bold r:id="rId42"/>
      <p:italic r:id="rId43"/>
      <p:boldItalic r:id="rId44"/>
    </p:embeddedFont>
    <p:embeddedFont>
      <p:font typeface="Sora SemiBold" pitchFamily="2" charset="0"/>
      <p:regular r:id="rId45"/>
      <p:bold r:id="rId46"/>
    </p:embeddedFont>
  </p:embeddedFont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192E"/>
    <a:srgbClr val="70DEFF"/>
    <a:srgbClr val="E7DFC6"/>
    <a:srgbClr val="BBE977"/>
    <a:srgbClr val="FFADFC"/>
    <a:srgbClr val="FFFFFF"/>
    <a:srgbClr val="FFD942"/>
    <a:srgbClr val="A91F2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59" autoAdjust="0"/>
    <p:restoredTop sz="77162" autoAdjust="0"/>
  </p:normalViewPr>
  <p:slideViewPr>
    <p:cSldViewPr snapToGrid="0">
      <p:cViewPr varScale="1">
        <p:scale>
          <a:sx n="161" d="100"/>
          <a:sy n="161" d="100"/>
        </p:scale>
        <p:origin x="26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8" d="100"/>
          <a:sy n="118" d="100"/>
        </p:scale>
        <p:origin x="39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6.xml"/><Relationship Id="rId41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77248F-8AB1-9FCD-D530-6EAE630B05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6BA78A-645E-A9D2-7C9C-5BD691725E8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24E28-63F4-3F4F-8AC1-21DFC28CC6B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569117-6840-7449-07F3-9F11580FC1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AC767C-DDB2-3F7B-8A22-64BC465001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69680-2069-844B-A044-41BD6D1CB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7286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965D1-09F0-4F3B-8A24-D1993AC9C61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Presentation name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CC2F7-CEBA-4292-8D5B-B5693DC785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3752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Libraries are unique based on their </a:t>
            </a:r>
            <a:r>
              <a:rPr lang="en-US" i="1" dirty="0"/>
              <a:t>history, culture, geography</a:t>
            </a:r>
          </a:p>
          <a:p>
            <a:r>
              <a:rPr lang="en-US" dirty="0"/>
              <a:t>(</a:t>
            </a:r>
            <a:r>
              <a:rPr lang="en-US" dirty="0" err="1"/>
              <a:t>cf</a:t>
            </a:r>
            <a:r>
              <a:rPr lang="en-US" dirty="0"/>
              <a:t> Roly Keating keynote – British Library, St Pancras expansion)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West Country, Wales, London &gt;1hr</a:t>
            </a:r>
          </a:p>
          <a:p>
            <a:pPr marL="0" indent="0">
              <a:buNone/>
            </a:pPr>
            <a:endParaRPr lang="en-US" b="1" dirty="0"/>
          </a:p>
          <a:p>
            <a:pPr marL="171450" indent="-171450">
              <a:buFontTx/>
              <a:buChar char="-"/>
            </a:pPr>
            <a:r>
              <a:rPr lang="en-US" i="1" dirty="0"/>
              <a:t>Brig-stow</a:t>
            </a:r>
            <a:r>
              <a:rPr lang="en-US" dirty="0"/>
              <a:t>: “meeting place by the bridge”; </a:t>
            </a:r>
            <a:r>
              <a:rPr lang="en-US" dirty="0" err="1"/>
              <a:t>cf</a:t>
            </a:r>
            <a:r>
              <a:rPr lang="en-US" dirty="0"/>
              <a:t> Brunel’s famous suspension bridge (and SSGB)</a:t>
            </a:r>
          </a:p>
          <a:p>
            <a:pPr marL="171450" indent="-171450">
              <a:buFontTx/>
              <a:buChar char="-"/>
            </a:pPr>
            <a:r>
              <a:rPr lang="en-US" dirty="0"/>
              <a:t>Also known internationally: street art (Banksy) and the “Bristol Sound” (Massive Attack, Portishead)</a:t>
            </a:r>
          </a:p>
          <a:p>
            <a:pPr marL="171450" indent="-171450">
              <a:buFontTx/>
              <a:buChar char="-"/>
            </a:pPr>
            <a:r>
              <a:rPr lang="en-US" dirty="0"/>
              <a:t>Influenced by Jamaican sound system culture of the African Caribbean diaspora (St Paul’s Carnival)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b="1" dirty="0"/>
              <a:t>Protest and activism</a:t>
            </a:r>
          </a:p>
          <a:p>
            <a:pPr marL="0" indent="0">
              <a:buFontTx/>
              <a:buNone/>
            </a:pPr>
            <a:endParaRPr lang="en-US" b="1" dirty="0"/>
          </a:p>
          <a:p>
            <a:pPr marL="171450" indent="-171450">
              <a:buFontTx/>
              <a:buChar char="-"/>
            </a:pPr>
            <a:r>
              <a:rPr lang="en-US" dirty="0"/>
              <a:t>Colston statue, BLM June 2020; earlier: 1980s race riots,1960s bus protest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Race Relations Act 1965</a:t>
            </a:r>
          </a:p>
          <a:p>
            <a:pPr marL="171450" indent="-171450">
              <a:buFontTx/>
              <a:buChar char="-"/>
            </a:pPr>
            <a:r>
              <a:rPr lang="en-US" dirty="0"/>
              <a:t>University interrogated its own legacies of slavery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Reparative Futures </a:t>
            </a:r>
            <a:r>
              <a:rPr lang="en-US" dirty="0" err="1"/>
              <a:t>programme</a:t>
            </a:r>
            <a:r>
              <a:rPr lang="en-US" dirty="0"/>
              <a:t>, civic engagement</a:t>
            </a:r>
          </a:p>
          <a:p>
            <a:pPr marL="171450" indent="-171450">
              <a:buFontTx/>
              <a:buChar char="-"/>
            </a:pPr>
            <a:r>
              <a:rPr lang="en-US" dirty="0"/>
              <a:t>(also Greta, a city actively engaged with climate change, sustainability)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b="1" dirty="0"/>
              <a:t>Libraries</a:t>
            </a:r>
          </a:p>
          <a:p>
            <a:pPr marL="0" indent="0">
              <a:buFontTx/>
              <a:buNone/>
            </a:pPr>
            <a:endParaRPr lang="en-US" b="1" dirty="0"/>
          </a:p>
          <a:p>
            <a:pPr marL="171450" indent="-171450">
              <a:buFontTx/>
              <a:buChar char="-"/>
            </a:pPr>
            <a:r>
              <a:rPr lang="en-US" dirty="0"/>
              <a:t>Thirteen libraries, archives &amp; museums, and study </a:t>
            </a:r>
            <a:r>
              <a:rPr lang="en-US" dirty="0" err="1"/>
              <a:t>centres</a:t>
            </a:r>
            <a:r>
              <a:rPr lang="en-US" dirty="0"/>
              <a:t> (18 locations in total)</a:t>
            </a:r>
          </a:p>
          <a:p>
            <a:pPr marL="171450" indent="-171450">
              <a:buFontTx/>
              <a:buChar char="-"/>
            </a:pPr>
            <a:r>
              <a:rPr lang="en-US" dirty="0"/>
              <a:t>Spectrum of spaces: FROM micro-campus shipping container TO gothic heritage “dark academia” (as seen in Netflix Sex Education, BBC Outlaws)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…this divergent architecture asks questions of the </a:t>
            </a:r>
            <a:r>
              <a:rPr lang="en-US" i="1" dirty="0"/>
              <a:t>trust, authority, and privilege </a:t>
            </a:r>
            <a:r>
              <a:rPr lang="en-US" dirty="0"/>
              <a:t>we design into the built environment…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5263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concepts: </a:t>
            </a:r>
            <a:r>
              <a:rPr lang="en-US" i="1" dirty="0"/>
              <a:t>Empowerment</a:t>
            </a:r>
            <a:r>
              <a:rPr lang="en-US" dirty="0"/>
              <a:t>, </a:t>
            </a:r>
            <a:r>
              <a:rPr lang="en-US" i="1" dirty="0"/>
              <a:t>Connection</a:t>
            </a:r>
            <a:r>
              <a:rPr lang="en-US" dirty="0"/>
              <a:t>, (“beating”) </a:t>
            </a:r>
            <a:r>
              <a:rPr lang="en-US" i="1" dirty="0"/>
              <a:t>Heart</a:t>
            </a:r>
          </a:p>
          <a:p>
            <a:endParaRPr lang="en-US" dirty="0"/>
          </a:p>
          <a:p>
            <a:r>
              <a:rPr lang="en-US" b="1" dirty="0"/>
              <a:t>Interrogating “power”</a:t>
            </a:r>
          </a:p>
          <a:p>
            <a:endParaRPr lang="en-US" b="1" dirty="0"/>
          </a:p>
          <a:p>
            <a:pPr marL="171450" indent="-171450">
              <a:buFontTx/>
              <a:buChar char="-"/>
            </a:pPr>
            <a:r>
              <a:rPr lang="en-US" dirty="0"/>
              <a:t>Who do we empower? (from “neutral” </a:t>
            </a:r>
            <a:r>
              <a:rPr lang="en-US" dirty="0">
                <a:sym typeface="Wingdings" panose="05000000000000000000" pitchFamily="2" charset="2"/>
              </a:rPr>
              <a:t> having</a:t>
            </a:r>
            <a:r>
              <a:rPr lang="en-US" dirty="0"/>
              <a:t> “attitude” </a:t>
            </a:r>
            <a:r>
              <a:rPr lang="en-US" dirty="0" err="1"/>
              <a:t>cf</a:t>
            </a:r>
            <a:r>
              <a:rPr lang="en-US" dirty="0"/>
              <a:t> Reinert, Oslo public library)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b="1" dirty="0"/>
              <a:t>As we are not neutral, what are we?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Inter-disciplinary? Yes</a:t>
            </a:r>
          </a:p>
          <a:p>
            <a:pPr marL="171450" indent="-171450">
              <a:buFontTx/>
              <a:buChar char="-"/>
            </a:pPr>
            <a:r>
              <a:rPr lang="en-US" dirty="0"/>
              <a:t>Third space (between curriculum and home)? Yes</a:t>
            </a:r>
          </a:p>
          <a:p>
            <a:pPr marL="171450" indent="-171450">
              <a:buFontTx/>
              <a:buChar char="-"/>
            </a:pPr>
            <a:r>
              <a:rPr lang="en-US" dirty="0"/>
              <a:t>Cultural institution in the life of the City? Yes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We should be a safe space, one that convenes and connects</a:t>
            </a:r>
          </a:p>
          <a:p>
            <a:pPr marL="171450" indent="-171450">
              <a:buFontTx/>
              <a:buChar char="-"/>
            </a:pPr>
            <a:r>
              <a:rPr lang="en-US" dirty="0"/>
              <a:t>That values diversity and </a:t>
            </a:r>
            <a:r>
              <a:rPr lang="en-US" dirty="0" err="1"/>
              <a:t>centres</a:t>
            </a:r>
            <a:r>
              <a:rPr lang="en-US" dirty="0"/>
              <a:t> freedom of intellectual enquiry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cultural infrastructure necessary for inclusive debate and freedom of expression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9017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125095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dirty="0"/>
              <a:t>A place where people “meet, read, think, research, share, create new ideas and make new discoveries”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Supporting well-being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184150" marR="571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Innovations in design theory to create a sense of well-being, relaxation, and support</a:t>
            </a:r>
          </a:p>
          <a:p>
            <a:pPr marL="184150" marR="571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Fostering the psychological safety necessary to TRUST and ENGAGE with learning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Inclusive and accessible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184150" marR="15113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Spaces that are accessible to all, where diversity is valued</a:t>
            </a:r>
          </a:p>
          <a:p>
            <a:pPr marL="184150" marR="15113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i="1" dirty="0"/>
              <a:t>Diversity of</a:t>
            </a:r>
            <a:r>
              <a:rPr lang="en-US" dirty="0"/>
              <a:t>: learning preferences, global cultures, disabilities and neurodiversity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Inspirational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/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Spaces that create opportunities for intellectual pursuit and elevated thinking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Opportunities to encounter others and engage with the City and beyond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Adaptable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/>
          </a:p>
          <a:p>
            <a:pPr marL="184150" marR="296545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Over “long time”: new ways of learning and researching over a 50-100+ year horizon</a:t>
            </a:r>
          </a:p>
          <a:p>
            <a:pPr marL="184150" marR="296545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And “short-time”: within individual learning journeys and rhythms of the academic year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Built to last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/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Lifespan AND signaling sustainability and dialogue with its surroundings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333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Context and Heritage</a:t>
            </a:r>
          </a:p>
          <a:p>
            <a:pPr marL="12700">
              <a:lnSpc>
                <a:spcPct val="100000"/>
              </a:lnSpc>
              <a:spcBef>
                <a:spcPts val="0"/>
              </a:spcBef>
            </a:pPr>
            <a:endParaRPr lang="en-US" b="1" dirty="0"/>
          </a:p>
          <a:p>
            <a:pPr marL="184150" marR="5080" indent="-17145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Contextually relevant and integrated with its surroundings</a:t>
            </a:r>
          </a:p>
          <a:p>
            <a:pPr marL="184150" marR="5080" indent="-17145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Historic context: conservation areas, and identity within the City skyline</a:t>
            </a:r>
          </a:p>
          <a:p>
            <a:pPr marL="184150" marR="5080" indent="-17145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Part of a key group of prominent civic and university buildings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Landmark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b="1" dirty="0"/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A true landmark has a significant historical, architectural, or cultural meaning</a:t>
            </a:r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The role of the University in shaping the City, and symbol for the next 100 years</a:t>
            </a:r>
          </a:p>
          <a:p>
            <a:endParaRPr lang="en-GB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/>
              <a:t>Civic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b="1" dirty="0"/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Library as connector: trustworthy hubs for knowledge creation, cultural hubs reaching out to their communities, partnership with external networks</a:t>
            </a:r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‘Civic’ means togetherness, collaborating with shared purpose</a:t>
            </a:r>
          </a:p>
          <a:p>
            <a:endParaRPr lang="en-GB" dirty="0"/>
          </a:p>
          <a:p>
            <a:r>
              <a:rPr lang="en-GB" i="1" dirty="0"/>
              <a:t>…If we are creating conditions for connection, are we also facilitating situations…</a:t>
            </a:r>
          </a:p>
        </p:txBody>
      </p:sp>
    </p:spTree>
    <p:extLst>
      <p:ext uri="{BB962C8B-B14F-4D97-AF65-F5344CB8AC3E}">
        <p14:creationId xmlns:p14="http://schemas.microsoft.com/office/powerpoint/2010/main" val="46225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en-US" b="1" dirty="0"/>
              <a:t>Consultation</a:t>
            </a:r>
          </a:p>
          <a:p>
            <a:pPr marL="12700" indent="0">
              <a:lnSpc>
                <a:spcPct val="100000"/>
              </a:lnSpc>
              <a:spcBef>
                <a:spcPts val="100"/>
              </a:spcBef>
              <a:buNone/>
            </a:pPr>
            <a:endParaRPr lang="en-US" b="0" dirty="0"/>
          </a:p>
          <a:p>
            <a:pPr marL="184150" indent="-17145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r>
              <a:rPr lang="en-US" b="0" dirty="0"/>
              <a:t>Librarian as “lead user” but really our requirements are defined by our communities</a:t>
            </a:r>
          </a:p>
          <a:p>
            <a:pPr marL="184150" indent="-17145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r>
              <a:rPr lang="en-US" b="0" dirty="0"/>
              <a:t>Engagement with: students, academics, residents, </a:t>
            </a:r>
            <a:r>
              <a:rPr lang="en-US" b="0" dirty="0" err="1"/>
              <a:t>neighbours</a:t>
            </a:r>
            <a:r>
              <a:rPr lang="en-US" b="0" dirty="0"/>
              <a:t>, community groups and target audiences, local architecture and design groups</a:t>
            </a:r>
          </a:p>
          <a:p>
            <a:pPr marL="184150" indent="-17145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endParaRPr lang="en-US" b="0" dirty="0"/>
          </a:p>
          <a:p>
            <a:pPr marL="12700" indent="0">
              <a:lnSpc>
                <a:spcPct val="100000"/>
              </a:lnSpc>
              <a:spcBef>
                <a:spcPts val="100"/>
              </a:spcBef>
              <a:buFontTx/>
              <a:buNone/>
            </a:pPr>
            <a:r>
              <a:rPr lang="en-US" b="1" dirty="0"/>
              <a:t>Iterative development of the building form</a:t>
            </a:r>
          </a:p>
          <a:p>
            <a:pPr marL="12700" indent="0">
              <a:lnSpc>
                <a:spcPct val="100000"/>
              </a:lnSpc>
              <a:spcBef>
                <a:spcPts val="100"/>
              </a:spcBef>
              <a:buFontTx/>
              <a:buNone/>
            </a:pPr>
            <a:endParaRPr lang="en-US" dirty="0"/>
          </a:p>
          <a:p>
            <a:pPr marL="184150" indent="-17145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r>
              <a:rPr lang="en-US" dirty="0"/>
              <a:t>Stepping &amp; Fanning / Composition / Dynamic interplay of volumes</a:t>
            </a:r>
          </a:p>
          <a:p>
            <a:endParaRPr lang="en-US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u="none" dirty="0"/>
              <a:t>Massing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b="1" u="none" dirty="0"/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Mediates scale between domestic Victorian villas to the civic scale of Senate House</a:t>
            </a:r>
          </a:p>
          <a:p>
            <a:endParaRPr lang="en-US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u="none" dirty="0"/>
              <a:t>Beacon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b="1" u="none" dirty="0"/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Poised on the brow of a hill, the new library building is a gateway to the Clifton Campus</a:t>
            </a:r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Bold, proud, and open, the building becomes a symbol of knowledge exchange, innovation and ideas</a:t>
            </a:r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Key picture windows address 360 degrees of the surrounding and act as a signal to the city</a:t>
            </a:r>
          </a:p>
          <a:p>
            <a:endParaRPr lang="en-US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u="none" dirty="0"/>
              <a:t>Greening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b="1" u="none" dirty="0"/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Part of a wider urban landscape, connecting with Senate House, and providing a new civic square</a:t>
            </a:r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The public realm extends into the ground floor of the library inviting the community within</a:t>
            </a:r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Open terraces connect a high quality planted external environment to spaces throughout the building</a:t>
            </a:r>
          </a:p>
          <a:p>
            <a:endParaRPr lang="en-GB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u="none" dirty="0"/>
              <a:t>Campus Heart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b="1" u="none" dirty="0"/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More space, more connection and more involvement for staff, students and the public</a:t>
            </a:r>
          </a:p>
          <a:p>
            <a:pPr marL="184150" marR="5080" indent="-171450">
              <a:lnSpc>
                <a:spcPct val="100000"/>
              </a:lnSpc>
              <a:buFontTx/>
              <a:buChar char="-"/>
            </a:pPr>
            <a:r>
              <a:rPr lang="en-US" dirty="0"/>
              <a:t>The library design is a place accessible to all where everybody feels welcome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929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it is…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56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Building functions</a:t>
            </a:r>
          </a:p>
          <a:p>
            <a:endParaRPr lang="en-US" dirty="0"/>
          </a:p>
          <a:p>
            <a:r>
              <a:rPr lang="en-US" b="1" i="0" dirty="0"/>
              <a:t>Study spaces</a:t>
            </a:r>
          </a:p>
          <a:p>
            <a:endParaRPr lang="en-US" i="1" dirty="0"/>
          </a:p>
          <a:p>
            <a:pPr marL="171450" indent="-171450">
              <a:buFontTx/>
              <a:buChar char="-"/>
            </a:pPr>
            <a:r>
              <a:rPr lang="en-US" dirty="0"/>
              <a:t>Enabling the future curriculum and forms of assessment</a:t>
            </a:r>
          </a:p>
          <a:p>
            <a:pPr marL="0" indent="0">
              <a:buFontTx/>
              <a:buNone/>
            </a:pPr>
            <a:endParaRPr lang="en-US" dirty="0"/>
          </a:p>
          <a:p>
            <a:r>
              <a:rPr lang="en-US" b="1" i="0" u="none" dirty="0"/>
              <a:t>Collections</a:t>
            </a:r>
          </a:p>
          <a:p>
            <a:endParaRPr lang="en-US" b="1" i="1" dirty="0"/>
          </a:p>
          <a:p>
            <a:pPr marL="171450" indent="-171450">
              <a:buFontTx/>
              <a:buChar char="-"/>
            </a:pPr>
            <a:r>
              <a:rPr lang="en-US" dirty="0"/>
              <a:t>Balance of physical and digital</a:t>
            </a:r>
          </a:p>
          <a:p>
            <a:pPr marL="171450" indent="-171450">
              <a:buFontTx/>
              <a:buChar char="-"/>
            </a:pPr>
            <a:r>
              <a:rPr lang="en-US" dirty="0"/>
              <a:t>Engagement with Cultural Collections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r>
              <a:rPr lang="en-US" b="1" i="0" dirty="0"/>
              <a:t>Services</a:t>
            </a:r>
          </a:p>
          <a:p>
            <a:endParaRPr lang="en-US" i="0" dirty="0"/>
          </a:p>
          <a:p>
            <a:pPr marL="171450" indent="-171450">
              <a:buFontTx/>
              <a:buChar char="-"/>
            </a:pPr>
            <a:r>
              <a:rPr lang="en-US" i="0" dirty="0"/>
              <a:t>People-</a:t>
            </a:r>
            <a:r>
              <a:rPr lang="en-US" i="0" dirty="0" err="1"/>
              <a:t>centred</a:t>
            </a:r>
            <a:r>
              <a:rPr lang="en-US" i="0" dirty="0"/>
              <a:t> expertise, digital-forward, integrated across the University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884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Building sustainability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Minimal impact on the environment</a:t>
            </a:r>
          </a:p>
          <a:p>
            <a:endParaRPr lang="en-GB" dirty="0"/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University commitment to be Carbon Neutral by 2030</a:t>
            </a:r>
            <a:endParaRPr lang="en-GB" dirty="0"/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BREEAM (Building Research Environmental Assessment Method) rating of ‘Excellent’</a:t>
            </a:r>
            <a:endParaRPr lang="en-GB" dirty="0"/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Photovoltaics for electrical generation. Electric heat pumps for heating and cooling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Health and wellbeing of the occupants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High ventilation rates of fresh air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Enhanced daylight penetration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Material selections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731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the inside…</a:t>
            </a:r>
          </a:p>
          <a:p>
            <a:endParaRPr lang="en-US" dirty="0"/>
          </a:p>
          <a:p>
            <a:pPr marL="0" indent="0">
              <a:buFontTx/>
              <a:buNone/>
            </a:pPr>
            <a:r>
              <a:rPr lang="en-US" i="1" dirty="0"/>
              <a:t>Basement</a:t>
            </a:r>
            <a:r>
              <a:rPr lang="en-US" dirty="0"/>
              <a:t>: collections and digital facilities (AHRC and World-Class Labs)</a:t>
            </a:r>
          </a:p>
          <a:p>
            <a:pPr marL="0" indent="0">
              <a:buFontTx/>
              <a:buNone/>
            </a:pPr>
            <a:r>
              <a:rPr lang="en-US" i="1" dirty="0"/>
              <a:t>Ground floor</a:t>
            </a:r>
            <a:r>
              <a:rPr lang="en-US" dirty="0"/>
              <a:t>: public and open, inviting and welcoming</a:t>
            </a:r>
          </a:p>
          <a:p>
            <a:pPr marL="0" indent="0">
              <a:buFontTx/>
              <a:buNone/>
            </a:pPr>
            <a:r>
              <a:rPr lang="en-US" i="1" dirty="0"/>
              <a:t>Level 1</a:t>
            </a:r>
            <a:r>
              <a:rPr lang="en-US" dirty="0"/>
              <a:t>: security perimeter (24/7, urban campus)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i="1" dirty="0"/>
              <a:t>Distributed through the floors</a:t>
            </a:r>
            <a:r>
              <a:rPr lang="en-US" dirty="0"/>
              <a:t>: study and collections</a:t>
            </a:r>
          </a:p>
          <a:p>
            <a:pPr marL="0" indent="0">
              <a:buFontTx/>
              <a:buNone/>
            </a:pPr>
            <a:r>
              <a:rPr lang="en-US" i="1" dirty="0"/>
              <a:t>Research(er) space</a:t>
            </a:r>
            <a:r>
              <a:rPr lang="en-US" dirty="0"/>
              <a:t>: segregated by </a:t>
            </a:r>
            <a:r>
              <a:rPr lang="en-US" u="sng" dirty="0"/>
              <a:t>purpose not identity</a:t>
            </a:r>
          </a:p>
          <a:p>
            <a:pPr marL="0" indent="0">
              <a:buFontTx/>
              <a:buNone/>
            </a:pPr>
            <a:r>
              <a:rPr lang="en-US" i="1" u="none" dirty="0"/>
              <a:t>Top floor</a:t>
            </a:r>
            <a:r>
              <a:rPr lang="en-US" u="none" dirty="0"/>
              <a:t>: silent and inspirational views (flexible for events)</a:t>
            </a:r>
            <a:endParaRPr lang="en-GB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670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525" marR="3810"/>
            <a:r>
              <a:rPr lang="en-US" b="1" dirty="0" err="1"/>
              <a:t>Centred</a:t>
            </a:r>
            <a:r>
              <a:rPr lang="en-US" b="1" dirty="0"/>
              <a:t> around an atrium</a:t>
            </a:r>
          </a:p>
          <a:p>
            <a:pPr marL="9525" marR="3810"/>
            <a:endParaRPr lang="en-US" b="1" dirty="0"/>
          </a:p>
          <a:p>
            <a:pPr marL="180975" marR="3810" indent="-171450">
              <a:buFontTx/>
              <a:buChar char="-"/>
            </a:pPr>
            <a:r>
              <a:rPr lang="en-US" b="0" dirty="0"/>
              <a:t>Visible connections and legible navigation/accessibility</a:t>
            </a:r>
          </a:p>
          <a:p>
            <a:pPr marL="180975" marR="3810" indent="-171450">
              <a:buFontTx/>
              <a:buChar char="-"/>
            </a:pPr>
            <a:r>
              <a:rPr lang="en-US" dirty="0"/>
              <a:t>Natural daylight and ventilation to support sustainability and well-being</a:t>
            </a:r>
          </a:p>
          <a:p>
            <a:pPr marL="9525" marR="3810"/>
            <a:endParaRPr lang="en-US" dirty="0"/>
          </a:p>
          <a:p>
            <a:pPr marL="9525" marR="3810"/>
            <a:r>
              <a:rPr lang="en-US" b="1" dirty="0"/>
              <a:t>Study and collections distributed through the floors</a:t>
            </a:r>
          </a:p>
          <a:p>
            <a:pPr marL="9525" marR="3810"/>
            <a:endParaRPr lang="en-US" b="1" dirty="0"/>
          </a:p>
          <a:p>
            <a:pPr marL="180975" marR="3810" indent="-171450">
              <a:buFontTx/>
              <a:buChar char="-"/>
            </a:pPr>
            <a:r>
              <a:rPr lang="en-US" dirty="0"/>
              <a:t>Social and collaborative on the lower floors</a:t>
            </a:r>
          </a:p>
          <a:p>
            <a:pPr marL="180975" marR="3810" indent="-171450">
              <a:buFontTx/>
              <a:buChar char="-"/>
            </a:pPr>
            <a:r>
              <a:rPr lang="en-US" dirty="0"/>
              <a:t>Quiet/silent spaces increase as you progress up the building</a:t>
            </a:r>
          </a:p>
          <a:p>
            <a:pPr marL="180975" marR="3810" indent="-171450">
              <a:buFontTx/>
              <a:buChar char="-"/>
            </a:pPr>
            <a:endParaRPr lang="en-US" dirty="0"/>
          </a:p>
          <a:p>
            <a:pPr marL="9525" marR="3810" indent="0">
              <a:buFontTx/>
              <a:buNone/>
            </a:pPr>
            <a:r>
              <a:rPr lang="en-US" b="1" dirty="0"/>
              <a:t>Digital and SMART throughout</a:t>
            </a:r>
          </a:p>
          <a:p>
            <a:pPr marL="9525" marR="3810" indent="0">
              <a:buFontTx/>
              <a:buNone/>
            </a:pPr>
            <a:endParaRPr lang="en-US" b="1" dirty="0"/>
          </a:p>
          <a:p>
            <a:pPr marL="180975" marR="3810" indent="-171450">
              <a:buFontTx/>
              <a:buChar char="-"/>
            </a:pPr>
            <a:r>
              <a:rPr lang="en-US" dirty="0"/>
              <a:t>Human interface: accessibility, navigability, sense of ownership and permission</a:t>
            </a:r>
          </a:p>
          <a:p>
            <a:pPr marL="180975" marR="3810" indent="-171450">
              <a:buFontTx/>
              <a:buChar char="-"/>
            </a:pPr>
            <a:r>
              <a:rPr lang="en-US" dirty="0"/>
              <a:t>Technical interface: building management, efficiency, sustainability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258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A powerful civic commitment from the University to the City</a:t>
            </a:r>
          </a:p>
          <a:p>
            <a:pPr marL="0" indent="0">
              <a:buNone/>
            </a:pPr>
            <a:endParaRPr lang="en-GB" b="1" dirty="0"/>
          </a:p>
          <a:p>
            <a:pPr marL="171450" indent="-171450">
              <a:buFontTx/>
              <a:buChar char="-"/>
            </a:pPr>
            <a:r>
              <a:rPr lang="en-GB" dirty="0"/>
              <a:t>Public benefit, balanced with University need, heritage and conservation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Not just maintaining the status quo, but enhancing our lived experience</a:t>
            </a:r>
          </a:p>
          <a:p>
            <a:pPr marL="171450" indent="-171450">
              <a:buFontTx/>
              <a:buChar char="-"/>
            </a:pPr>
            <a:r>
              <a:rPr lang="en-GB" dirty="0"/>
              <a:t>Addressing educational inequality and contributing to a sustainable city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b="1" dirty="0"/>
              <a:t>Delivered through the Centre for Cultural Collections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World-class archive and museum collections with public art and exhibitions</a:t>
            </a:r>
          </a:p>
          <a:p>
            <a:pPr marL="171450" indent="-171450">
              <a:buFontTx/>
              <a:buChar char="-"/>
            </a:pPr>
            <a:r>
              <a:rPr lang="en-GB" i="0" dirty="0"/>
              <a:t>Anchoring</a:t>
            </a:r>
            <a:r>
              <a:rPr lang="en-US" i="0" dirty="0"/>
              <a:t> transformative learning experiences and opportunities for collaboration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171450" lvl="0" indent="-171450">
              <a:buFontTx/>
              <a:buChar char="-"/>
            </a:pPr>
            <a:r>
              <a:rPr lang="en-GB" dirty="0"/>
              <a:t>“Traditional” reading rooms, augmented as virtual reading rooms and collaborative seminar spaces,</a:t>
            </a:r>
          </a:p>
          <a:p>
            <a:pPr marL="171450" lvl="0" indent="-171450">
              <a:buFontTx/>
              <a:buChar char="-"/>
            </a:pPr>
            <a:r>
              <a:rPr lang="en-GB" dirty="0"/>
              <a:t>Creative labs and maker spaces (“wet to tech”) for research-led education and civic engagement</a:t>
            </a:r>
          </a:p>
          <a:p>
            <a:pPr marL="171450" lvl="0" indent="-171450">
              <a:buFontTx/>
              <a:buChar char="-"/>
            </a:pPr>
            <a:r>
              <a:rPr lang="en-GB" dirty="0"/>
              <a:t>Public art, mediating inside/outside engagement, and externalising our collections and their encounters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0" indent="0">
              <a:buFontTx/>
              <a:buNone/>
            </a:pPr>
            <a:r>
              <a:rPr lang="en-US" b="1" i="1" dirty="0"/>
              <a:t>We will animate sense of place, identity, memory and engage diverse communities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Audience development roadmap – SPECIFICALLY, how does this make a difference to ACTUAL people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Our pilots: Virtual Museum (curated by Young Bristolians 14-24), Making a Scene (reaching young offenders with creative technologies), </a:t>
            </a:r>
            <a:r>
              <a:rPr lang="en-US" dirty="0" err="1"/>
              <a:t>Pinney</a:t>
            </a:r>
            <a:r>
              <a:rPr lang="en-US" dirty="0"/>
              <a:t> Papers (reinterpreting historical narratives with local Black communities and Bristol Museums)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Narratives of authority and trust: what voices are welcome, how do we co-curate and co-create</a:t>
            </a:r>
          </a:p>
          <a:p>
            <a:endParaRPr lang="en-US" dirty="0"/>
          </a:p>
          <a:p>
            <a:r>
              <a:rPr lang="en-US" b="1" dirty="0"/>
              <a:t>WRITER-IN-RESIDENCE QUOTE</a:t>
            </a:r>
          </a:p>
          <a:p>
            <a:endParaRPr lang="en-US" b="1" dirty="0"/>
          </a:p>
          <a:p>
            <a:pPr marL="171450" indent="-171450">
              <a:buFontTx/>
              <a:buChar char="-"/>
            </a:pPr>
            <a:r>
              <a:rPr lang="en-US" b="0" i="0" dirty="0"/>
              <a:t>Deanna Rogers: young woman of Black heritage, now an established poet and author</a:t>
            </a:r>
          </a:p>
          <a:p>
            <a:pPr marL="171450" indent="-171450">
              <a:buFontTx/>
              <a:buChar char="-"/>
            </a:pPr>
            <a:r>
              <a:rPr lang="en-US" b="0" i="0" dirty="0"/>
              <a:t>Kevin Elliot endowment: collections residency for under-represented groups in creative arts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5A7A-84E8-45FF-AAAD-D7AA02C3EF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430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Senate House as Student Centre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Complementary spaces to New Library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 other half of a holistic vision for Campus Heart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b="1" dirty="0"/>
              <a:t>Responsive to student need and hugely successful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Food hall</a:t>
            </a:r>
          </a:p>
          <a:p>
            <a:pPr marL="171450" indent="-171450">
              <a:buFontTx/>
              <a:buChar char="-"/>
            </a:pPr>
            <a:r>
              <a:rPr lang="en-US" dirty="0"/>
              <a:t>SU living room</a:t>
            </a:r>
          </a:p>
          <a:p>
            <a:pPr marL="171450" indent="-171450">
              <a:buFontTx/>
              <a:buChar char="-"/>
            </a:pPr>
            <a:r>
              <a:rPr lang="en-US" dirty="0"/>
              <a:t>Global Lounge</a:t>
            </a:r>
          </a:p>
          <a:p>
            <a:pPr marL="171450" indent="-171450">
              <a:buFontTx/>
              <a:buChar char="-"/>
            </a:pPr>
            <a:r>
              <a:rPr lang="en-US" dirty="0"/>
              <a:t>Study Skills Hub and PhD Hub</a:t>
            </a:r>
          </a:p>
          <a:p>
            <a:pPr marL="171450" indent="-171450">
              <a:buFontTx/>
              <a:buChar char="-"/>
            </a:pPr>
            <a:r>
              <a:rPr lang="en-US" dirty="0"/>
              <a:t>Study spaces (social and </a:t>
            </a:r>
            <a:r>
              <a:rPr lang="en-US" dirty="0" err="1"/>
              <a:t>focussed</a:t>
            </a:r>
            <a:r>
              <a:rPr lang="en-US" dirty="0"/>
              <a:t>)</a:t>
            </a:r>
          </a:p>
          <a:p>
            <a:pPr marL="171450" indent="-171450">
              <a:buFontTx/>
              <a:buChar char="-"/>
            </a:pPr>
            <a:r>
              <a:rPr lang="en-US" dirty="0"/>
              <a:t>Student Services</a:t>
            </a:r>
          </a:p>
          <a:p>
            <a:pPr marL="171450" indent="-171450">
              <a:buFontTx/>
              <a:buChar char="-"/>
            </a:pPr>
            <a:r>
              <a:rPr lang="en-US" dirty="0"/>
              <a:t>Faith rooms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442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stress-tested the design and found it to anticipate accelerated trends. We made minor adaptations to the distribution of study and research spaces, digital scholarship facilities, and creative maker spaces.</a:t>
            </a:r>
          </a:p>
          <a:p>
            <a:endParaRPr lang="en-GB" b="0" dirty="0"/>
          </a:p>
          <a:p>
            <a:r>
              <a:rPr lang="en-GB" b="0" dirty="0"/>
              <a:t>Social inequality and isolation</a:t>
            </a:r>
          </a:p>
          <a:p>
            <a:r>
              <a:rPr lang="en-GB" b="0" dirty="0"/>
              <a:t>Digital poverty and exclusion</a:t>
            </a:r>
          </a:p>
          <a:p>
            <a:endParaRPr lang="en-GB" dirty="0"/>
          </a:p>
          <a:p>
            <a:r>
              <a:rPr lang="en-GB" b="1" dirty="0"/>
              <a:t>Education and Student Experience</a:t>
            </a:r>
          </a:p>
          <a:p>
            <a:endParaRPr lang="en-GB" dirty="0"/>
          </a:p>
          <a:p>
            <a:r>
              <a:rPr lang="en-GB" dirty="0"/>
              <a:t>Office for Students (pandemic research)</a:t>
            </a:r>
          </a:p>
          <a:p>
            <a:pPr marL="164935" indent="-164935">
              <a:buFontTx/>
              <a:buChar char="-"/>
            </a:pPr>
            <a:r>
              <a:rPr lang="en-GB" dirty="0"/>
              <a:t>71% lacked access to quiet study space</a:t>
            </a:r>
          </a:p>
          <a:p>
            <a:pPr marL="164935" indent="-164935">
              <a:buFontTx/>
              <a:buChar char="-"/>
            </a:pPr>
            <a:r>
              <a:rPr lang="en-GB" dirty="0"/>
              <a:t>52% impacted by slow/unreliable internet</a:t>
            </a:r>
          </a:p>
          <a:p>
            <a:pPr marL="164935" indent="-164935">
              <a:buFontTx/>
              <a:buChar char="-"/>
            </a:pPr>
            <a:r>
              <a:rPr lang="en-GB" dirty="0"/>
              <a:t>18% without access to a computer</a:t>
            </a:r>
          </a:p>
          <a:p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From “blended” curriculum to ACTIVE LEARNING and AUTHENTIC ASSESSMENT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Spaces for collaboration and connection, digital-forward services and learning resources</a:t>
            </a:r>
          </a:p>
          <a:p>
            <a:pPr marL="171450" indent="-171450">
              <a:buFontTx/>
              <a:buChar char="-"/>
            </a:pPr>
            <a:r>
              <a:rPr lang="en-GB" dirty="0"/>
              <a:t>Cross-University approaches to well-being and inclusion, personalisation and cultural inclusion</a:t>
            </a:r>
          </a:p>
          <a:p>
            <a:endParaRPr lang="en-GB" dirty="0"/>
          </a:p>
          <a:p>
            <a:r>
              <a:rPr lang="en-GB" b="1" dirty="0"/>
              <a:t>Research and Innovation</a:t>
            </a:r>
          </a:p>
          <a:p>
            <a:endParaRPr lang="en-GB" b="1" dirty="0"/>
          </a:p>
          <a:p>
            <a:pPr marL="171450" indent="-171450">
              <a:buFontTx/>
              <a:buChar char="-"/>
            </a:pPr>
            <a:r>
              <a:rPr lang="en-GB" dirty="0"/>
              <a:t>People, culture, and environment—research data, engagement (students/city)</a:t>
            </a:r>
          </a:p>
          <a:p>
            <a:pPr marL="171450" indent="-171450">
              <a:buFontTx/>
              <a:buChar char="-"/>
            </a:pPr>
            <a:r>
              <a:rPr lang="en-GB" dirty="0"/>
              <a:t>Digital scholarship—virtual reading rooms, digital methods (AR/VR, 3D, A/V)</a:t>
            </a:r>
          </a:p>
          <a:p>
            <a:pPr marL="171450" indent="-171450">
              <a:buFontTx/>
              <a:buChar char="-"/>
            </a:pPr>
            <a:r>
              <a:rPr lang="en-GB" dirty="0"/>
              <a:t>Research space—segregated by purpose not by identity</a:t>
            </a:r>
          </a:p>
          <a:p>
            <a:endParaRPr lang="en-GB" dirty="0"/>
          </a:p>
          <a:p>
            <a:r>
              <a:rPr lang="en-GB" b="1" dirty="0"/>
              <a:t>Civic</a:t>
            </a:r>
          </a:p>
          <a:p>
            <a:endParaRPr lang="en-GB" b="1" dirty="0"/>
          </a:p>
          <a:p>
            <a:pPr marL="171450" indent="-171450">
              <a:buFontTx/>
              <a:buChar char="-"/>
            </a:pPr>
            <a:r>
              <a:rPr lang="en-GB" dirty="0"/>
              <a:t>Increasing diversity of student population (widening participation, skills)</a:t>
            </a:r>
          </a:p>
          <a:p>
            <a:pPr marL="171450" indent="-171450">
              <a:buFontTx/>
              <a:buChar char="-"/>
            </a:pPr>
            <a:r>
              <a:rPr lang="en-GB" dirty="0"/>
              <a:t>Local/regional/global partnerships – University FOR Bristol (not just OF Bristol)</a:t>
            </a:r>
          </a:p>
          <a:p>
            <a:pPr marL="0" indent="0">
              <a:buFont typeface="Calibri,Sans-Serif"/>
              <a:buNone/>
            </a:pPr>
            <a:endParaRPr lang="en-GB" dirty="0"/>
          </a:p>
          <a:p>
            <a:pPr marL="0" indent="0">
              <a:buFont typeface="Calibri,Sans-Serif"/>
              <a:buNone/>
            </a:pPr>
            <a:r>
              <a:rPr lang="en-GB" b="1" dirty="0"/>
              <a:t>BRISTOL SCHOLAR QUOTE</a:t>
            </a:r>
          </a:p>
          <a:p>
            <a:pPr marL="0" indent="0">
              <a:buFont typeface="Calibri,Sans-Serif"/>
              <a:buNone/>
            </a:pPr>
            <a:endParaRPr lang="en-GB" b="1" dirty="0"/>
          </a:p>
          <a:p>
            <a:pPr marL="171450" indent="-171450">
              <a:buFontTx/>
              <a:buChar char="-"/>
            </a:pPr>
            <a:r>
              <a:rPr lang="en-GB" b="0" dirty="0"/>
              <a:t>Ethan Osborn-Clarke</a:t>
            </a:r>
            <a:r>
              <a:rPr lang="en-US" b="0" dirty="0"/>
              <a:t>: young man of Black heritage, local community with low rates of progression to HE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Hugely eloquent public statement to the City planning committee about the accentuated need for the New University Library amongst the most “</a:t>
            </a:r>
            <a:r>
              <a:rPr lang="en-US" b="0" dirty="0" err="1"/>
              <a:t>marginalised</a:t>
            </a:r>
            <a:r>
              <a:rPr lang="en-US" b="0" dirty="0"/>
              <a:t> and disadvantaged”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202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Human-eye view…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8249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Mediating the scale of the urban gain…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631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go inside…</a:t>
            </a:r>
          </a:p>
          <a:p>
            <a:endParaRPr lang="en-US" dirty="0"/>
          </a:p>
          <a:p>
            <a:r>
              <a:rPr lang="en-US" dirty="0"/>
              <a:t>Main entrance ahead and low-distraction entrance to the left-hand side for neuro-diversity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216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Spaces that are open to all…</a:t>
            </a:r>
          </a:p>
          <a:p>
            <a:endParaRPr lang="en-US" dirty="0"/>
          </a:p>
          <a:p>
            <a:r>
              <a:rPr lang="en-US" dirty="0"/>
              <a:t>Welcome area</a:t>
            </a:r>
          </a:p>
          <a:p>
            <a:r>
              <a:rPr lang="en-US" dirty="0"/>
              <a:t>Event space to the left</a:t>
            </a:r>
          </a:p>
          <a:p>
            <a:r>
              <a:rPr lang="en-US" dirty="0"/>
              <a:t>Exhibitions to the right</a:t>
            </a:r>
          </a:p>
          <a:p>
            <a:r>
              <a:rPr lang="en-US" dirty="0"/>
              <a:t>Reading rooms to the rear</a:t>
            </a:r>
          </a:p>
          <a:p>
            <a:r>
              <a:rPr lang="en-US" dirty="0"/>
              <a:t>Creative lab and maker space</a:t>
            </a:r>
          </a:p>
          <a:p>
            <a:endParaRPr lang="en-US" dirty="0"/>
          </a:p>
          <a:p>
            <a:r>
              <a:rPr lang="en-US" dirty="0"/>
              <a:t>Security perimeter on the 1</a:t>
            </a:r>
            <a:r>
              <a:rPr lang="en-US" baseline="30000" dirty="0"/>
              <a:t>st</a:t>
            </a:r>
            <a:r>
              <a:rPr lang="en-US" dirty="0"/>
              <a:t> floor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2850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Spaces for connection, encountering, togetherness…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72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Spaces for inspiration and connection…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6041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Spaces for collaboration, partnership…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8778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Spaces that are open to the City and beyond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9049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CC2F7-CEBA-4292-8D5B-B5693DC7851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395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_Style 1">
    <p:bg>
      <p:bgPr>
        <a:solidFill>
          <a:srgbClr val="A61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BCD82FDB-EF48-E4C3-D028-712EE57006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3353031" y="1470149"/>
            <a:ext cx="4665859" cy="1101600"/>
          </a:xfrm>
          <a:prstGeom prst="rect">
            <a:avLst/>
          </a:prstGeom>
        </p:spPr>
        <p:txBody>
          <a:bodyPr anchor="b"/>
          <a:lstStyle>
            <a:lvl1pPr algn="l">
              <a:defRPr sz="3600" cap="none" baseline="0">
                <a:solidFill>
                  <a:schemeClr val="bg1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Click to edit title for presentation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A67A3E2-C7EB-DF4A-BB8D-9FBE6B9AE7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3353031" y="2927922"/>
            <a:ext cx="4665859" cy="1195844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 typeface="Arial" panose="020B0604020202020204" pitchFamily="34" charset="0"/>
              <a:buNone/>
              <a:defRPr sz="2400" baseline="0">
                <a:solidFill>
                  <a:schemeClr val="bg1"/>
                </a:solidFill>
                <a:latin typeface="Open Sans SemiBold" pitchFamily="2" charset="0"/>
              </a:defRPr>
            </a:lvl1pPr>
          </a:lstStyle>
          <a:p>
            <a:r>
              <a:rPr lang="en-GB" b="1" i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Edit subtitle for presentation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DBC88DA-0FA3-C5F6-8307-0B493BA07F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08231" y="1778696"/>
            <a:ext cx="1697183" cy="14905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 cap="none" baseline="0">
                <a:solidFill>
                  <a:srgbClr val="A6192E"/>
                </a:solidFill>
                <a:latin typeface="Sora SemiBold" pitchFamily="2" charset="0"/>
                <a:ea typeface="+mj-ea"/>
                <a:cs typeface="+mj-cs"/>
              </a:defRPr>
            </a:lvl1pPr>
          </a:lstStyle>
          <a:p>
            <a:endParaRPr lang="en-GB" sz="9600" dirty="0">
              <a:solidFill>
                <a:srgbClr val="FFFFFF"/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87DEFDD-4EF5-FF38-DDE9-65DB1C2D18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474849" y="1311750"/>
            <a:ext cx="2520000" cy="2520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15B053E3-2591-5ECF-DBB7-96C821F9C0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/>
          </p:nvPr>
        </p:nvSpPr>
        <p:spPr>
          <a:xfrm>
            <a:off x="474849" y="-1324546"/>
            <a:ext cx="2520000" cy="2520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7DE3BEB5-D33A-D721-EE7E-B9F87CAAA8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474849" y="3948043"/>
            <a:ext cx="2520000" cy="2520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DB322CBB-3BB5-74C9-9DFA-A26C872870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821" y="4206580"/>
            <a:ext cx="1405920" cy="40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92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_Style 2">
    <p:bg>
      <p:bgPr>
        <a:solidFill>
          <a:srgbClr val="A61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BCD82FDB-EF48-E4C3-D028-712EE57006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3353031" y="1470149"/>
            <a:ext cx="4665859" cy="1101600"/>
          </a:xfrm>
          <a:prstGeom prst="rect">
            <a:avLst/>
          </a:prstGeom>
        </p:spPr>
        <p:txBody>
          <a:bodyPr anchor="b"/>
          <a:lstStyle>
            <a:lvl1pPr algn="l">
              <a:defRPr sz="3600" cap="none" baseline="0">
                <a:solidFill>
                  <a:schemeClr val="bg1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Click to edit title for presentation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A67A3E2-C7EB-DF4A-BB8D-9FBE6B9AE7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3353031" y="2927921"/>
            <a:ext cx="4665859" cy="1213773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 typeface="Arial" panose="020B0604020202020204" pitchFamily="34" charset="0"/>
              <a:buNone/>
              <a:defRPr sz="2400" baseline="0">
                <a:solidFill>
                  <a:schemeClr val="bg1"/>
                </a:solidFill>
                <a:latin typeface="Open Sans SemiBold" pitchFamily="2" charset="0"/>
              </a:defRPr>
            </a:lvl1pPr>
          </a:lstStyle>
          <a:p>
            <a:r>
              <a:rPr lang="en-GB" b="1" i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Edit subtitle for presentation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DBC88DA-0FA3-C5F6-8307-0B493BA07F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08231" y="1778696"/>
            <a:ext cx="1697183" cy="14905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 cap="none" baseline="0">
                <a:solidFill>
                  <a:srgbClr val="A6192E"/>
                </a:solidFill>
                <a:latin typeface="Sora SemiBold" pitchFamily="2" charset="0"/>
                <a:ea typeface="+mj-ea"/>
                <a:cs typeface="+mj-cs"/>
              </a:defRPr>
            </a:lvl1pPr>
          </a:lstStyle>
          <a:p>
            <a:endParaRPr lang="en-GB" sz="9600" dirty="0">
              <a:solidFill>
                <a:srgbClr val="FFFFFF"/>
              </a:solidFill>
            </a:endParaRP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FA2BA17-88C8-EDF7-B3B7-F75C58AC9B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0" y="0"/>
            <a:ext cx="2875085" cy="51673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 descr="A row of white circles&#10;&#10;AI-generated content may be incorrect.">
            <a:extLst>
              <a:ext uri="{FF2B5EF4-FFF2-40B4-BE49-F238E27FC236}">
                <a16:creationId xmlns:a16="http://schemas.microsoft.com/office/drawing/2014/main" id="{22A81893-0256-E9F9-A41F-5B3D3EF0EA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595" y="71719"/>
            <a:ext cx="2499047" cy="1405714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24ED7F17-6D10-D2D2-F5E4-4A935CD962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821" y="4206580"/>
            <a:ext cx="1405920" cy="40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44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_Style 3">
    <p:bg>
      <p:bgPr>
        <a:solidFill>
          <a:srgbClr val="A61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32B7BF-B53F-D77C-AFE8-62C84D5CE2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31103" y="4220146"/>
            <a:ext cx="1375575" cy="39780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CD82FDB-EF48-E4C3-D028-712EE57006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1174035" y="1470149"/>
            <a:ext cx="4665859" cy="1101600"/>
          </a:xfrm>
          <a:prstGeom prst="rect">
            <a:avLst/>
          </a:prstGeom>
        </p:spPr>
        <p:txBody>
          <a:bodyPr anchor="b"/>
          <a:lstStyle>
            <a:lvl1pPr algn="l">
              <a:defRPr sz="3600" cap="none" baseline="0">
                <a:solidFill>
                  <a:schemeClr val="bg1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Click to edit title for presentation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A67A3E2-C7EB-DF4A-BB8D-9FBE6B9AE7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1174035" y="2927921"/>
            <a:ext cx="4665859" cy="1292225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 typeface="Arial" panose="020B0604020202020204" pitchFamily="34" charset="0"/>
              <a:buNone/>
              <a:defRPr sz="2400" baseline="0">
                <a:solidFill>
                  <a:schemeClr val="bg1"/>
                </a:solidFill>
                <a:latin typeface="Open Sans SemiBold" pitchFamily="2" charset="0"/>
              </a:defRPr>
            </a:lvl1pPr>
          </a:lstStyle>
          <a:p>
            <a:r>
              <a:rPr lang="en-GB" b="1" i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Edit subtitle for presentation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2" name="Picture 1" descr="A row of white circles&#10;&#10;AI-generated content may be incorrect.">
            <a:extLst>
              <a:ext uri="{FF2B5EF4-FFF2-40B4-BE49-F238E27FC236}">
                <a16:creationId xmlns:a16="http://schemas.microsoft.com/office/drawing/2014/main" id="{337B8B00-F50C-AE22-2F9B-511551F018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035" y="71719"/>
            <a:ext cx="2499047" cy="140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3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er option - Yellow">
    <p:bg>
      <p:bgPr>
        <a:solidFill>
          <a:srgbClr val="FFD9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ow of red circles&#10;&#10;AI-generated content may be incorrect.">
            <a:extLst>
              <a:ext uri="{FF2B5EF4-FFF2-40B4-BE49-F238E27FC236}">
                <a16:creationId xmlns:a16="http://schemas.microsoft.com/office/drawing/2014/main" id="{E264F266-FE0A-90E5-8FE4-9D32C6C887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176681" y="385763"/>
            <a:ext cx="7772400" cy="4371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149618-BB70-EF25-F3C2-10092EC971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3200670" y="1901591"/>
            <a:ext cx="5259600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Section divider</a:t>
            </a:r>
            <a:br>
              <a:rPr lang="en-GB" cap="none" baseline="0" dirty="0"/>
            </a:br>
            <a:r>
              <a:rPr lang="en-GB" cap="none" baseline="0" dirty="0"/>
              <a:t>title goes here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EE1B40-3947-E33D-075D-0CC16C0B32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67740" y="2020949"/>
            <a:ext cx="4665859" cy="1101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none" baseline="0">
                <a:solidFill>
                  <a:schemeClr val="bg1"/>
                </a:solidFill>
                <a:latin typeface="Sora SemiBold" pitchFamily="2" charset="0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C4DEA91-0F8F-FD6E-8F0B-057A1E3F79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56328" y="1995191"/>
            <a:ext cx="2506382" cy="914400"/>
          </a:xfrm>
        </p:spPr>
        <p:txBody>
          <a:bodyPr/>
          <a:lstStyle>
            <a:lvl1pPr algn="ctr">
              <a:buNone/>
              <a:defRPr sz="9600">
                <a:solidFill>
                  <a:srgbClr val="FFFFFF"/>
                </a:solidFill>
                <a:latin typeface="Sora" pitchFamily="2" charset="0"/>
                <a:cs typeface="Sora" pitchFamily="2" charset="0"/>
              </a:defRPr>
            </a:lvl1pPr>
          </a:lstStyle>
          <a:p>
            <a:pPr lvl="0"/>
            <a:r>
              <a:rPr lang="en-GB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36515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i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519FAE3-5BF7-4965-9A39-4DF10150BF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451030" y="2131594"/>
            <a:ext cx="446164" cy="16917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900" baseline="0">
                <a:solidFill>
                  <a:srgbClr val="A6192E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cap="none" baseline="0" dirty="0"/>
              <a:t>01</a:t>
            </a:r>
          </a:p>
          <a:p>
            <a:r>
              <a:rPr lang="en-GB" cap="none" baseline="0" dirty="0"/>
              <a:t>04</a:t>
            </a:r>
          </a:p>
          <a:p>
            <a:r>
              <a:rPr lang="en-GB" cap="none" baseline="0" dirty="0"/>
              <a:t>06</a:t>
            </a:r>
          </a:p>
          <a:p>
            <a:r>
              <a:rPr lang="en-GB" cap="none" baseline="0" dirty="0"/>
              <a:t>09</a:t>
            </a:r>
          </a:p>
          <a:p>
            <a:r>
              <a:rPr lang="en-GB" cap="none" baseline="0" dirty="0"/>
              <a:t>12</a:t>
            </a:r>
          </a:p>
          <a:p>
            <a:r>
              <a:rPr lang="en-GB" cap="none" baseline="0" dirty="0"/>
              <a:t>15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46760E9-BA1E-5184-E44C-FC2B896CF6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1003511" y="2131453"/>
            <a:ext cx="897281" cy="169149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900" baseline="0"/>
            </a:lvl1pPr>
          </a:lstStyle>
          <a:p>
            <a:pPr lvl="0"/>
            <a:r>
              <a:rPr lang="en-GB" dirty="0"/>
              <a:t>Section 1</a:t>
            </a:r>
          </a:p>
          <a:p>
            <a:pPr lvl="0"/>
            <a:r>
              <a:rPr lang="en-GB" dirty="0"/>
              <a:t>Section 2</a:t>
            </a:r>
          </a:p>
          <a:p>
            <a:pPr lvl="0"/>
            <a:r>
              <a:rPr lang="en-GB" dirty="0"/>
              <a:t>Section 3</a:t>
            </a:r>
          </a:p>
          <a:p>
            <a:pPr lvl="0"/>
            <a:r>
              <a:rPr lang="en-GB" dirty="0"/>
              <a:t>Section 4</a:t>
            </a:r>
          </a:p>
          <a:p>
            <a:pPr lvl="0"/>
            <a:r>
              <a:rPr lang="en-GB" dirty="0"/>
              <a:t>Section 5</a:t>
            </a:r>
          </a:p>
          <a:p>
            <a:pPr lvl="0"/>
            <a:r>
              <a:rPr lang="en-GB" dirty="0"/>
              <a:t>Section 6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154B27B-140F-6C92-8578-CAEDFF316E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51031" y="781129"/>
            <a:ext cx="4377002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Section title goes here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2E62A01-E3AD-2324-6FA3-74027CC441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688077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75BA1B-3E56-C947-B661-1699EDF3EE73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AE5A7DF-6A1C-427A-6D98-2274CCF644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8771" y="4033233"/>
            <a:ext cx="1134331" cy="1134331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64F54A-4E4A-02F4-3416-234B7584CE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5248275" y="0"/>
            <a:ext cx="3895725" cy="51673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D27706F7-5403-C373-C514-21A70CC46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030" y="4571386"/>
            <a:ext cx="696452" cy="39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12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Stone">
    <p:bg>
      <p:bgPr>
        <a:solidFill>
          <a:srgbClr val="E7DF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016F30F-F3BB-F7C4-B688-BE5ED13239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3200670" y="1901591"/>
            <a:ext cx="5259600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Section divider</a:t>
            </a:r>
            <a:br>
              <a:rPr lang="en-GB" cap="none" baseline="0" dirty="0"/>
            </a:br>
            <a:r>
              <a:rPr lang="en-GB" cap="none" baseline="0" dirty="0"/>
              <a:t>title goes here</a:t>
            </a:r>
            <a:endParaRPr lang="en-GB" dirty="0"/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32EBB1D4-6456-6348-DF34-80A8B79711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56328" y="1909720"/>
            <a:ext cx="2506382" cy="914400"/>
          </a:xfrm>
        </p:spPr>
        <p:txBody>
          <a:bodyPr/>
          <a:lstStyle>
            <a:lvl1pPr algn="ctr">
              <a:buNone/>
              <a:defRPr sz="9600">
                <a:solidFill>
                  <a:srgbClr val="A6192E"/>
                </a:solidFill>
                <a:latin typeface="Sora" pitchFamily="2" charset="0"/>
                <a:cs typeface="Sora" pitchFamily="2" charset="0"/>
              </a:defRPr>
            </a:lvl1pPr>
          </a:lstStyle>
          <a:p>
            <a:pPr lvl="0"/>
            <a:r>
              <a:rPr lang="en-GB" dirty="0"/>
              <a:t>00</a:t>
            </a:r>
          </a:p>
        </p:txBody>
      </p:sp>
      <p:pic>
        <p:nvPicPr>
          <p:cNvPr id="5" name="Picture 4" descr="A row of red circles&#10;&#10;AI-generated content may be incorrect.">
            <a:extLst>
              <a:ext uri="{FF2B5EF4-FFF2-40B4-BE49-F238E27FC236}">
                <a16:creationId xmlns:a16="http://schemas.microsoft.com/office/drawing/2014/main" id="{6EDCFBD7-8369-9AF1-04B3-4A0508DCDC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167537" y="312124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24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paragraph with Image (Left) 1Inser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8CD982D-A440-A123-C52A-293FE7DD6E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67670" y="540211"/>
            <a:ext cx="3454626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Title goes here </a:t>
            </a:r>
            <a:br>
              <a:rPr lang="en-GB" cap="none" baseline="0" dirty="0"/>
            </a:br>
            <a:r>
              <a:rPr lang="en-GB" cap="none" baseline="0" dirty="0"/>
              <a:t>in sentence case</a:t>
            </a:r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A2D00-3913-3091-FD66-443F9918B9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688077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83CEDC9-ABA5-8DE1-235B-479817E199F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8771" y="4033233"/>
            <a:ext cx="1134331" cy="1134331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88F87A8-DEC8-A3FB-3919-97E77FC1CD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4572000" y="0"/>
            <a:ext cx="4572000" cy="51673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6B16581-105D-BCE6-4C72-29D92B8DBB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468314" y="1884033"/>
            <a:ext cx="3555046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E5624A7-358F-0EEB-116A-C84C455B09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468314" y="2596503"/>
            <a:ext cx="3555046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en-US" dirty="0"/>
              <a:t>Paragraph goes here</a:t>
            </a:r>
          </a:p>
        </p:txBody>
      </p:sp>
      <p:pic>
        <p:nvPicPr>
          <p:cNvPr id="5" name="Picture 4" descr="A row of pink circles&#10;&#10;AI-generated content may be incorrect.">
            <a:extLst>
              <a:ext uri="{FF2B5EF4-FFF2-40B4-BE49-F238E27FC236}">
                <a16:creationId xmlns:a16="http://schemas.microsoft.com/office/drawing/2014/main" id="{83363666-2D2F-C94B-68AC-FDBEF4FFD5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83" y="4563638"/>
            <a:ext cx="690799" cy="38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12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paragraph with image (Right) Inser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FDBEE5A-7AF9-93C4-D908-BE43F5C238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5269928" y="542327"/>
            <a:ext cx="3188766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Title goes here </a:t>
            </a:r>
            <a:br>
              <a:rPr lang="en-GB" cap="none" baseline="0" dirty="0"/>
            </a:br>
            <a:r>
              <a:rPr lang="en-GB" cap="none" baseline="0" dirty="0"/>
              <a:t>in sentence case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2FEF78D-1D46-12F1-4B85-24317AACE4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688077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C403FB-1C02-A6AF-30DB-01D7901D17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0" y="0"/>
            <a:ext cx="4572000" cy="51435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06D0A891-CF17-EB27-06ED-6AE40C82AC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5265769" y="1884033"/>
            <a:ext cx="3555046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89480697-3520-0367-9228-E2B58E8970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5265769" y="2596503"/>
            <a:ext cx="3555046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en-US" dirty="0"/>
              <a:t>Paragraph goes here</a:t>
            </a:r>
          </a:p>
        </p:txBody>
      </p:sp>
      <p:pic>
        <p:nvPicPr>
          <p:cNvPr id="5" name="Picture 4" descr="A row of yellow circles&#10;&#10;AI-generated content may be incorrect.">
            <a:extLst>
              <a:ext uri="{FF2B5EF4-FFF2-40B4-BE49-F238E27FC236}">
                <a16:creationId xmlns:a16="http://schemas.microsoft.com/office/drawing/2014/main" id="{E9D548D2-6EDD-8416-70CD-7DC1B9F30D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5769" y="4543143"/>
            <a:ext cx="669367" cy="3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01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ink">
    <p:bg>
      <p:bgPr>
        <a:solidFill>
          <a:srgbClr val="FFAD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w of red circles&#10;&#10;AI-generated content may be incorrect.">
            <a:extLst>
              <a:ext uri="{FF2B5EF4-FFF2-40B4-BE49-F238E27FC236}">
                <a16:creationId xmlns:a16="http://schemas.microsoft.com/office/drawing/2014/main" id="{15EDEF21-5203-96DD-08EC-4B32F08D9F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176681" y="385763"/>
            <a:ext cx="7772400" cy="437197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EAF06FD-A58D-ABA2-925D-FB57B65899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3200670" y="1901591"/>
            <a:ext cx="5259600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Section divider</a:t>
            </a:r>
            <a:br>
              <a:rPr lang="en-GB" cap="none" baseline="0" dirty="0"/>
            </a:br>
            <a:r>
              <a:rPr lang="en-GB" cap="none" baseline="0" dirty="0"/>
              <a:t>title goes here</a:t>
            </a:r>
            <a:endParaRPr lang="en-GB" dirty="0"/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0D8E740E-1005-2E37-232B-8BB1469DFE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56328" y="1995191"/>
            <a:ext cx="2506382" cy="914400"/>
          </a:xfrm>
        </p:spPr>
        <p:txBody>
          <a:bodyPr/>
          <a:lstStyle>
            <a:lvl1pPr algn="ctr">
              <a:buNone/>
              <a:defRPr sz="9600">
                <a:solidFill>
                  <a:srgbClr val="FFFFFF"/>
                </a:solidFill>
                <a:latin typeface="Sora" pitchFamily="2" charset="0"/>
                <a:cs typeface="Sora" pitchFamily="2" charset="0"/>
              </a:defRPr>
            </a:lvl1pPr>
          </a:lstStyle>
          <a:p>
            <a:pPr lvl="0"/>
            <a:r>
              <a:rPr lang="en-GB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357484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short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26D2E84-653D-EC92-68F6-45D3513C2C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688077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B18EFF-7099-2F5C-9428-2B6B5B9949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67670" y="540211"/>
            <a:ext cx="4104330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Title goes here </a:t>
            </a:r>
            <a:br>
              <a:rPr lang="en-GB" cap="none" baseline="0" dirty="0"/>
            </a:br>
            <a:r>
              <a:rPr lang="en-GB" cap="none" baseline="0" dirty="0"/>
              <a:t>in sentence case</a:t>
            </a:r>
            <a:endParaRPr lang="en-GB" dirty="0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F27E8A3B-97CF-27DE-830F-DD137C6C5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hart" sz="quarter" idx="11"/>
          </p:nvPr>
        </p:nvSpPr>
        <p:spPr>
          <a:xfrm>
            <a:off x="4927600" y="539750"/>
            <a:ext cx="3760788" cy="35337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E3B3618-D5AD-9407-ED2A-9E1E9D8693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468314" y="1884033"/>
            <a:ext cx="3555046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EC94BE64-CCF6-C70F-A099-70625A491F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468314" y="2596503"/>
            <a:ext cx="3555046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en-US" dirty="0"/>
              <a:t>Paragraph goes here</a:t>
            </a:r>
          </a:p>
        </p:txBody>
      </p:sp>
    </p:spTree>
    <p:extLst>
      <p:ext uri="{BB962C8B-B14F-4D97-AF65-F5344CB8AC3E}">
        <p14:creationId xmlns:p14="http://schemas.microsoft.com/office/powerpoint/2010/main" val="2080497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and image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FDBEE5A-7AF9-93C4-D908-BE43F5C238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5269928" y="542327"/>
            <a:ext cx="3188766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Title goes here </a:t>
            </a:r>
            <a:br>
              <a:rPr lang="en-GB" cap="none" baseline="0" dirty="0"/>
            </a:br>
            <a:r>
              <a:rPr lang="en-GB" cap="none" baseline="0" dirty="0"/>
              <a:t>in sentence case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3F10B272-E89D-AAEC-0ADA-261325084F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265770" y="1925637"/>
            <a:ext cx="3188766" cy="1292225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Open Sans SemiBold" pitchFamily="2" charset="0"/>
              </a:defRPr>
            </a:lvl1pPr>
          </a:lstStyle>
          <a:p>
            <a:r>
              <a:rPr lang="en-GB" dirty="0"/>
              <a:t> Bullet point</a:t>
            </a:r>
          </a:p>
          <a:p>
            <a:r>
              <a:rPr lang="en-GB" dirty="0"/>
              <a:t> Bullet point</a:t>
            </a:r>
          </a:p>
          <a:p>
            <a:r>
              <a:rPr lang="en-GB" dirty="0"/>
              <a:t> Bullet point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2FEF78D-1D46-12F1-4B85-24317AACE4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688077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41FCAF-CD85-5F85-68DA-CC757CA878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0" y="0"/>
            <a:ext cx="4572000" cy="51435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5" name="Picture 4" descr="A row of red circles&#10;&#10;AI-generated content may be incorrect.">
            <a:extLst>
              <a:ext uri="{FF2B5EF4-FFF2-40B4-BE49-F238E27FC236}">
                <a16:creationId xmlns:a16="http://schemas.microsoft.com/office/drawing/2014/main" id="{29EEC352-0384-8379-8F67-FDC8AE21B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5770" y="4565313"/>
            <a:ext cx="677830" cy="38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4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with imag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A2D00-3913-3091-FD66-443F9918B9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688077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83CEDC9-ABA5-8DE1-235B-479817E199F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8771" y="4033233"/>
            <a:ext cx="1134331" cy="11343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D3071F-E3BC-A047-2082-65B6105785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67669" y="542327"/>
            <a:ext cx="3188766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Title goes here </a:t>
            </a:r>
            <a:br>
              <a:rPr lang="en-GB" cap="none" baseline="0" dirty="0"/>
            </a:br>
            <a:r>
              <a:rPr lang="en-GB" cap="none" baseline="0" dirty="0"/>
              <a:t>in sentence case</a:t>
            </a:r>
            <a:endParaRPr lang="en-GB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B72556E-6B06-6C1F-1BF8-E467D35F57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63511" y="1925637"/>
            <a:ext cx="3188766" cy="1292225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Open Sans SemiBold" pitchFamily="2" charset="0"/>
              </a:defRPr>
            </a:lvl1pPr>
          </a:lstStyle>
          <a:p>
            <a:r>
              <a:rPr lang="en-GB" dirty="0"/>
              <a:t> Bullet point</a:t>
            </a:r>
          </a:p>
          <a:p>
            <a:r>
              <a:rPr lang="en-GB" dirty="0"/>
              <a:t> Bullet point</a:t>
            </a:r>
          </a:p>
          <a:p>
            <a:r>
              <a:rPr lang="en-GB" dirty="0"/>
              <a:t> Bullet point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07812F-E76D-0862-D865-DC29D87B90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Picture 2" descr="A row of yellow circles&#10;&#10;AI-generated content may be incorrect.">
            <a:extLst>
              <a:ext uri="{FF2B5EF4-FFF2-40B4-BE49-F238E27FC236}">
                <a16:creationId xmlns:a16="http://schemas.microsoft.com/office/drawing/2014/main" id="{71387648-9796-9C4D-C76E-FAF1C8E04D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511" y="165808"/>
            <a:ext cx="669367" cy="3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47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bg>
      <p:bgPr>
        <a:solidFill>
          <a:srgbClr val="BBE9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B803A43-318F-2CFB-57F2-8500E8BAFE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3200670" y="1901591"/>
            <a:ext cx="5259600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Section divider</a:t>
            </a:r>
            <a:br>
              <a:rPr lang="en-GB" cap="none" baseline="0" dirty="0"/>
            </a:br>
            <a:r>
              <a:rPr lang="en-GB" cap="none" baseline="0" dirty="0"/>
              <a:t>title goes here</a:t>
            </a:r>
            <a:endParaRPr lang="en-GB" dirty="0"/>
          </a:p>
        </p:txBody>
      </p:sp>
      <p:pic>
        <p:nvPicPr>
          <p:cNvPr id="2" name="Picture 1" descr="A row of red circles&#10;&#10;AI-generated content may be incorrect.">
            <a:extLst>
              <a:ext uri="{FF2B5EF4-FFF2-40B4-BE49-F238E27FC236}">
                <a16:creationId xmlns:a16="http://schemas.microsoft.com/office/drawing/2014/main" id="{E94408D4-EB13-8B42-C2CC-21ACFBDE16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176681" y="385763"/>
            <a:ext cx="7772400" cy="4371975"/>
          </a:xfrm>
          <a:prstGeom prst="rect">
            <a:avLst/>
          </a:prstGeom>
        </p:spPr>
      </p:pic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9E66CBE5-C30C-9EBC-891E-2E5CBAD440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56328" y="1995191"/>
            <a:ext cx="2506382" cy="914400"/>
          </a:xfrm>
        </p:spPr>
        <p:txBody>
          <a:bodyPr/>
          <a:lstStyle>
            <a:lvl1pPr algn="ctr">
              <a:buNone/>
              <a:defRPr sz="9600">
                <a:solidFill>
                  <a:srgbClr val="FFFFFF"/>
                </a:solidFill>
                <a:latin typeface="Sora" pitchFamily="2" charset="0"/>
                <a:cs typeface="Sora" pitchFamily="2" charset="0"/>
              </a:defRPr>
            </a:lvl1pPr>
          </a:lstStyle>
          <a:p>
            <a:pPr lvl="0"/>
            <a:r>
              <a:rPr lang="en-GB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661588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har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FDBEE5A-7AF9-93C4-D908-BE43F5C238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67669" y="29151"/>
            <a:ext cx="6208199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Title goes here in sentence case</a:t>
            </a:r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DD2453-E972-EA7E-8E31-AC52B0DE22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688077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CD9C1A63-2115-4E93-25FF-60913415AA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hart" sz="quarter" idx="10"/>
          </p:nvPr>
        </p:nvSpPr>
        <p:spPr>
          <a:xfrm>
            <a:off x="467668" y="1577406"/>
            <a:ext cx="8220003" cy="2354513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249537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paragraph with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FDBEE5A-7AF9-93C4-D908-BE43F5C238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57296" y="547311"/>
            <a:ext cx="6208199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Title goes here in sentence case</a:t>
            </a:r>
            <a:endParaRPr lang="en-GB" dirty="0"/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CA197105-9BC7-6FAD-A73D-225929656A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0" hasCustomPrompt="1"/>
          </p:nvPr>
        </p:nvSpPr>
        <p:spPr>
          <a:xfrm>
            <a:off x="3404937" y="2203007"/>
            <a:ext cx="5281767" cy="2057409"/>
          </a:xfrm>
        </p:spPr>
        <p:txBody>
          <a:bodyPr/>
          <a:lstStyle>
            <a:lvl1pPr marL="0" indent="0">
              <a:buFontTx/>
              <a:buNone/>
              <a:defRPr sz="800" b="0" i="0" baseline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en-US" dirty="0"/>
              <a:t>Insert additional content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8630B94-0CBF-1FCA-605F-69B330A4A3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688077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90C009-FA26-9112-76F8-C81306E61A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467670" y="2598126"/>
            <a:ext cx="2649999" cy="1773577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4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sem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placerat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In id cursus mi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pretium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tellus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duis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convallis. Tempus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leo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eu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aenean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sed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diam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urna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tempor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B2486CCE-919C-1B19-2428-D890C01EE6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468313" y="1884033"/>
            <a:ext cx="2649355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</p:spTree>
    <p:extLst>
      <p:ext uri="{BB962C8B-B14F-4D97-AF65-F5344CB8AC3E}">
        <p14:creationId xmlns:p14="http://schemas.microsoft.com/office/powerpoint/2010/main" val="1063008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Video o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A9CCC-0BBA-5623-5B1A-59B18B2B46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1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pPr/>
              <a:t>‹#›</a:t>
            </a:fld>
            <a:endParaRPr lang="en-US" dirty="0">
              <a:latin typeface="Open Sans Medium" pitchFamily="2" charset="0"/>
            </a:endParaRPr>
          </a:p>
        </p:txBody>
      </p:sp>
      <p:sp>
        <p:nvSpPr>
          <p:cNvPr id="10" name="Content Placeholder 34">
            <a:extLst>
              <a:ext uri="{FF2B5EF4-FFF2-40B4-BE49-F238E27FC236}">
                <a16:creationId xmlns:a16="http://schemas.microsoft.com/office/drawing/2014/main" id="{2B810C65-BB20-C022-A401-C110053080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2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FontTx/>
              <a:buNone/>
              <a:defRPr sz="800" b="0" i="0" baseline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en-US" dirty="0"/>
              <a:t>Insert video or full page image</a:t>
            </a:r>
          </a:p>
        </p:txBody>
      </p:sp>
    </p:spTree>
    <p:extLst>
      <p:ext uri="{BB962C8B-B14F-4D97-AF65-F5344CB8AC3E}">
        <p14:creationId xmlns:p14="http://schemas.microsoft.com/office/powerpoint/2010/main" val="4146326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bg>
      <p:bgPr>
        <a:solidFill>
          <a:srgbClr val="70D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w of red circles&#10;&#10;AI-generated content may be incorrect.">
            <a:extLst>
              <a:ext uri="{FF2B5EF4-FFF2-40B4-BE49-F238E27FC236}">
                <a16:creationId xmlns:a16="http://schemas.microsoft.com/office/drawing/2014/main" id="{07A1627C-77A6-B937-B843-025DFE652B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167537" y="385763"/>
            <a:ext cx="7772400" cy="43719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803A43-318F-2CFB-57F2-8500E8BAFE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670" y="1901591"/>
            <a:ext cx="5259600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Section divider</a:t>
            </a:r>
            <a:br>
              <a:rPr lang="en-GB" cap="none" baseline="0" dirty="0"/>
            </a:br>
            <a:r>
              <a:rPr lang="en-GB" cap="none" baseline="0" dirty="0"/>
              <a:t>title goes here</a:t>
            </a:r>
            <a:endParaRPr lang="en-GB" dirty="0"/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F3DC11E9-B88F-936C-5B30-C5ED6481AC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328" y="1995191"/>
            <a:ext cx="2506382" cy="914400"/>
          </a:xfrm>
        </p:spPr>
        <p:txBody>
          <a:bodyPr/>
          <a:lstStyle>
            <a:lvl1pPr algn="ctr">
              <a:buNone/>
              <a:defRPr sz="9600">
                <a:solidFill>
                  <a:srgbClr val="A6192E"/>
                </a:solidFill>
                <a:latin typeface="Sora" pitchFamily="2" charset="0"/>
                <a:cs typeface="Sora" pitchFamily="2" charset="0"/>
              </a:defRPr>
            </a:lvl1pPr>
          </a:lstStyle>
          <a:p>
            <a:pPr lvl="0"/>
            <a:r>
              <a:rPr lang="en-GB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4001958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short para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FDBEE5A-7AF9-93C4-D908-BE43F5C238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57296" y="547311"/>
            <a:ext cx="6208199" cy="1101600"/>
          </a:xfrm>
          <a:prstGeom prst="rect">
            <a:avLst/>
          </a:prstGeom>
        </p:spPr>
        <p:txBody>
          <a:bodyPr anchor="b"/>
          <a:lstStyle>
            <a:lvl1pPr algn="l">
              <a:defRPr sz="2700" cap="none" baseline="0">
                <a:solidFill>
                  <a:srgbClr val="A6192E"/>
                </a:solidFill>
                <a:latin typeface="Sora SemiBold" pitchFamily="2" charset="0"/>
              </a:defRPr>
            </a:lvl1pPr>
          </a:lstStyle>
          <a:p>
            <a:r>
              <a:rPr lang="en-GB" cap="none" baseline="0" dirty="0"/>
              <a:t>Title goes here in sentence case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07D7E3B-F4BD-1890-15C2-94FE1CC6CE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688077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5BA1B-3E56-C947-B661-1699EDF3EE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1F46726-7D4A-0B20-A5A4-6723BC5A8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67670" y="2598126"/>
            <a:ext cx="2072988" cy="2169137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sem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placerat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In id cursus mi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pretium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tellus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duis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convallis. Tempus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leo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eu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aenean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sed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diam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urna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tempor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399D9-58BE-7662-0770-374C55E26B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3222593" y="2598126"/>
            <a:ext cx="2072988" cy="2169137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sem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placerat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In id cursus mi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pretium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tellus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duis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convallis. Tempus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leo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eu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aenean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sed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diam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urna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tempor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70B2120-2DC2-32CA-AEFE-63A5199EFD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5985989" y="2598126"/>
            <a:ext cx="2072988" cy="2169137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sem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placerat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In id cursus mi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pretium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tellus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duis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convallis. Tempus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leo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eu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aenean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sed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diam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urna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tempor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335812E-C942-68D2-043C-ED32896439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468314" y="1884033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A6CAF53D-5750-3587-011A-865A3D1DA1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3223237" y="1884033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4186347A-C1EB-F128-CF8C-3647E9AA85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5978160" y="1884033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</p:spTree>
    <p:extLst>
      <p:ext uri="{BB962C8B-B14F-4D97-AF65-F5344CB8AC3E}">
        <p14:creationId xmlns:p14="http://schemas.microsoft.com/office/powerpoint/2010/main" val="532026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ircles Content with Keyline circle Yellow">
    <p:bg>
      <p:bgPr>
        <a:solidFill>
          <a:srgbClr val="FFD9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w of red circles&#10;&#10;AI-generated content may be incorrect.">
            <a:extLst>
              <a:ext uri="{FF2B5EF4-FFF2-40B4-BE49-F238E27FC236}">
                <a16:creationId xmlns:a16="http://schemas.microsoft.com/office/drawing/2014/main" id="{FEF535AE-0343-A8BE-78BE-E3060127869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1181" y="84931"/>
            <a:ext cx="8810011" cy="495563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2B3F1-A1F1-FBA4-6B97-5ADE79AE92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1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pPr/>
              <a:t>‹#›</a:t>
            </a:fld>
            <a:endParaRPr lang="en-US" dirty="0">
              <a:latin typeface="Open Sans Medium" pitchFamily="2" charset="0"/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30AAFB9-7A11-83B6-C361-0FC4905B8B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98299" y="2450082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B7247E58-8430-52E3-EF5C-0B0F6AEEC0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598943" y="1814971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35F9D80-26F8-291C-32D2-B8E1C1958F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3589693" y="2423955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430B0858-08E1-9C98-86A8-159AF5BC94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3590337" y="1788844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FD8E480-93A5-EC11-6B29-2513FA8576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6581087" y="2450082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6BC617D1-2A41-ACDA-7C4D-320547B1BE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6581731" y="1814971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</p:spTree>
    <p:extLst>
      <p:ext uri="{BB962C8B-B14F-4D97-AF65-F5344CB8AC3E}">
        <p14:creationId xmlns:p14="http://schemas.microsoft.com/office/powerpoint/2010/main" val="18235586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ircles Content with Keyline circle Pink">
    <p:bg>
      <p:bgPr>
        <a:solidFill>
          <a:srgbClr val="FFAD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w of red circles&#10;&#10;AI-generated content may be incorrect.">
            <a:extLst>
              <a:ext uri="{FF2B5EF4-FFF2-40B4-BE49-F238E27FC236}">
                <a16:creationId xmlns:a16="http://schemas.microsoft.com/office/drawing/2014/main" id="{15CDCF4D-B762-A17E-B788-F3DC1C766E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1181" y="84931"/>
            <a:ext cx="8810011" cy="495563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2B3F1-A1F1-FBA4-6B97-5ADE79AE92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1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pPr/>
              <a:t>‹#›</a:t>
            </a:fld>
            <a:endParaRPr lang="en-US" dirty="0">
              <a:latin typeface="Open Sans Medium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1A1593-7B3F-8101-3A90-F026AAF9A9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98299" y="2450082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285BBF97-D723-FAF0-56CE-B0E811D36E9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598943" y="1814971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AFABD80-E4C3-A54C-BFB3-33898A7DB8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3589693" y="2423955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3F1154BD-295E-3F73-08C5-07F9487F12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3590337" y="1788844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3525F61-EE2C-01A7-21D1-68EA981DA0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6581087" y="2450082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AEB0347C-3F51-A075-FDAB-38C96B2330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6581731" y="1814971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</p:spTree>
    <p:extLst>
      <p:ext uri="{BB962C8B-B14F-4D97-AF65-F5344CB8AC3E}">
        <p14:creationId xmlns:p14="http://schemas.microsoft.com/office/powerpoint/2010/main" val="2075625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Circles Content with Keyline Green">
    <p:bg>
      <p:bgPr>
        <a:solidFill>
          <a:srgbClr val="BBE9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w of red circles&#10;&#10;AI-generated content may be incorrect.">
            <a:extLst>
              <a:ext uri="{FF2B5EF4-FFF2-40B4-BE49-F238E27FC236}">
                <a16:creationId xmlns:a16="http://schemas.microsoft.com/office/drawing/2014/main" id="{3B47C9B3-DB71-D88E-042C-3116866519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1181" y="84931"/>
            <a:ext cx="8810011" cy="495563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2B3F1-A1F1-FBA4-6B97-5ADE79AE92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1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pPr/>
              <a:t>‹#›</a:t>
            </a:fld>
            <a:endParaRPr lang="en-US" dirty="0">
              <a:latin typeface="Open Sans Medium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CBBED3-104E-56C0-49DB-D903EFFBD4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98299" y="2450082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3F6D377F-4F43-20F5-CEA2-F38C153C26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598943" y="1814971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D0F1E0A-4ED0-7BBE-F98B-7C4C131178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3589693" y="2423955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50FD0DB7-326C-19DF-47AC-E023DDCA95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3590337" y="1788844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BEC53A9-AA2C-49AA-C050-22731757278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6581087" y="2450082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725AC09B-1F13-7B31-8B71-98A8E378C9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6581731" y="1814971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</p:spTree>
    <p:extLst>
      <p:ext uri="{BB962C8B-B14F-4D97-AF65-F5344CB8AC3E}">
        <p14:creationId xmlns:p14="http://schemas.microsoft.com/office/powerpoint/2010/main" val="3972171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Circles Content with Keyline Blue">
    <p:bg>
      <p:bgPr>
        <a:solidFill>
          <a:srgbClr val="70D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w of red circles&#10;&#10;AI-generated content may be incorrect.">
            <a:extLst>
              <a:ext uri="{FF2B5EF4-FFF2-40B4-BE49-F238E27FC236}">
                <a16:creationId xmlns:a16="http://schemas.microsoft.com/office/drawing/2014/main" id="{B2EDE650-24D7-132C-87C9-B1C5E46350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21181" y="84931"/>
            <a:ext cx="8810011" cy="495563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2B3F1-A1F1-FBA4-6B97-5ADE79AE92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1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pPr/>
              <a:t>‹#›</a:t>
            </a:fld>
            <a:endParaRPr lang="en-US" dirty="0">
              <a:latin typeface="Open Sans Medium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7694A9-C57F-B7EB-A8C5-BD37E06CF4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98299" y="2450082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2B851540-F96B-8942-50A7-5C33EFC377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598943" y="1814971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3239C5C-3676-8FC3-5239-11931DAE71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3589693" y="2423955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87CEFBB2-CCCB-0843-CDA5-2304017F9C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3590337" y="1788844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87260B5-6E2A-79CF-71CF-11D73FF0FA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6581087" y="2450082"/>
            <a:ext cx="2072988" cy="902720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ex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sapien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vitae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pellentesque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6E630FE4-3DFC-B7AB-6338-A784C40987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6581731" y="1814971"/>
            <a:ext cx="2072344" cy="478970"/>
          </a:xfrm>
        </p:spPr>
        <p:txBody>
          <a:bodyPr/>
          <a:lstStyle>
            <a:lvl1pPr marL="0" indent="0" algn="l" fontAlgn="t" hangingPunct="0"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 dirty="0"/>
              <a:t>Title goes here in Open Sans Semi Bold</a:t>
            </a:r>
          </a:p>
        </p:txBody>
      </p:sp>
    </p:spTree>
    <p:extLst>
      <p:ext uri="{BB962C8B-B14F-4D97-AF65-F5344CB8AC3E}">
        <p14:creationId xmlns:p14="http://schemas.microsoft.com/office/powerpoint/2010/main" val="41253701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ircles to insert pictu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39F40DF-B09E-D6E1-0C83-14D857BB24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4"/>
          </p:nvPr>
        </p:nvSpPr>
        <p:spPr>
          <a:xfrm>
            <a:off x="230687" y="1206281"/>
            <a:ext cx="2835183" cy="2835183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E9425E11-09D8-E32F-A6CB-5C54618AB3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3176538" y="1220795"/>
            <a:ext cx="2835183" cy="2835183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BC4F24FF-9C21-EE32-F8C1-950B3EACD1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6"/>
          </p:nvPr>
        </p:nvSpPr>
        <p:spPr>
          <a:xfrm>
            <a:off x="6122389" y="1206281"/>
            <a:ext cx="2835183" cy="2835183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2B3F1-A1F1-FBA4-6B97-5ADE79AE92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1"/>
          </p:nvPr>
        </p:nvSpPr>
        <p:spPr/>
        <p:txBody>
          <a:bodyPr/>
          <a:lstStyle/>
          <a:p>
            <a:fld id="{5A75BA1B-3E56-C947-B661-1699EDF3EE73}" type="slidenum">
              <a:rPr lang="en-US" smtClean="0"/>
              <a:pPr/>
              <a:t>‹#›</a:t>
            </a:fld>
            <a:endParaRPr lang="en-US" dirty="0">
              <a:latin typeface="Open Sans Medium" pitchFamily="2" charset="0"/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30AAFB9-7A11-83B6-C361-0FC4905B8B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484242" y="527079"/>
            <a:ext cx="2317681" cy="586827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2EBA64B-4536-F587-9F25-079A9BEA82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413159" y="527079"/>
            <a:ext cx="2317681" cy="586827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840F602-8A28-9BB1-6E5C-4B393154F6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6342077" y="541634"/>
            <a:ext cx="2317681" cy="586827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3A19568-85C9-B34A-B603-3DEB3006A6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484242" y="4162867"/>
            <a:ext cx="2317681" cy="586827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83362F4-3053-EB71-C0EE-119CB7369C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3413159" y="4162867"/>
            <a:ext cx="2317681" cy="586827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59DB3EB-E3CE-2A2E-2F3B-E37A14EA95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6342077" y="4177422"/>
            <a:ext cx="2317681" cy="586827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200" b="1" i="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Lorem ipsum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dolor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sit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amet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consectetur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adipiscing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elit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Quisque</a:t>
            </a:r>
            <a:r>
              <a:rPr lang="en-GB" b="0" i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GB" b="0" i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faucibus</a:t>
            </a:r>
            <a:endParaRPr lang="en-GB" b="0" i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177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of presentation">
    <p:bg>
      <p:bgPr>
        <a:solidFill>
          <a:srgbClr val="A61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0D39FE1-CF16-FEF1-6975-60989ECD0E2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48044" y="251375"/>
            <a:ext cx="4223956" cy="1101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 cap="none" baseline="0">
                <a:solidFill>
                  <a:srgbClr val="A6192E"/>
                </a:solidFill>
                <a:latin typeface="Sora SemiBold" pitchFamily="2" charset="0"/>
                <a:ea typeface="+mj-ea"/>
                <a:cs typeface="+mj-cs"/>
              </a:defRPr>
            </a:lvl1pPr>
          </a:lstStyle>
          <a:p>
            <a:pPr marL="0" indent="0" algn="l">
              <a:tabLst>
                <a:tab pos="2970213" algn="l"/>
                <a:tab pos="3233738" algn="l"/>
              </a:tabLst>
            </a:pPr>
            <a:r>
              <a:rPr lang="en-GB" sz="4800" dirty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C8F251-2857-AECB-9B3F-DEFB76E7D2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450836" y="1797948"/>
            <a:ext cx="3845394" cy="720281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600" b="1" i="0" baseline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1" i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Speaker Name</a:t>
            </a:r>
          </a:p>
          <a:p>
            <a:endParaRPr lang="en-GB" b="1" i="0" dirty="0"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C3A2189-BA6A-6363-00CC-2859C5FED5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450835" y="2666676"/>
            <a:ext cx="3845394" cy="360141"/>
          </a:xfrm>
        </p:spPr>
        <p:txBody>
          <a:bodyPr>
            <a:normAutofit/>
          </a:bodyPr>
          <a:lstStyle>
            <a:lvl1pPr marL="0" indent="0">
              <a:spcBef>
                <a:spcPts val="750"/>
              </a:spcBef>
              <a:buFontTx/>
              <a:buNone/>
              <a:tabLst>
                <a:tab pos="2922588" algn="l"/>
              </a:tabLst>
              <a:defRPr sz="1600" b="1" i="0" baseline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GB" b="1" i="0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Web address or call to action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9CE836-530C-194E-D39F-850B82F682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4"/>
          </p:nvPr>
        </p:nvSpPr>
        <p:spPr>
          <a:xfrm>
            <a:off x="450835" y="3277892"/>
            <a:ext cx="1371600" cy="137318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8" name="Picture 7" descr="A group of green circles&#10;&#10;AI-generated content may be incorrect.">
            <a:extLst>
              <a:ext uri="{FF2B5EF4-FFF2-40B4-BE49-F238E27FC236}">
                <a16:creationId xmlns:a16="http://schemas.microsoft.com/office/drawing/2014/main" id="{D19CA162-DE26-7449-713A-250B7110EA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8611" y="399822"/>
            <a:ext cx="1999129" cy="1124510"/>
          </a:xfrm>
          <a:prstGeom prst="rect">
            <a:avLst/>
          </a:prstGeom>
        </p:spPr>
      </p:pic>
      <p:pic>
        <p:nvPicPr>
          <p:cNvPr id="12" name="Picture 11" descr="A close-up of a logo&#10;&#10;AI-generated content may be incorrect.">
            <a:extLst>
              <a:ext uri="{FF2B5EF4-FFF2-40B4-BE49-F238E27FC236}">
                <a16:creationId xmlns:a16="http://schemas.microsoft.com/office/drawing/2014/main" id="{67744307-490C-C8A7-1CDD-0B179CE406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821" y="4206580"/>
            <a:ext cx="1405920" cy="40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4334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926B6-9036-4126-AE1F-8A37EA538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FE109-D549-48E1-9AC0-88A28FCC05A2}" type="datetime1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A293D-86F4-467C-A6B2-024611FA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59A11-3108-4192-81AD-C415E0542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63C5EA1-55AB-5E40-9DEF-74679B0447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9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41732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2333-4531-4F49-98C7-71CE6B11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EE29-071E-4ED4-B0D5-046429DF4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369219"/>
            <a:ext cx="8402400" cy="28884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B9016-1CC6-48C9-96F5-24F342CE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97AD8-1FCE-4D4C-86B9-3F1377F62059}" type="datetime1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222F4-7BC9-4ABB-8BD9-5765E759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15800" y="4361092"/>
            <a:ext cx="2057400" cy="273844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B4C82-F699-4384-99AC-56B3E6E8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1CF8-1877-4310-8670-A269E8016CA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12F0D55-9CD8-4149-AC74-111428CB37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200" y="4579200"/>
            <a:ext cx="3484800" cy="453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9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bristol.ac.uk/&lt;add </a:t>
            </a:r>
            <a:r>
              <a:rPr lang="en-US" dirty="0" err="1"/>
              <a:t>url</a:t>
            </a:r>
            <a:r>
              <a:rPr lang="en-US" dirty="0"/>
              <a:t>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17734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975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575756"/>
                </a:solidFill>
                <a:latin typeface="Arial MT"/>
                <a:cs typeface="Arial MT"/>
              </a:defRPr>
            </a:lvl1pPr>
          </a:lstStyle>
          <a:p>
            <a:pPr marL="75248">
              <a:lnSpc>
                <a:spcPts val="761"/>
              </a:lnSpc>
            </a:pPr>
            <a:fld id="{81D60167-4931-47E6-BA6A-407CBD079E47}" type="slidenum">
              <a:rPr lang="en-GB" spc="-4" smtClean="0"/>
              <a:pPr marL="75248">
                <a:lnSpc>
                  <a:spcPts val="761"/>
                </a:lnSpc>
              </a:pPr>
              <a:t>‹#›</a:t>
            </a:fld>
            <a:endParaRPr lang="en-GB" spc="-4" dirty="0"/>
          </a:p>
        </p:txBody>
      </p:sp>
    </p:spTree>
    <p:extLst>
      <p:ext uri="{BB962C8B-B14F-4D97-AF65-F5344CB8AC3E}">
        <p14:creationId xmlns:p14="http://schemas.microsoft.com/office/powerpoint/2010/main" val="35929135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975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575756"/>
                </a:solidFill>
                <a:latin typeface="Arial MT"/>
                <a:cs typeface="Arial MT"/>
              </a:defRPr>
            </a:lvl1pPr>
          </a:lstStyle>
          <a:p>
            <a:pPr marL="75248">
              <a:lnSpc>
                <a:spcPts val="761"/>
              </a:lnSpc>
            </a:pPr>
            <a:fld id="{81D60167-4931-47E6-BA6A-407CBD079E47}" type="slidenum">
              <a:rPr lang="en-GB" spc="-4" smtClean="0"/>
              <a:pPr marL="75248">
                <a:lnSpc>
                  <a:spcPts val="761"/>
                </a:lnSpc>
              </a:pPr>
              <a:t>‹#›</a:t>
            </a:fld>
            <a:endParaRPr lang="en-GB" spc="-4" dirty="0"/>
          </a:p>
        </p:txBody>
      </p:sp>
    </p:spTree>
    <p:extLst>
      <p:ext uri="{BB962C8B-B14F-4D97-AF65-F5344CB8AC3E}">
        <p14:creationId xmlns:p14="http://schemas.microsoft.com/office/powerpoint/2010/main" val="34198871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575756"/>
                </a:solidFill>
                <a:latin typeface="Arial MT"/>
                <a:cs typeface="Arial MT"/>
              </a:defRPr>
            </a:lvl1pPr>
          </a:lstStyle>
          <a:p>
            <a:pPr marL="75248">
              <a:lnSpc>
                <a:spcPts val="761"/>
              </a:lnSpc>
            </a:pPr>
            <a:fld id="{81D60167-4931-47E6-BA6A-407CBD079E47}" type="slidenum">
              <a:rPr lang="en-GB" spc="-4" smtClean="0"/>
              <a:pPr marL="75248">
                <a:lnSpc>
                  <a:spcPts val="761"/>
                </a:lnSpc>
              </a:pPr>
              <a:t>‹#›</a:t>
            </a:fld>
            <a:endParaRPr lang="en-GB" spc="-4" dirty="0"/>
          </a:p>
        </p:txBody>
      </p:sp>
    </p:spTree>
    <p:extLst>
      <p:ext uri="{BB962C8B-B14F-4D97-AF65-F5344CB8AC3E}">
        <p14:creationId xmlns:p14="http://schemas.microsoft.com/office/powerpoint/2010/main" val="98725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C5AA6-CF9B-4C53-73CE-B44FEC941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5800" y="478393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Open Sans Medium" pitchFamily="2" charset="0"/>
              </a:defRPr>
            </a:lvl1pPr>
          </a:lstStyle>
          <a:p>
            <a:fld id="{5A75BA1B-3E56-C947-B661-1699EDF3EE73}" type="slidenum">
              <a:rPr lang="en-US" smtClean="0"/>
              <a:pPr/>
              <a:t>‹#›</a:t>
            </a:fld>
            <a:endParaRPr lang="en-US" dirty="0">
              <a:latin typeface="Open Sans Medium" pitchFamily="2" charset="0"/>
            </a:endParaRP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6FFDA2C-46C2-C774-A700-F4E4E345F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273844"/>
            <a:ext cx="84024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2B6E0CB-EF03-F742-8CCF-E9A157FF1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800" y="1369219"/>
            <a:ext cx="8402400" cy="2894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5880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60" r:id="rId3"/>
    <p:sldLayoutId id="2147483752" r:id="rId4"/>
    <p:sldLayoutId id="2147483745" r:id="rId5"/>
    <p:sldLayoutId id="2147483753" r:id="rId6"/>
    <p:sldLayoutId id="2147483746" r:id="rId7"/>
    <p:sldLayoutId id="2147483747" r:id="rId8"/>
    <p:sldLayoutId id="2147483754" r:id="rId9"/>
    <p:sldLayoutId id="2147483695" r:id="rId10"/>
    <p:sldLayoutId id="2147483748" r:id="rId11"/>
    <p:sldLayoutId id="2147483749" r:id="rId12"/>
    <p:sldLayoutId id="2147483733" r:id="rId13"/>
    <p:sldLayoutId id="2147483738" r:id="rId14"/>
    <p:sldLayoutId id="2147483737" r:id="rId15"/>
    <p:sldLayoutId id="2147483742" r:id="rId16"/>
    <p:sldLayoutId id="2147483736" r:id="rId17"/>
    <p:sldLayoutId id="2147483735" r:id="rId18"/>
    <p:sldLayoutId id="2147483744" r:id="rId19"/>
    <p:sldLayoutId id="2147483755" r:id="rId20"/>
    <p:sldLayoutId id="2147483756" r:id="rId21"/>
    <p:sldLayoutId id="2147483758" r:id="rId22"/>
    <p:sldLayoutId id="2147483759" r:id="rId23"/>
    <p:sldLayoutId id="2147483739" r:id="rId24"/>
    <p:sldLayoutId id="2147483761" r:id="rId25"/>
    <p:sldLayoutId id="2147483762" r:id="rId26"/>
    <p:sldLayoutId id="2147483763" r:id="rId27"/>
    <p:sldLayoutId id="2147483764" r:id="rId28"/>
    <p:sldLayoutId id="2147483765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kern="1200" baseline="0">
          <a:solidFill>
            <a:schemeClr val="tx1"/>
          </a:solidFill>
          <a:latin typeface="Sora Semi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1" i="0" kern="1200" baseline="0">
          <a:solidFill>
            <a:schemeClr val="tx1"/>
          </a:solidFill>
          <a:latin typeface="Open Sans SemiBold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Open Sans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Open Sans Ligh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Open Sans Ligh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Open Sans Ligh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2.jpe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jpeg"/><Relationship Id="rId19" Type="http://schemas.openxmlformats.org/officeDocument/2006/relationships/image" Target="../media/image58.jpeg"/><Relationship Id="rId4" Type="http://schemas.openxmlformats.org/officeDocument/2006/relationships/image" Target="../media/image43.png"/><Relationship Id="rId9" Type="http://schemas.openxmlformats.org/officeDocument/2006/relationships/image" Target="../media/image48.jpeg"/><Relationship Id="rId14" Type="http://schemas.openxmlformats.org/officeDocument/2006/relationships/image" Target="../media/image53.png"/><Relationship Id="rId22" Type="http://schemas.openxmlformats.org/officeDocument/2006/relationships/image" Target="../media/image6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9.png"/><Relationship Id="rId5" Type="http://schemas.openxmlformats.org/officeDocument/2006/relationships/image" Target="../media/image15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9051-DD80-227C-FBF7-D269960BAF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/>
              <a:t>University of Bristol</a:t>
            </a:r>
            <a:br>
              <a:rPr lang="en-US" sz="2800" dirty="0"/>
            </a:br>
            <a:r>
              <a:rPr lang="en-US" sz="2800" dirty="0"/>
              <a:t>New University Library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34B2D-648D-6CA3-FDD0-E647B5444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Ed Fay, Director of Library Services</a:t>
            </a:r>
          </a:p>
          <a:p>
            <a:r>
              <a:rPr lang="en-US" sz="1800" dirty="0"/>
              <a:t>Designing Libraries, June 2026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B8E6D08-1A35-4DA6-C9E2-CCE21DCB4F9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235"/>
          <a:stretch>
            <a:fillRect/>
          </a:stretch>
        </p:blipFill>
        <p:spPr>
          <a:xfrm>
            <a:off x="474849" y="-1324546"/>
            <a:ext cx="2520000" cy="2520000"/>
          </a:xfrm>
          <a:prstGeom prst="ellipse">
            <a:avLst/>
          </a:prstGeom>
          <a:ln>
            <a:solidFill>
              <a:srgbClr val="BBE977"/>
            </a:solidFill>
          </a:ln>
        </p:spPr>
      </p:pic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9EEE18D-9905-0991-6B3F-72924E4C9D6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849" y="1311750"/>
            <a:ext cx="2520000" cy="2520000"/>
          </a:xfrm>
          <a:prstGeom prst="ellipse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42D3E73D-0C3E-5D2F-274B-437C269EFC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7050"/>
          <a:stretch>
            <a:fillRect/>
          </a:stretch>
        </p:blipFill>
        <p:spPr>
          <a:xfrm>
            <a:off x="474849" y="3948043"/>
            <a:ext cx="2520000" cy="2520000"/>
          </a:xfrm>
          <a:prstGeom prst="ellipse">
            <a:avLst/>
          </a:prstGeom>
          <a:ln>
            <a:solidFill>
              <a:srgbClr val="BBE977"/>
            </a:solidFill>
          </a:ln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65A3FDD2-AFF3-BD9A-8D9E-8BEF634E560E}"/>
              </a:ext>
            </a:extLst>
          </p:cNvPr>
          <p:cNvSpPr/>
          <p:nvPr/>
        </p:nvSpPr>
        <p:spPr>
          <a:xfrm>
            <a:off x="5275910" y="4205526"/>
            <a:ext cx="923290" cy="392430"/>
          </a:xfrm>
          <a:custGeom>
            <a:avLst/>
            <a:gdLst/>
            <a:ahLst/>
            <a:cxnLst/>
            <a:rect l="l" t="t" r="r" b="b"/>
            <a:pathLst>
              <a:path w="1846580" h="784859">
                <a:moveTo>
                  <a:pt x="287909" y="673569"/>
                </a:moveTo>
                <a:lnTo>
                  <a:pt x="269989" y="616115"/>
                </a:lnTo>
                <a:lnTo>
                  <a:pt x="239293" y="593496"/>
                </a:lnTo>
                <a:lnTo>
                  <a:pt x="239293" y="672033"/>
                </a:lnTo>
                <a:lnTo>
                  <a:pt x="234467" y="699109"/>
                </a:lnTo>
                <a:lnTo>
                  <a:pt x="220726" y="719759"/>
                </a:lnTo>
                <a:lnTo>
                  <a:pt x="199110" y="732929"/>
                </a:lnTo>
                <a:lnTo>
                  <a:pt x="170700" y="737552"/>
                </a:lnTo>
                <a:lnTo>
                  <a:pt x="48882" y="737552"/>
                </a:lnTo>
                <a:lnTo>
                  <a:pt x="48882" y="611124"/>
                </a:lnTo>
                <a:lnTo>
                  <a:pt x="159943" y="611124"/>
                </a:lnTo>
                <a:lnTo>
                  <a:pt x="189611" y="613943"/>
                </a:lnTo>
                <a:lnTo>
                  <a:pt x="214972" y="623722"/>
                </a:lnTo>
                <a:lnTo>
                  <a:pt x="232651" y="642429"/>
                </a:lnTo>
                <a:lnTo>
                  <a:pt x="239293" y="672033"/>
                </a:lnTo>
                <a:lnTo>
                  <a:pt x="239293" y="593496"/>
                </a:lnTo>
                <a:lnTo>
                  <a:pt x="218300" y="585533"/>
                </a:lnTo>
                <a:lnTo>
                  <a:pt x="218300" y="584504"/>
                </a:lnTo>
                <a:lnTo>
                  <a:pt x="241020" y="571347"/>
                </a:lnTo>
                <a:lnTo>
                  <a:pt x="242112" y="570179"/>
                </a:lnTo>
                <a:lnTo>
                  <a:pt x="258089" y="552970"/>
                </a:lnTo>
                <a:lnTo>
                  <a:pt x="268820" y="529882"/>
                </a:lnTo>
                <a:lnTo>
                  <a:pt x="272554" y="502615"/>
                </a:lnTo>
                <a:lnTo>
                  <a:pt x="269214" y="477596"/>
                </a:lnTo>
                <a:lnTo>
                  <a:pt x="246418" y="439280"/>
                </a:lnTo>
                <a:lnTo>
                  <a:pt x="223926" y="424180"/>
                </a:lnTo>
                <a:lnTo>
                  <a:pt x="223926" y="511835"/>
                </a:lnTo>
                <a:lnTo>
                  <a:pt x="219532" y="537146"/>
                </a:lnTo>
                <a:lnTo>
                  <a:pt x="205752" y="555409"/>
                </a:lnTo>
                <a:lnTo>
                  <a:pt x="181597" y="566458"/>
                </a:lnTo>
                <a:lnTo>
                  <a:pt x="146126" y="570179"/>
                </a:lnTo>
                <a:lnTo>
                  <a:pt x="48882" y="570179"/>
                </a:lnTo>
                <a:lnTo>
                  <a:pt x="48882" y="453999"/>
                </a:lnTo>
                <a:lnTo>
                  <a:pt x="146126" y="453999"/>
                </a:lnTo>
                <a:lnTo>
                  <a:pt x="175983" y="455904"/>
                </a:lnTo>
                <a:lnTo>
                  <a:pt x="200761" y="463918"/>
                </a:lnTo>
                <a:lnTo>
                  <a:pt x="217665" y="481418"/>
                </a:lnTo>
                <a:lnTo>
                  <a:pt x="223926" y="511835"/>
                </a:lnTo>
                <a:lnTo>
                  <a:pt x="223926" y="424180"/>
                </a:lnTo>
                <a:lnTo>
                  <a:pt x="209689" y="418655"/>
                </a:lnTo>
                <a:lnTo>
                  <a:pt x="185026" y="414705"/>
                </a:lnTo>
                <a:lnTo>
                  <a:pt x="158445" y="413245"/>
                </a:lnTo>
                <a:lnTo>
                  <a:pt x="132816" y="413042"/>
                </a:lnTo>
                <a:lnTo>
                  <a:pt x="254" y="413042"/>
                </a:lnTo>
                <a:lnTo>
                  <a:pt x="254" y="778497"/>
                </a:lnTo>
                <a:lnTo>
                  <a:pt x="176847" y="778497"/>
                </a:lnTo>
                <a:lnTo>
                  <a:pt x="224853" y="769658"/>
                </a:lnTo>
                <a:lnTo>
                  <a:pt x="259626" y="746188"/>
                </a:lnTo>
                <a:lnTo>
                  <a:pt x="265061" y="737552"/>
                </a:lnTo>
                <a:lnTo>
                  <a:pt x="280771" y="712635"/>
                </a:lnTo>
                <a:lnTo>
                  <a:pt x="287909" y="673569"/>
                </a:lnTo>
                <a:close/>
              </a:path>
              <a:path w="1846580" h="784859">
                <a:moveTo>
                  <a:pt x="289699" y="8712"/>
                </a:moveTo>
                <a:lnTo>
                  <a:pt x="241084" y="8712"/>
                </a:lnTo>
                <a:lnTo>
                  <a:pt x="241084" y="166192"/>
                </a:lnTo>
                <a:lnTo>
                  <a:pt x="48628" y="166192"/>
                </a:lnTo>
                <a:lnTo>
                  <a:pt x="48628" y="8712"/>
                </a:lnTo>
                <a:lnTo>
                  <a:pt x="0" y="8712"/>
                </a:lnTo>
                <a:lnTo>
                  <a:pt x="0" y="166192"/>
                </a:lnTo>
                <a:lnTo>
                  <a:pt x="0" y="206832"/>
                </a:lnTo>
                <a:lnTo>
                  <a:pt x="0" y="374472"/>
                </a:lnTo>
                <a:lnTo>
                  <a:pt x="48628" y="374472"/>
                </a:lnTo>
                <a:lnTo>
                  <a:pt x="48628" y="206832"/>
                </a:lnTo>
                <a:lnTo>
                  <a:pt x="241084" y="206832"/>
                </a:lnTo>
                <a:lnTo>
                  <a:pt x="241084" y="374472"/>
                </a:lnTo>
                <a:lnTo>
                  <a:pt x="289699" y="374472"/>
                </a:lnTo>
                <a:lnTo>
                  <a:pt x="289699" y="206832"/>
                </a:lnTo>
                <a:lnTo>
                  <a:pt x="289699" y="166192"/>
                </a:lnTo>
                <a:lnTo>
                  <a:pt x="289699" y="8712"/>
                </a:lnTo>
                <a:close/>
              </a:path>
              <a:path w="1846580" h="784859">
                <a:moveTo>
                  <a:pt x="450659" y="507733"/>
                </a:moveTo>
                <a:lnTo>
                  <a:pt x="418553" y="510794"/>
                </a:lnTo>
                <a:lnTo>
                  <a:pt x="392252" y="522198"/>
                </a:lnTo>
                <a:lnTo>
                  <a:pt x="370852" y="541858"/>
                </a:lnTo>
                <a:lnTo>
                  <a:pt x="353415" y="569671"/>
                </a:lnTo>
                <a:lnTo>
                  <a:pt x="352386" y="569671"/>
                </a:lnTo>
                <a:lnTo>
                  <a:pt x="352386" y="513880"/>
                </a:lnTo>
                <a:lnTo>
                  <a:pt x="311442" y="513880"/>
                </a:lnTo>
                <a:lnTo>
                  <a:pt x="311442" y="778497"/>
                </a:lnTo>
                <a:lnTo>
                  <a:pt x="354952" y="778497"/>
                </a:lnTo>
                <a:lnTo>
                  <a:pt x="354952" y="660781"/>
                </a:lnTo>
                <a:lnTo>
                  <a:pt x="360045" y="615772"/>
                </a:lnTo>
                <a:lnTo>
                  <a:pt x="376516" y="582142"/>
                </a:lnTo>
                <a:lnTo>
                  <a:pt x="406133" y="561086"/>
                </a:lnTo>
                <a:lnTo>
                  <a:pt x="450659" y="553808"/>
                </a:lnTo>
                <a:lnTo>
                  <a:pt x="450659" y="507733"/>
                </a:lnTo>
                <a:close/>
              </a:path>
              <a:path w="1846580" h="784859">
                <a:moveTo>
                  <a:pt x="555853" y="339356"/>
                </a:moveTo>
                <a:lnTo>
                  <a:pt x="550214" y="341414"/>
                </a:lnTo>
                <a:lnTo>
                  <a:pt x="546125" y="341909"/>
                </a:lnTo>
                <a:lnTo>
                  <a:pt x="542544" y="341909"/>
                </a:lnTo>
                <a:lnTo>
                  <a:pt x="528726" y="312229"/>
                </a:lnTo>
                <a:lnTo>
                  <a:pt x="528726" y="237502"/>
                </a:lnTo>
                <a:lnTo>
                  <a:pt x="528726" y="176085"/>
                </a:lnTo>
                <a:lnTo>
                  <a:pt x="520649" y="141795"/>
                </a:lnTo>
                <a:lnTo>
                  <a:pt x="519899" y="138595"/>
                </a:lnTo>
                <a:lnTo>
                  <a:pt x="496925" y="116522"/>
                </a:lnTo>
                <a:lnTo>
                  <a:pt x="465023" y="106057"/>
                </a:lnTo>
                <a:lnTo>
                  <a:pt x="429425" y="103403"/>
                </a:lnTo>
                <a:lnTo>
                  <a:pt x="387438" y="108026"/>
                </a:lnTo>
                <a:lnTo>
                  <a:pt x="352259" y="123113"/>
                </a:lnTo>
                <a:lnTo>
                  <a:pt x="327647" y="150482"/>
                </a:lnTo>
                <a:lnTo>
                  <a:pt x="317334" y="191947"/>
                </a:lnTo>
                <a:lnTo>
                  <a:pt x="360845" y="191947"/>
                </a:lnTo>
                <a:lnTo>
                  <a:pt x="366839" y="167703"/>
                </a:lnTo>
                <a:lnTo>
                  <a:pt x="380809" y="152285"/>
                </a:lnTo>
                <a:lnTo>
                  <a:pt x="401294" y="144157"/>
                </a:lnTo>
                <a:lnTo>
                  <a:pt x="426872" y="141795"/>
                </a:lnTo>
                <a:lnTo>
                  <a:pt x="447725" y="143344"/>
                </a:lnTo>
                <a:lnTo>
                  <a:pt x="466661" y="149593"/>
                </a:lnTo>
                <a:lnTo>
                  <a:pt x="480415" y="162953"/>
                </a:lnTo>
                <a:lnTo>
                  <a:pt x="485724" y="185801"/>
                </a:lnTo>
                <a:lnTo>
                  <a:pt x="485216" y="187134"/>
                </a:lnTo>
                <a:lnTo>
                  <a:pt x="485216" y="237502"/>
                </a:lnTo>
                <a:lnTo>
                  <a:pt x="485216" y="282028"/>
                </a:lnTo>
                <a:lnTo>
                  <a:pt x="480644" y="301536"/>
                </a:lnTo>
                <a:lnTo>
                  <a:pt x="466280" y="320992"/>
                </a:lnTo>
                <a:lnTo>
                  <a:pt x="441159" y="335940"/>
                </a:lnTo>
                <a:lnTo>
                  <a:pt x="404342" y="341909"/>
                </a:lnTo>
                <a:lnTo>
                  <a:pt x="385114" y="339864"/>
                </a:lnTo>
                <a:lnTo>
                  <a:pt x="368769" y="333222"/>
                </a:lnTo>
                <a:lnTo>
                  <a:pt x="357416" y="321195"/>
                </a:lnTo>
                <a:lnTo>
                  <a:pt x="353161" y="303022"/>
                </a:lnTo>
                <a:lnTo>
                  <a:pt x="357441" y="282702"/>
                </a:lnTo>
                <a:lnTo>
                  <a:pt x="369023" y="269049"/>
                </a:lnTo>
                <a:lnTo>
                  <a:pt x="385978" y="260489"/>
                </a:lnTo>
                <a:lnTo>
                  <a:pt x="406400" y="255422"/>
                </a:lnTo>
                <a:lnTo>
                  <a:pt x="450418" y="249148"/>
                </a:lnTo>
                <a:lnTo>
                  <a:pt x="469874" y="244767"/>
                </a:lnTo>
                <a:lnTo>
                  <a:pt x="485216" y="237502"/>
                </a:lnTo>
                <a:lnTo>
                  <a:pt x="485216" y="187134"/>
                </a:lnTo>
                <a:lnTo>
                  <a:pt x="478574" y="204406"/>
                </a:lnTo>
                <a:lnTo>
                  <a:pt x="459232" y="214083"/>
                </a:lnTo>
                <a:lnTo>
                  <a:pt x="430885" y="219354"/>
                </a:lnTo>
                <a:lnTo>
                  <a:pt x="396671" y="224713"/>
                </a:lnTo>
                <a:lnTo>
                  <a:pt x="363664" y="232676"/>
                </a:lnTo>
                <a:lnTo>
                  <a:pt x="334987" y="246202"/>
                </a:lnTo>
                <a:lnTo>
                  <a:pt x="314756" y="269328"/>
                </a:lnTo>
                <a:lnTo>
                  <a:pt x="307098" y="306082"/>
                </a:lnTo>
                <a:lnTo>
                  <a:pt x="314007" y="339928"/>
                </a:lnTo>
                <a:lnTo>
                  <a:pt x="332816" y="362966"/>
                </a:lnTo>
                <a:lnTo>
                  <a:pt x="360641" y="376123"/>
                </a:lnTo>
                <a:lnTo>
                  <a:pt x="394614" y="380301"/>
                </a:lnTo>
                <a:lnTo>
                  <a:pt x="421335" y="377863"/>
                </a:lnTo>
                <a:lnTo>
                  <a:pt x="445998" y="370395"/>
                </a:lnTo>
                <a:lnTo>
                  <a:pt x="468249" y="357632"/>
                </a:lnTo>
                <a:lnTo>
                  <a:pt x="485051" y="341909"/>
                </a:lnTo>
                <a:lnTo>
                  <a:pt x="487781" y="339356"/>
                </a:lnTo>
                <a:lnTo>
                  <a:pt x="490372" y="357847"/>
                </a:lnTo>
                <a:lnTo>
                  <a:pt x="497763" y="370586"/>
                </a:lnTo>
                <a:lnTo>
                  <a:pt x="509371" y="377939"/>
                </a:lnTo>
                <a:lnTo>
                  <a:pt x="524624" y="380301"/>
                </a:lnTo>
                <a:lnTo>
                  <a:pt x="534250" y="379831"/>
                </a:lnTo>
                <a:lnTo>
                  <a:pt x="542544" y="378447"/>
                </a:lnTo>
                <a:lnTo>
                  <a:pt x="549668" y="376199"/>
                </a:lnTo>
                <a:lnTo>
                  <a:pt x="555853" y="373138"/>
                </a:lnTo>
                <a:lnTo>
                  <a:pt x="555853" y="341909"/>
                </a:lnTo>
                <a:lnTo>
                  <a:pt x="555853" y="339356"/>
                </a:lnTo>
                <a:close/>
              </a:path>
              <a:path w="1846580" h="784859">
                <a:moveTo>
                  <a:pt x="696442" y="646442"/>
                </a:moveTo>
                <a:lnTo>
                  <a:pt x="691134" y="602145"/>
                </a:lnTo>
                <a:lnTo>
                  <a:pt x="675398" y="564007"/>
                </a:lnTo>
                <a:lnTo>
                  <a:pt x="659853" y="546125"/>
                </a:lnTo>
                <a:lnTo>
                  <a:pt x="650379" y="535228"/>
                </a:lnTo>
                <a:lnTo>
                  <a:pt x="650379" y="646442"/>
                </a:lnTo>
                <a:lnTo>
                  <a:pt x="643902" y="689025"/>
                </a:lnTo>
                <a:lnTo>
                  <a:pt x="626249" y="720344"/>
                </a:lnTo>
                <a:lnTo>
                  <a:pt x="600062" y="739648"/>
                </a:lnTo>
                <a:lnTo>
                  <a:pt x="567969" y="746252"/>
                </a:lnTo>
                <a:lnTo>
                  <a:pt x="535876" y="739648"/>
                </a:lnTo>
                <a:lnTo>
                  <a:pt x="509676" y="720344"/>
                </a:lnTo>
                <a:lnTo>
                  <a:pt x="492023" y="689025"/>
                </a:lnTo>
                <a:lnTo>
                  <a:pt x="485559" y="646442"/>
                </a:lnTo>
                <a:lnTo>
                  <a:pt x="492023" y="603554"/>
                </a:lnTo>
                <a:lnTo>
                  <a:pt x="509676" y="572096"/>
                </a:lnTo>
                <a:lnTo>
                  <a:pt x="535876" y="552729"/>
                </a:lnTo>
                <a:lnTo>
                  <a:pt x="567969" y="546125"/>
                </a:lnTo>
                <a:lnTo>
                  <a:pt x="600062" y="552729"/>
                </a:lnTo>
                <a:lnTo>
                  <a:pt x="626249" y="572096"/>
                </a:lnTo>
                <a:lnTo>
                  <a:pt x="643902" y="603554"/>
                </a:lnTo>
                <a:lnTo>
                  <a:pt x="650379" y="646442"/>
                </a:lnTo>
                <a:lnTo>
                  <a:pt x="650379" y="535228"/>
                </a:lnTo>
                <a:lnTo>
                  <a:pt x="649452" y="534149"/>
                </a:lnTo>
                <a:lnTo>
                  <a:pt x="613562" y="514692"/>
                </a:lnTo>
                <a:lnTo>
                  <a:pt x="567969" y="507733"/>
                </a:lnTo>
                <a:lnTo>
                  <a:pt x="522376" y="514692"/>
                </a:lnTo>
                <a:lnTo>
                  <a:pt x="486486" y="534149"/>
                </a:lnTo>
                <a:lnTo>
                  <a:pt x="460552" y="564007"/>
                </a:lnTo>
                <a:lnTo>
                  <a:pt x="444804" y="602145"/>
                </a:lnTo>
                <a:lnTo>
                  <a:pt x="439508" y="646442"/>
                </a:lnTo>
                <a:lnTo>
                  <a:pt x="444804" y="690499"/>
                </a:lnTo>
                <a:lnTo>
                  <a:pt x="460552" y="728472"/>
                </a:lnTo>
                <a:lnTo>
                  <a:pt x="486486" y="758253"/>
                </a:lnTo>
                <a:lnTo>
                  <a:pt x="522376" y="777684"/>
                </a:lnTo>
                <a:lnTo>
                  <a:pt x="567969" y="784631"/>
                </a:lnTo>
                <a:lnTo>
                  <a:pt x="613562" y="777684"/>
                </a:lnTo>
                <a:lnTo>
                  <a:pt x="649452" y="758253"/>
                </a:lnTo>
                <a:lnTo>
                  <a:pt x="659904" y="746252"/>
                </a:lnTo>
                <a:lnTo>
                  <a:pt x="675398" y="728472"/>
                </a:lnTo>
                <a:lnTo>
                  <a:pt x="691134" y="690499"/>
                </a:lnTo>
                <a:lnTo>
                  <a:pt x="696442" y="646442"/>
                </a:lnTo>
                <a:close/>
              </a:path>
              <a:path w="1846580" h="784859">
                <a:moveTo>
                  <a:pt x="912088" y="109550"/>
                </a:moveTo>
                <a:lnTo>
                  <a:pt x="867041" y="109550"/>
                </a:lnTo>
                <a:lnTo>
                  <a:pt x="807669" y="326047"/>
                </a:lnTo>
                <a:lnTo>
                  <a:pt x="806640" y="326047"/>
                </a:lnTo>
                <a:lnTo>
                  <a:pt x="751370" y="109550"/>
                </a:lnTo>
                <a:lnTo>
                  <a:pt x="703770" y="109550"/>
                </a:lnTo>
                <a:lnTo>
                  <a:pt x="650532" y="326047"/>
                </a:lnTo>
                <a:lnTo>
                  <a:pt x="649516" y="326047"/>
                </a:lnTo>
                <a:lnTo>
                  <a:pt x="589622" y="109550"/>
                </a:lnTo>
                <a:lnTo>
                  <a:pt x="541515" y="109550"/>
                </a:lnTo>
                <a:lnTo>
                  <a:pt x="626478" y="374167"/>
                </a:lnTo>
                <a:lnTo>
                  <a:pt x="673569" y="374167"/>
                </a:lnTo>
                <a:lnTo>
                  <a:pt x="726795" y="163804"/>
                </a:lnTo>
                <a:lnTo>
                  <a:pt x="727824" y="163804"/>
                </a:lnTo>
                <a:lnTo>
                  <a:pt x="781558" y="374167"/>
                </a:lnTo>
                <a:lnTo>
                  <a:pt x="827633" y="374167"/>
                </a:lnTo>
                <a:lnTo>
                  <a:pt x="912088" y="109550"/>
                </a:lnTo>
                <a:close/>
              </a:path>
              <a:path w="1846580" h="784859">
                <a:moveTo>
                  <a:pt x="1063434" y="513880"/>
                </a:moveTo>
                <a:lnTo>
                  <a:pt x="1018387" y="513880"/>
                </a:lnTo>
                <a:lnTo>
                  <a:pt x="959015" y="730377"/>
                </a:lnTo>
                <a:lnTo>
                  <a:pt x="957999" y="730377"/>
                </a:lnTo>
                <a:lnTo>
                  <a:pt x="902703" y="513880"/>
                </a:lnTo>
                <a:lnTo>
                  <a:pt x="855103" y="513880"/>
                </a:lnTo>
                <a:lnTo>
                  <a:pt x="801878" y="730377"/>
                </a:lnTo>
                <a:lnTo>
                  <a:pt x="800849" y="730377"/>
                </a:lnTo>
                <a:lnTo>
                  <a:pt x="740968" y="513880"/>
                </a:lnTo>
                <a:lnTo>
                  <a:pt x="692861" y="513880"/>
                </a:lnTo>
                <a:lnTo>
                  <a:pt x="777824" y="778497"/>
                </a:lnTo>
                <a:lnTo>
                  <a:pt x="824915" y="778497"/>
                </a:lnTo>
                <a:lnTo>
                  <a:pt x="878141" y="568134"/>
                </a:lnTo>
                <a:lnTo>
                  <a:pt x="879157" y="568134"/>
                </a:lnTo>
                <a:lnTo>
                  <a:pt x="932903" y="778497"/>
                </a:lnTo>
                <a:lnTo>
                  <a:pt x="978979" y="778497"/>
                </a:lnTo>
                <a:lnTo>
                  <a:pt x="1063434" y="513880"/>
                </a:lnTo>
                <a:close/>
              </a:path>
              <a:path w="1846580" h="784859">
                <a:moveTo>
                  <a:pt x="1155725" y="374167"/>
                </a:moveTo>
                <a:lnTo>
                  <a:pt x="1043114" y="205778"/>
                </a:lnTo>
                <a:lnTo>
                  <a:pt x="1148054" y="109550"/>
                </a:lnTo>
                <a:lnTo>
                  <a:pt x="1089710" y="109550"/>
                </a:lnTo>
                <a:lnTo>
                  <a:pt x="968908" y="225221"/>
                </a:lnTo>
                <a:lnTo>
                  <a:pt x="968908" y="8712"/>
                </a:lnTo>
                <a:lnTo>
                  <a:pt x="925398" y="8712"/>
                </a:lnTo>
                <a:lnTo>
                  <a:pt x="925398" y="374167"/>
                </a:lnTo>
                <a:lnTo>
                  <a:pt x="968908" y="374167"/>
                </a:lnTo>
                <a:lnTo>
                  <a:pt x="968908" y="273850"/>
                </a:lnTo>
                <a:lnTo>
                  <a:pt x="1009865" y="235978"/>
                </a:lnTo>
                <a:lnTo>
                  <a:pt x="1100442" y="374167"/>
                </a:lnTo>
                <a:lnTo>
                  <a:pt x="1155725" y="374167"/>
                </a:lnTo>
                <a:close/>
              </a:path>
              <a:path w="1846580" h="784859">
                <a:moveTo>
                  <a:pt x="1214081" y="8699"/>
                </a:moveTo>
                <a:lnTo>
                  <a:pt x="1170559" y="8699"/>
                </a:lnTo>
                <a:lnTo>
                  <a:pt x="1170559" y="61937"/>
                </a:lnTo>
                <a:lnTo>
                  <a:pt x="1214081" y="61937"/>
                </a:lnTo>
                <a:lnTo>
                  <a:pt x="1214081" y="8699"/>
                </a:lnTo>
                <a:close/>
              </a:path>
              <a:path w="1846580" h="784859">
                <a:moveTo>
                  <a:pt x="1214094" y="109537"/>
                </a:moveTo>
                <a:lnTo>
                  <a:pt x="1170571" y="109537"/>
                </a:lnTo>
                <a:lnTo>
                  <a:pt x="1170571" y="374154"/>
                </a:lnTo>
                <a:lnTo>
                  <a:pt x="1214094" y="374154"/>
                </a:lnTo>
                <a:lnTo>
                  <a:pt x="1214094" y="109537"/>
                </a:lnTo>
                <a:close/>
              </a:path>
              <a:path w="1846580" h="784859">
                <a:moveTo>
                  <a:pt x="1303489" y="604481"/>
                </a:moveTo>
                <a:lnTo>
                  <a:pt x="1299032" y="565391"/>
                </a:lnTo>
                <a:lnTo>
                  <a:pt x="1284033" y="534797"/>
                </a:lnTo>
                <a:lnTo>
                  <a:pt x="1255979" y="514858"/>
                </a:lnTo>
                <a:lnTo>
                  <a:pt x="1212380" y="507733"/>
                </a:lnTo>
                <a:lnTo>
                  <a:pt x="1185557" y="510641"/>
                </a:lnTo>
                <a:lnTo>
                  <a:pt x="1162088" y="519506"/>
                </a:lnTo>
                <a:lnTo>
                  <a:pt x="1142276" y="534504"/>
                </a:lnTo>
                <a:lnTo>
                  <a:pt x="1126401" y="555853"/>
                </a:lnTo>
                <a:lnTo>
                  <a:pt x="1125372" y="555853"/>
                </a:lnTo>
                <a:lnTo>
                  <a:pt x="1125372" y="513880"/>
                </a:lnTo>
                <a:lnTo>
                  <a:pt x="1084427" y="513880"/>
                </a:lnTo>
                <a:lnTo>
                  <a:pt x="1084427" y="778497"/>
                </a:lnTo>
                <a:lnTo>
                  <a:pt x="1127937" y="778497"/>
                </a:lnTo>
                <a:lnTo>
                  <a:pt x="1127937" y="629043"/>
                </a:lnTo>
                <a:lnTo>
                  <a:pt x="1132751" y="595998"/>
                </a:lnTo>
                <a:lnTo>
                  <a:pt x="1147318" y="569734"/>
                </a:lnTo>
                <a:lnTo>
                  <a:pt x="1171765" y="552386"/>
                </a:lnTo>
                <a:lnTo>
                  <a:pt x="1206246" y="546125"/>
                </a:lnTo>
                <a:lnTo>
                  <a:pt x="1228674" y="549910"/>
                </a:lnTo>
                <a:lnTo>
                  <a:pt x="1245590" y="560641"/>
                </a:lnTo>
                <a:lnTo>
                  <a:pt x="1256271" y="577430"/>
                </a:lnTo>
                <a:lnTo>
                  <a:pt x="1259992" y="599351"/>
                </a:lnTo>
                <a:lnTo>
                  <a:pt x="1259992" y="778497"/>
                </a:lnTo>
                <a:lnTo>
                  <a:pt x="1303489" y="778497"/>
                </a:lnTo>
                <a:lnTo>
                  <a:pt x="1303489" y="604481"/>
                </a:lnTo>
                <a:close/>
              </a:path>
              <a:path w="1846580" h="784859">
                <a:moveTo>
                  <a:pt x="1459750" y="200152"/>
                </a:moveTo>
                <a:lnTo>
                  <a:pt x="1455293" y="161061"/>
                </a:lnTo>
                <a:lnTo>
                  <a:pt x="1440294" y="130467"/>
                </a:lnTo>
                <a:lnTo>
                  <a:pt x="1412252" y="110528"/>
                </a:lnTo>
                <a:lnTo>
                  <a:pt x="1368653" y="103403"/>
                </a:lnTo>
                <a:lnTo>
                  <a:pt x="1341818" y="106311"/>
                </a:lnTo>
                <a:lnTo>
                  <a:pt x="1318361" y="115176"/>
                </a:lnTo>
                <a:lnTo>
                  <a:pt x="1298536" y="130175"/>
                </a:lnTo>
                <a:lnTo>
                  <a:pt x="1282661" y="151523"/>
                </a:lnTo>
                <a:lnTo>
                  <a:pt x="1281633" y="151523"/>
                </a:lnTo>
                <a:lnTo>
                  <a:pt x="1281633" y="109550"/>
                </a:lnTo>
                <a:lnTo>
                  <a:pt x="1240688" y="109550"/>
                </a:lnTo>
                <a:lnTo>
                  <a:pt x="1240688" y="374167"/>
                </a:lnTo>
                <a:lnTo>
                  <a:pt x="1284185" y="374167"/>
                </a:lnTo>
                <a:lnTo>
                  <a:pt x="1284185" y="224713"/>
                </a:lnTo>
                <a:lnTo>
                  <a:pt x="1288999" y="191668"/>
                </a:lnTo>
                <a:lnTo>
                  <a:pt x="1303566" y="165404"/>
                </a:lnTo>
                <a:lnTo>
                  <a:pt x="1328013" y="148056"/>
                </a:lnTo>
                <a:lnTo>
                  <a:pt x="1362506" y="141795"/>
                </a:lnTo>
                <a:lnTo>
                  <a:pt x="1384922" y="145567"/>
                </a:lnTo>
                <a:lnTo>
                  <a:pt x="1401838" y="156311"/>
                </a:lnTo>
                <a:lnTo>
                  <a:pt x="1412519" y="173101"/>
                </a:lnTo>
                <a:lnTo>
                  <a:pt x="1416240" y="195021"/>
                </a:lnTo>
                <a:lnTo>
                  <a:pt x="1416240" y="374167"/>
                </a:lnTo>
                <a:lnTo>
                  <a:pt x="1459750" y="374167"/>
                </a:lnTo>
                <a:lnTo>
                  <a:pt x="1459750" y="200152"/>
                </a:lnTo>
                <a:close/>
              </a:path>
              <a:path w="1846580" h="784859">
                <a:moveTo>
                  <a:pt x="1702384" y="296875"/>
                </a:moveTo>
                <a:lnTo>
                  <a:pt x="1675434" y="243713"/>
                </a:lnTo>
                <a:lnTo>
                  <a:pt x="1615871" y="221640"/>
                </a:lnTo>
                <a:lnTo>
                  <a:pt x="1585290" y="214731"/>
                </a:lnTo>
                <a:lnTo>
                  <a:pt x="1557451" y="206667"/>
                </a:lnTo>
                <a:lnTo>
                  <a:pt x="1537195" y="194576"/>
                </a:lnTo>
                <a:lnTo>
                  <a:pt x="1529372" y="175577"/>
                </a:lnTo>
                <a:lnTo>
                  <a:pt x="1534490" y="159067"/>
                </a:lnTo>
                <a:lnTo>
                  <a:pt x="1547723" y="148704"/>
                </a:lnTo>
                <a:lnTo>
                  <a:pt x="1565859" y="143332"/>
                </a:lnTo>
                <a:lnTo>
                  <a:pt x="1585671" y="141795"/>
                </a:lnTo>
                <a:lnTo>
                  <a:pt x="1606918" y="144005"/>
                </a:lnTo>
                <a:lnTo>
                  <a:pt x="1625981" y="151396"/>
                </a:lnTo>
                <a:lnTo>
                  <a:pt x="1640230" y="165112"/>
                </a:lnTo>
                <a:lnTo>
                  <a:pt x="1647101" y="186321"/>
                </a:lnTo>
                <a:lnTo>
                  <a:pt x="1690598" y="186321"/>
                </a:lnTo>
                <a:lnTo>
                  <a:pt x="1680337" y="146151"/>
                </a:lnTo>
                <a:lnTo>
                  <a:pt x="1656880" y="120675"/>
                </a:lnTo>
                <a:lnTo>
                  <a:pt x="1623161" y="107289"/>
                </a:lnTo>
                <a:lnTo>
                  <a:pt x="1582089" y="103403"/>
                </a:lnTo>
                <a:lnTo>
                  <a:pt x="1547215" y="107670"/>
                </a:lnTo>
                <a:lnTo>
                  <a:pt x="1515414" y="121069"/>
                </a:lnTo>
                <a:lnTo>
                  <a:pt x="1492262" y="144424"/>
                </a:lnTo>
                <a:lnTo>
                  <a:pt x="1483309" y="178638"/>
                </a:lnTo>
                <a:lnTo>
                  <a:pt x="1490776" y="210324"/>
                </a:lnTo>
                <a:lnTo>
                  <a:pt x="1510436" y="231355"/>
                </a:lnTo>
                <a:lnTo>
                  <a:pt x="1538147" y="244716"/>
                </a:lnTo>
                <a:lnTo>
                  <a:pt x="1569808" y="253377"/>
                </a:lnTo>
                <a:lnTo>
                  <a:pt x="1601673" y="260400"/>
                </a:lnTo>
                <a:lnTo>
                  <a:pt x="1629371" y="268922"/>
                </a:lnTo>
                <a:lnTo>
                  <a:pt x="1648904" y="281952"/>
                </a:lnTo>
                <a:lnTo>
                  <a:pt x="1656308" y="302514"/>
                </a:lnTo>
                <a:lnTo>
                  <a:pt x="1650123" y="322707"/>
                </a:lnTo>
                <a:lnTo>
                  <a:pt x="1634490" y="334683"/>
                </a:lnTo>
                <a:lnTo>
                  <a:pt x="1613776" y="340436"/>
                </a:lnTo>
                <a:lnTo>
                  <a:pt x="1592338" y="341909"/>
                </a:lnTo>
                <a:lnTo>
                  <a:pt x="1566316" y="339382"/>
                </a:lnTo>
                <a:lnTo>
                  <a:pt x="1543900" y="330911"/>
                </a:lnTo>
                <a:lnTo>
                  <a:pt x="1527911" y="315137"/>
                </a:lnTo>
                <a:lnTo>
                  <a:pt x="1521180" y="290728"/>
                </a:lnTo>
                <a:lnTo>
                  <a:pt x="1477683" y="290728"/>
                </a:lnTo>
                <a:lnTo>
                  <a:pt x="1487919" y="332371"/>
                </a:lnTo>
                <a:lnTo>
                  <a:pt x="1512404" y="360083"/>
                </a:lnTo>
                <a:lnTo>
                  <a:pt x="1547558" y="375526"/>
                </a:lnTo>
                <a:lnTo>
                  <a:pt x="1589773" y="380301"/>
                </a:lnTo>
                <a:lnTo>
                  <a:pt x="1630032" y="376123"/>
                </a:lnTo>
                <a:lnTo>
                  <a:pt x="1666227" y="362204"/>
                </a:lnTo>
                <a:lnTo>
                  <a:pt x="1692338" y="336473"/>
                </a:lnTo>
                <a:lnTo>
                  <a:pt x="1702384" y="296875"/>
                </a:lnTo>
                <a:close/>
              </a:path>
              <a:path w="1846580" h="784859">
                <a:moveTo>
                  <a:pt x="1846199" y="382866"/>
                </a:moveTo>
                <a:lnTo>
                  <a:pt x="1694700" y="0"/>
                </a:lnTo>
                <a:lnTo>
                  <a:pt x="1657324" y="0"/>
                </a:lnTo>
                <a:lnTo>
                  <a:pt x="1808835" y="382866"/>
                </a:lnTo>
                <a:lnTo>
                  <a:pt x="1846199" y="3828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object 6">
            <a:extLst>
              <a:ext uri="{FF2B5EF4-FFF2-40B4-BE49-F238E27FC236}">
                <a16:creationId xmlns:a16="http://schemas.microsoft.com/office/drawing/2014/main" id="{9C5A678F-9A7A-223A-4861-D85E2BC9313B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325" y="4205526"/>
            <a:ext cx="713105" cy="39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51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ural on a brick wall&#10;&#10;Description automatically generated">
            <a:extLst>
              <a:ext uri="{FF2B5EF4-FFF2-40B4-BE49-F238E27FC236}">
                <a16:creationId xmlns:a16="http://schemas.microsoft.com/office/drawing/2014/main" id="{CE4B029C-0620-B11B-E1CC-AE213A7C62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717175" y="186210"/>
            <a:ext cx="1702717" cy="1330289"/>
          </a:xfrm>
          <a:prstGeom prst="rect">
            <a:avLst/>
          </a:prstGeom>
        </p:spPr>
      </p:pic>
      <p:pic>
        <p:nvPicPr>
          <p:cNvPr id="16" name="Picture 15" descr="A colorful lights in a building&#10;&#10;Description automatically generated with medium confidence">
            <a:extLst>
              <a:ext uri="{FF2B5EF4-FFF2-40B4-BE49-F238E27FC236}">
                <a16:creationId xmlns:a16="http://schemas.microsoft.com/office/drawing/2014/main" id="{F8A00C7F-E75F-8E9E-E77A-EE1029F65C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54828" y="373545"/>
            <a:ext cx="3400357" cy="2916074"/>
          </a:xfrm>
          <a:prstGeom prst="rect">
            <a:avLst/>
          </a:prstGeom>
        </p:spPr>
      </p:pic>
      <p:pic>
        <p:nvPicPr>
          <p:cNvPr id="9" name="Picture 8" descr="A purple sign with a couple of people sitting on a bench&#10;&#10;Description automatically generated">
            <a:extLst>
              <a:ext uri="{FF2B5EF4-FFF2-40B4-BE49-F238E27FC236}">
                <a16:creationId xmlns:a16="http://schemas.microsoft.com/office/drawing/2014/main" id="{575062AE-15DE-029D-9EE5-D570977735C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903391" cy="7729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95CC99-BDB2-81F5-0379-8C3D085B31A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3261" y="1702716"/>
            <a:ext cx="4986781" cy="1999642"/>
          </a:xfrm>
          <a:prstGeom prst="rect">
            <a:avLst/>
          </a:prstGeom>
        </p:spPr>
      </p:pic>
      <p:pic>
        <p:nvPicPr>
          <p:cNvPr id="18" name="Picture 17" descr="A green bench with graffiti on it&#10;&#10;Description automatically generated">
            <a:extLst>
              <a:ext uri="{FF2B5EF4-FFF2-40B4-BE49-F238E27FC236}">
                <a16:creationId xmlns:a16="http://schemas.microsoft.com/office/drawing/2014/main" id="{916532B5-1CB9-1DD0-28C4-077544FF4D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725057" y="3164595"/>
            <a:ext cx="4232635" cy="1999641"/>
          </a:xfrm>
          <a:prstGeom prst="rect">
            <a:avLst/>
          </a:prstGeom>
        </p:spPr>
      </p:pic>
      <p:pic>
        <p:nvPicPr>
          <p:cNvPr id="14" name="Picture 13" descr="A library with many books&#10;&#10;Description automatically generated">
            <a:extLst>
              <a:ext uri="{FF2B5EF4-FFF2-40B4-BE49-F238E27FC236}">
                <a16:creationId xmlns:a16="http://schemas.microsoft.com/office/drawing/2014/main" id="{AC70D5FC-D517-3107-F55F-EBC57E53DE7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5433" y="3035725"/>
            <a:ext cx="3358696" cy="2107776"/>
          </a:xfrm>
          <a:prstGeom prst="rect">
            <a:avLst/>
          </a:prstGeom>
        </p:spPr>
      </p:pic>
      <p:pic>
        <p:nvPicPr>
          <p:cNvPr id="20" name="Picture 19" descr="A statue with black bags on top of it&#10;&#10;Description automatically generated">
            <a:extLst>
              <a:ext uri="{FF2B5EF4-FFF2-40B4-BE49-F238E27FC236}">
                <a16:creationId xmlns:a16="http://schemas.microsoft.com/office/drawing/2014/main" id="{6780FE5A-1CA7-AB03-90CE-551BD578CD0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903720" y="320039"/>
            <a:ext cx="2560320" cy="1920240"/>
          </a:xfrm>
          <a:prstGeom prst="rect">
            <a:avLst/>
          </a:prstGeom>
        </p:spPr>
      </p:pic>
      <p:pic>
        <p:nvPicPr>
          <p:cNvPr id="6" name="Picture 5" descr="A black plaque with a rectangular sign on the ground&#10;&#10;Description automatically generated with medium confidence">
            <a:extLst>
              <a:ext uri="{FF2B5EF4-FFF2-40B4-BE49-F238E27FC236}">
                <a16:creationId xmlns:a16="http://schemas.microsoft.com/office/drawing/2014/main" id="{D22D4970-6986-480C-C371-6C03DF4E68E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231559" y="1006899"/>
            <a:ext cx="543221" cy="848413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</p:pic>
      <p:pic>
        <p:nvPicPr>
          <p:cNvPr id="5" name="Picture 4" descr="A group of people in a parade&#10;&#10;Description automatically generated">
            <a:extLst>
              <a:ext uri="{FF2B5EF4-FFF2-40B4-BE49-F238E27FC236}">
                <a16:creationId xmlns:a16="http://schemas.microsoft.com/office/drawing/2014/main" id="{079F85C6-3444-3C92-F7A0-B8540C5D31E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54"/>
          <a:stretch/>
        </p:blipFill>
        <p:spPr>
          <a:xfrm rot="10800000">
            <a:off x="7326716" y="2371724"/>
            <a:ext cx="1817283" cy="663999"/>
          </a:xfrm>
          <a:prstGeom prst="rect">
            <a:avLst/>
          </a:prstGeom>
        </p:spPr>
      </p:pic>
      <p:pic>
        <p:nvPicPr>
          <p:cNvPr id="24" name="Picture 23" descr="A small library with signs on the window&#10;&#10;Description automatically generated">
            <a:extLst>
              <a:ext uri="{FF2B5EF4-FFF2-40B4-BE49-F238E27FC236}">
                <a16:creationId xmlns:a16="http://schemas.microsoft.com/office/drawing/2014/main" id="{2468E0B4-6221-48EE-EA86-343394B8FCF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3679" y="-2"/>
            <a:ext cx="2990081" cy="1702716"/>
          </a:xfrm>
          <a:prstGeom prst="rect">
            <a:avLst/>
          </a:prstGeom>
        </p:spPr>
      </p:pic>
      <p:pic>
        <p:nvPicPr>
          <p:cNvPr id="11" name="Picture 10" descr="A statue with pink paint on it&#10;&#10;Description automatically generated">
            <a:extLst>
              <a:ext uri="{FF2B5EF4-FFF2-40B4-BE49-F238E27FC236}">
                <a16:creationId xmlns:a16="http://schemas.microsoft.com/office/drawing/2014/main" id="{B07097E4-C0FF-B7EE-7391-3CA2CE49DA2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6637" y="772999"/>
            <a:ext cx="706752" cy="1034930"/>
          </a:xfrm>
          <a:prstGeom prst="rect">
            <a:avLst/>
          </a:prstGeom>
        </p:spPr>
      </p:pic>
      <p:pic>
        <p:nvPicPr>
          <p:cNvPr id="26" name="Picture 25" descr="A yellow sign with a drawing on it&#10;&#10;Description automatically generated">
            <a:extLst>
              <a:ext uri="{FF2B5EF4-FFF2-40B4-BE49-F238E27FC236}">
                <a16:creationId xmlns:a16="http://schemas.microsoft.com/office/drawing/2014/main" id="{F6FAD81F-F237-918E-23E9-3B32EE76A54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9428" y="3395465"/>
            <a:ext cx="1734563" cy="1768771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E6498C27-7F4F-358A-FAE1-710100B885A4}"/>
              </a:ext>
            </a:extLst>
          </p:cNvPr>
          <p:cNvSpPr/>
          <p:nvPr/>
        </p:nvSpPr>
        <p:spPr>
          <a:xfrm>
            <a:off x="4298864" y="2560319"/>
            <a:ext cx="544125" cy="463973"/>
          </a:xfrm>
          <a:prstGeom prst="cloud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51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23EC2-1CEB-395A-0DC4-DA0228CDEE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Vision and Design Principles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34343-B1F3-EAB6-0FD6-4E4645DF02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130409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4159BC-4F31-3047-2B97-277CE9CA7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69259-3D06-3C64-95E9-34A88133F7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endParaRPr lang="en-US" sz="1200" dirty="0">
              <a:solidFill>
                <a:srgbClr val="A6192E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FE6A1-96B7-3FFD-3D3D-63730A5AE7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sz="1200" dirty="0">
                <a:solidFill>
                  <a:srgbClr val="A6192E"/>
                </a:solidFill>
              </a:rPr>
              <a:t>A library empowers knowledge generation…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C60319-B786-B440-25B9-43EFC76C7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200" b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…enabling our community to meet, read, think, research, share, create new ideas, and make new discoveries.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EE174F-BC80-DC5C-003C-388C8D7B38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>
                <a:solidFill>
                  <a:schemeClr val="tx2"/>
                </a:solidFill>
              </a:rPr>
              <a:t>We connect people with ideas and each other…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F2E605-AA68-CD5E-BBAD-EB03FB139A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b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…of a University of Bristol education, research, and civic </a:t>
            </a:r>
            <a:r>
              <a:rPr lang="en-US" b="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endeavour</a:t>
            </a:r>
            <a:r>
              <a:rPr lang="en-US" b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53EE243-1195-DEAA-B475-6FB3CEFD9B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A6192E"/>
                </a:solidFill>
              </a:rPr>
              <a:t>Our library lies at the heart…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4033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C5DEC74-30F6-FB34-784D-6C30507A8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768350"/>
            <a:ext cx="8402400" cy="3489325"/>
          </a:xfrm>
        </p:spPr>
        <p:txBody>
          <a:bodyPr>
            <a:normAutofit fontScale="92500"/>
          </a:bodyPr>
          <a:lstStyle/>
          <a:p>
            <a:pPr marL="1073150" indent="0">
              <a:lnSpc>
                <a:spcPct val="200000"/>
              </a:lnSpc>
              <a:buNone/>
            </a:pPr>
            <a:r>
              <a:rPr lang="en-US" sz="2000" b="1" spc="-25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Supporting </a:t>
            </a:r>
            <a:r>
              <a:rPr lang="en-US" sz="2000" b="1" spc="-2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well-</a:t>
            </a:r>
            <a:r>
              <a:rPr lang="en-US" sz="2000" b="1" spc="-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being</a:t>
            </a:r>
            <a:r>
              <a:rPr lang="en-US" sz="2000" spc="-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</a:t>
            </a:r>
            <a:r>
              <a:rPr lang="en-US" sz="1900" i="1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sense of relaxation and support</a:t>
            </a:r>
            <a:endParaRPr lang="en-US" sz="2000" i="1" spc="-1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73150" indent="0">
              <a:lnSpc>
                <a:spcPct val="200000"/>
              </a:lnSpc>
              <a:buNone/>
            </a:pPr>
            <a:r>
              <a:rPr lang="en-US" sz="2000" b="1" spc="-35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Inclusive</a:t>
            </a:r>
            <a:r>
              <a:rPr lang="en-US" sz="2000" b="1" spc="-105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spc="-25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2000" b="1" spc="-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accessible</a:t>
            </a:r>
            <a:r>
              <a:rPr lang="en-US" sz="2000" spc="-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</a:t>
            </a:r>
            <a:r>
              <a:rPr lang="en-US" sz="1900" i="1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where diversity is valued</a:t>
            </a:r>
            <a:endParaRPr lang="en-US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73150" indent="0">
              <a:lnSpc>
                <a:spcPct val="200000"/>
              </a:lnSpc>
              <a:buNone/>
            </a:pPr>
            <a:r>
              <a:rPr lang="en-US" sz="2000" b="1" spc="-2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Inspirational</a:t>
            </a:r>
            <a:r>
              <a:rPr lang="en-US" sz="2000" spc="-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| </a:t>
            </a:r>
            <a:r>
              <a:rPr lang="en-US" sz="19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delight and inspire innovation and creativity</a:t>
            </a:r>
            <a:endParaRPr lang="en-US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73150" indent="0">
              <a:lnSpc>
                <a:spcPct val="200000"/>
              </a:lnSpc>
              <a:buNone/>
            </a:pPr>
            <a:r>
              <a:rPr lang="en-US" sz="2000" b="1" spc="-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Adaptable</a:t>
            </a:r>
            <a:r>
              <a:rPr lang="en-US" sz="200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| </a:t>
            </a:r>
            <a:r>
              <a:rPr lang="en-US" sz="19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seamless adaptation to new ways of working</a:t>
            </a:r>
            <a:endParaRPr lang="en-US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73150" indent="0">
              <a:lnSpc>
                <a:spcPct val="200000"/>
              </a:lnSpc>
              <a:buNone/>
            </a:pPr>
            <a:r>
              <a:rPr lang="en-US" sz="2000" b="1" spc="-3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Built</a:t>
            </a:r>
            <a:r>
              <a:rPr lang="en-US" sz="2000" b="1" spc="-9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en-US" sz="2000" b="1" spc="-75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spc="-2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last</a:t>
            </a:r>
            <a:r>
              <a:rPr lang="en-US" sz="2000" spc="-2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spc="-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</a:t>
            </a:r>
            <a:r>
              <a:rPr lang="en-US" sz="1900" i="1" spc="-2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sustainable, contextual</a:t>
            </a:r>
            <a:endParaRPr lang="en-US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thermometer and the earth&#10;&#10;Description automatically generated">
            <a:extLst>
              <a:ext uri="{FF2B5EF4-FFF2-40B4-BE49-F238E27FC236}">
                <a16:creationId xmlns:a16="http://schemas.microsoft.com/office/drawing/2014/main" id="{56B675DC-5435-740F-5054-4A802D1A0B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75000"/>
            <a:alphaModFix amt="9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854" y="3701337"/>
            <a:ext cx="546240" cy="610973"/>
          </a:xfrm>
          <a:prstGeom prst="rect">
            <a:avLst/>
          </a:prstGeom>
        </p:spPr>
      </p:pic>
      <p:pic>
        <p:nvPicPr>
          <p:cNvPr id="14" name="Picture 13" descr="A orange head with a heart inside&#10;&#10;Description automatically generated">
            <a:extLst>
              <a:ext uri="{FF2B5EF4-FFF2-40B4-BE49-F238E27FC236}">
                <a16:creationId xmlns:a16="http://schemas.microsoft.com/office/drawing/2014/main" id="{62F24022-240B-AE01-0F5E-B42C79EAC4A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biLevel thresh="75000"/>
            <a:alphaModFix amt="9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538" y="939537"/>
            <a:ext cx="531449" cy="531449"/>
          </a:xfrm>
          <a:prstGeom prst="rect">
            <a:avLst/>
          </a:prstGeom>
        </p:spPr>
      </p:pic>
      <p:pic>
        <p:nvPicPr>
          <p:cNvPr id="16" name="Picture 15" descr="A logo of a square with an arrow pointing up&#10;&#10;Description automatically generated">
            <a:extLst>
              <a:ext uri="{FF2B5EF4-FFF2-40B4-BE49-F238E27FC236}">
                <a16:creationId xmlns:a16="http://schemas.microsoft.com/office/drawing/2014/main" id="{91B9990E-A01B-DE15-D6D4-592228DE7ED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biLevel thresh="75000"/>
            <a:alphaModFix amt="9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830" y="3018617"/>
            <a:ext cx="586416" cy="586416"/>
          </a:xfrm>
          <a:prstGeom prst="rect">
            <a:avLst/>
          </a:prstGeom>
        </p:spPr>
      </p:pic>
      <p:pic>
        <p:nvPicPr>
          <p:cNvPr id="18" name="Picture 17" descr="A computer desk with a cup and computer monitor&#10;&#10;Description automatically generated">
            <a:extLst>
              <a:ext uri="{FF2B5EF4-FFF2-40B4-BE49-F238E27FC236}">
                <a16:creationId xmlns:a16="http://schemas.microsoft.com/office/drawing/2014/main" id="{B4060E6B-1113-833B-6560-2B48B852591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biLevel thresh="75000"/>
            <a:alphaModFix amt="9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267" y="2316090"/>
            <a:ext cx="595713" cy="595713"/>
          </a:xfrm>
          <a:prstGeom prst="rect">
            <a:avLst/>
          </a:prstGeom>
        </p:spPr>
      </p:pic>
      <p:pic>
        <p:nvPicPr>
          <p:cNvPr id="21" name="Picture 20" descr="A pixelated hand holding two kettlebells&#10;&#10;Description automatically generated">
            <a:extLst>
              <a:ext uri="{FF2B5EF4-FFF2-40B4-BE49-F238E27FC236}">
                <a16:creationId xmlns:a16="http://schemas.microsoft.com/office/drawing/2014/main" id="{D14DE263-D2EC-4ECF-0161-8310DAB3292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biLevel thresh="75000"/>
            <a:alphaModFix amt="9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335" y="1495473"/>
            <a:ext cx="750277" cy="82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8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8E6E196F-13A8-E1DD-5810-5A036184A6C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850" t="-5831" r="-12499" b="-16151"/>
          <a:stretch>
            <a:fillRect/>
          </a:stretch>
        </p:blipFill>
        <p:spPr>
          <a:xfrm>
            <a:off x="230687" y="1206281"/>
            <a:ext cx="2835183" cy="2835183"/>
          </a:xfrm>
          <a:prstGeom prst="ellipse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FF8446D6-FD53-2184-74A0-F372D15D3EB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121" t="-22200" r="-2239" b="-15204"/>
          <a:stretch>
            <a:fillRect/>
          </a:stretch>
        </p:blipFill>
        <p:spPr>
          <a:xfrm>
            <a:off x="3176538" y="1220795"/>
            <a:ext cx="2835183" cy="2835183"/>
          </a:xfrm>
          <a:prstGeom prst="ellipse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59F403DE-143D-C10F-67C0-F3981024345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784" t="-34627" r="-1663" b="-37751"/>
          <a:stretch>
            <a:fillRect/>
          </a:stretch>
        </p:blipFill>
        <p:spPr>
          <a:xfrm>
            <a:off x="6122389" y="1206281"/>
            <a:ext cx="2835183" cy="2835183"/>
          </a:xfrm>
          <a:prstGeom prst="ellipse">
            <a:avLst/>
          </a:prstGeom>
          <a:ln w="38100">
            <a:solidFill>
              <a:schemeClr val="accent6"/>
            </a:solidFill>
          </a:ln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CA7545F-7A93-8248-D243-FFD996CEB2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Landmark</a:t>
            </a:r>
            <a:endParaRPr lang="en-US" sz="1100" dirty="0">
              <a:solidFill>
                <a:schemeClr val="tx2"/>
              </a:solidFill>
            </a:endParaRPr>
          </a:p>
          <a:p>
            <a:r>
              <a:rPr lang="en-US" sz="1100" dirty="0"/>
              <a:t>Completes a trio of buildings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CB86D05-E3E6-FC40-F0DF-A5F3468E53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413159" y="4162867"/>
            <a:ext cx="2317681" cy="980633"/>
          </a:xfrm>
        </p:spPr>
        <p:txBody>
          <a:bodyPr>
            <a:normAutofit fontScale="92500"/>
          </a:bodyPr>
          <a:lstStyle/>
          <a:p>
            <a:r>
              <a:rPr lang="en-GB" sz="1500" dirty="0">
                <a:solidFill>
                  <a:schemeClr val="tx2"/>
                </a:solidFill>
              </a:rPr>
              <a:t>Context and Heritage</a:t>
            </a:r>
            <a:endParaRPr lang="en-US" dirty="0"/>
          </a:p>
          <a:p>
            <a:r>
              <a:rPr lang="en-US" dirty="0"/>
              <a:t>Addresses the wider cityscape</a:t>
            </a:r>
          </a:p>
          <a:p>
            <a:r>
              <a:rPr lang="en-US" dirty="0"/>
              <a:t>Integrates the urban landscape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967EA8-EBBC-3E91-D41C-76BC9B4072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tx2"/>
                </a:solidFill>
              </a:rPr>
              <a:t>Civic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sz="1100" dirty="0"/>
              <a:t>A gateway to the University</a:t>
            </a:r>
          </a:p>
        </p:txBody>
      </p:sp>
    </p:spTree>
    <p:extLst>
      <p:ext uri="{BB962C8B-B14F-4D97-AF65-F5344CB8AC3E}">
        <p14:creationId xmlns:p14="http://schemas.microsoft.com/office/powerpoint/2010/main" val="376353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2">
            <a:extLst>
              <a:ext uri="{FF2B5EF4-FFF2-40B4-BE49-F238E27FC236}">
                <a16:creationId xmlns:a16="http://schemas.microsoft.com/office/drawing/2014/main" id="{1AD3C260-459B-B465-A130-155CA95E07A3}"/>
              </a:ext>
            </a:extLst>
          </p:cNvPr>
          <p:cNvSpPr>
            <a:spLocks noChangeAspect="1"/>
          </p:cNvSpPr>
          <p:nvPr/>
        </p:nvSpPr>
        <p:spPr>
          <a:xfrm>
            <a:off x="201020" y="2251629"/>
            <a:ext cx="1885483" cy="154863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0">
            <a:extLst>
              <a:ext uri="{FF2B5EF4-FFF2-40B4-BE49-F238E27FC236}">
                <a16:creationId xmlns:a16="http://schemas.microsoft.com/office/drawing/2014/main" id="{68E36D57-7CCB-F242-2064-B75B3D85B7C2}"/>
              </a:ext>
            </a:extLst>
          </p:cNvPr>
          <p:cNvSpPr>
            <a:spLocks noChangeAspect="1"/>
          </p:cNvSpPr>
          <p:nvPr/>
        </p:nvSpPr>
        <p:spPr>
          <a:xfrm>
            <a:off x="2505166" y="2251629"/>
            <a:ext cx="1821634" cy="160214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4">
            <a:extLst>
              <a:ext uri="{FF2B5EF4-FFF2-40B4-BE49-F238E27FC236}">
                <a16:creationId xmlns:a16="http://schemas.microsoft.com/office/drawing/2014/main" id="{9D7C644B-78FF-2683-9004-985C006986C0}"/>
              </a:ext>
            </a:extLst>
          </p:cNvPr>
          <p:cNvSpPr>
            <a:spLocks noChangeAspect="1"/>
          </p:cNvSpPr>
          <p:nvPr/>
        </p:nvSpPr>
        <p:spPr>
          <a:xfrm>
            <a:off x="4745463" y="2258769"/>
            <a:ext cx="1885483" cy="155008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E113EE87-92A8-A525-5E85-1DCEEBC1E500}"/>
              </a:ext>
            </a:extLst>
          </p:cNvPr>
          <p:cNvSpPr>
            <a:spLocks noChangeAspect="1"/>
          </p:cNvSpPr>
          <p:nvPr/>
        </p:nvSpPr>
        <p:spPr>
          <a:xfrm>
            <a:off x="7049610" y="2251629"/>
            <a:ext cx="1893370" cy="155008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09678A5B-BB0F-2C2B-12FD-705226E97A2B}"/>
              </a:ext>
            </a:extLst>
          </p:cNvPr>
          <p:cNvSpPr txBox="1"/>
          <p:nvPr/>
        </p:nvSpPr>
        <p:spPr>
          <a:xfrm>
            <a:off x="201020" y="3893005"/>
            <a:ext cx="1885483" cy="9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800" b="1" spc="-15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Massing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Adjustment to scale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Address immediate context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GB" sz="1600" dirty="0">
              <a:solidFill>
                <a:srgbClr val="3C591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object 13">
            <a:extLst>
              <a:ext uri="{FF2B5EF4-FFF2-40B4-BE49-F238E27FC236}">
                <a16:creationId xmlns:a16="http://schemas.microsoft.com/office/drawing/2014/main" id="{642455AE-C71E-431F-BB86-D018DDA2CA7C}"/>
              </a:ext>
            </a:extLst>
          </p:cNvPr>
          <p:cNvSpPr txBox="1"/>
          <p:nvPr/>
        </p:nvSpPr>
        <p:spPr>
          <a:xfrm>
            <a:off x="4745463" y="3893005"/>
            <a:ext cx="1885483" cy="6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800" b="1" spc="-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Greening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Health and wellbeing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spc="-1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Sustainable landscape</a:t>
            </a:r>
            <a:endParaRPr lang="en-GB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97920E9A-C79D-D9CB-E216-42446064804D}"/>
              </a:ext>
            </a:extLst>
          </p:cNvPr>
          <p:cNvSpPr txBox="1"/>
          <p:nvPr/>
        </p:nvSpPr>
        <p:spPr>
          <a:xfrm>
            <a:off x="7049608" y="3891875"/>
            <a:ext cx="1893370" cy="4719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800" b="1" spc="-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Campus</a:t>
            </a:r>
            <a:r>
              <a:rPr lang="en-GB" sz="1800" b="1" spc="-135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Heart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Becomes the beating heart</a:t>
            </a:r>
          </a:p>
        </p:txBody>
      </p:sp>
      <p:pic>
        <p:nvPicPr>
          <p:cNvPr id="42" name="object 3">
            <a:extLst>
              <a:ext uri="{FF2B5EF4-FFF2-40B4-BE49-F238E27FC236}">
                <a16:creationId xmlns:a16="http://schemas.microsoft.com/office/drawing/2014/main" id="{EB20459C-9844-48AA-AC45-EC446623F31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9050" y="596470"/>
            <a:ext cx="6767548" cy="1247718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CDE0DD28-11BB-A760-9C91-C1E1D3F75F5C}"/>
              </a:ext>
            </a:extLst>
          </p:cNvPr>
          <p:cNvSpPr txBox="1"/>
          <p:nvPr/>
        </p:nvSpPr>
        <p:spPr>
          <a:xfrm>
            <a:off x="1289050" y="1741746"/>
            <a:ext cx="511560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</a:t>
            </a:r>
            <a:r>
              <a:rPr sz="14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evelopment</a:t>
            </a:r>
            <a:r>
              <a:rPr sz="1400" b="1" spc="3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sz="1400" b="1" spc="25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4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sz="1400" b="1" spc="25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400" b="1" spc="-1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building</a:t>
            </a:r>
            <a:r>
              <a:rPr sz="1400" b="1" spc="3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400" b="1" spc="-2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</a:t>
            </a:r>
            <a:endParaRPr sz="1400" b="1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10AC13CD-3CD5-052F-A202-BE12CEB0F9F7}"/>
              </a:ext>
            </a:extLst>
          </p:cNvPr>
          <p:cNvSpPr txBox="1"/>
          <p:nvPr/>
        </p:nvSpPr>
        <p:spPr>
          <a:xfrm>
            <a:off x="2505166" y="3891875"/>
            <a:ext cx="1893369" cy="125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800" b="1" spc="-15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Beacon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Architectural and conceptual landmark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Contemporary addition to the wider cityscape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GB" sz="1600" dirty="0">
              <a:solidFill>
                <a:srgbClr val="3C591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6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895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DC5F0-26E0-FCB1-9007-D4F3F29D9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Building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33F3A-2ACA-4F2D-26E6-7B931D1792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539272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uilding with trees and people">
            <a:extLst>
              <a:ext uri="{FF2B5EF4-FFF2-40B4-BE49-F238E27FC236}">
                <a16:creationId xmlns:a16="http://schemas.microsoft.com/office/drawing/2014/main" id="{420C8121-45BD-C29A-B468-106A2B1151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1084" y="428427"/>
            <a:ext cx="5417013" cy="4638873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2442DAC-C208-564A-D72A-B48733AF5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349859"/>
              </p:ext>
            </p:extLst>
          </p:nvPr>
        </p:nvGraphicFramePr>
        <p:xfrm>
          <a:off x="197334" y="709804"/>
          <a:ext cx="2603751" cy="3596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8918">
                  <a:extLst>
                    <a:ext uri="{9D8B030D-6E8A-4147-A177-3AD203B41FA5}">
                      <a16:colId xmlns:a16="http://schemas.microsoft.com/office/drawing/2014/main" val="468988050"/>
                    </a:ext>
                  </a:extLst>
                </a:gridCol>
                <a:gridCol w="1094833">
                  <a:extLst>
                    <a:ext uri="{9D8B030D-6E8A-4147-A177-3AD203B41FA5}">
                      <a16:colId xmlns:a16="http://schemas.microsoft.com/office/drawing/2014/main" val="39486648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GIFA</a:t>
                      </a:r>
                      <a:endParaRPr lang="en-GB" sz="1400" b="1" dirty="0">
                        <a:solidFill>
                          <a:schemeClr val="tx2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14,399 m</a:t>
                      </a:r>
                      <a:r>
                        <a:rPr lang="en-US" sz="1400" baseline="30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  <a:endParaRPr lang="en-GB" sz="1400" baseline="30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4855254"/>
                  </a:ext>
                </a:extLst>
              </a:tr>
              <a:tr h="210521">
                <a:tc>
                  <a:txBody>
                    <a:bodyPr/>
                    <a:lstStyle/>
                    <a:p>
                      <a:r>
                        <a:rPr lang="en-US" sz="1400" b="1" u="none" dirty="0"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Study Seats</a:t>
                      </a:r>
                      <a:endParaRPr lang="en-GB" sz="1400" b="1" u="none" dirty="0">
                        <a:solidFill>
                          <a:schemeClr val="tx2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u="none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1,920</a:t>
                      </a:r>
                      <a:endParaRPr lang="en-GB" sz="1400" u="none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722055"/>
                  </a:ext>
                </a:extLst>
              </a:tr>
              <a:tr h="17595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Books Open</a:t>
                      </a:r>
                      <a:endParaRPr lang="en-GB" sz="1400" b="1" dirty="0">
                        <a:solidFill>
                          <a:schemeClr val="tx2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280,000</a:t>
                      </a:r>
                      <a:endParaRPr lang="en-GB" sz="14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9690690"/>
                  </a:ext>
                </a:extLst>
              </a:tr>
              <a:tr h="19481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Mobile Racking</a:t>
                      </a:r>
                      <a:endParaRPr lang="en-GB" sz="1400" b="1" dirty="0">
                        <a:solidFill>
                          <a:schemeClr val="tx2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100,000</a:t>
                      </a:r>
                      <a:endParaRPr lang="en-GB" sz="14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07360"/>
                  </a:ext>
                </a:extLst>
              </a:tr>
              <a:tr h="179098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Journals</a:t>
                      </a:r>
                      <a:endParaRPr lang="en-GB" sz="1400" b="1" dirty="0">
                        <a:solidFill>
                          <a:schemeClr val="tx2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60,000</a:t>
                      </a:r>
                      <a:endParaRPr lang="en-GB" sz="14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973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Cultural Collections</a:t>
                      </a:r>
                      <a:endParaRPr lang="en-GB" sz="1400" b="1" dirty="0">
                        <a:solidFill>
                          <a:schemeClr val="tx2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Passive Archive</a:t>
                      </a:r>
                      <a:endParaRPr lang="en-GB" sz="14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4490712"/>
                  </a:ext>
                </a:extLst>
              </a:tr>
              <a:tr h="19826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Staff</a:t>
                      </a:r>
                      <a:endParaRPr lang="en-GB" sz="1400" b="1" dirty="0">
                        <a:solidFill>
                          <a:schemeClr val="tx2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73 FTE</a:t>
                      </a:r>
                      <a:endParaRPr lang="en-GB" sz="14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4307420"/>
                  </a:ext>
                </a:extLst>
              </a:tr>
              <a:tr h="313206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Environmental standard</a:t>
                      </a:r>
                      <a:endParaRPr lang="en-GB" sz="1400" b="1" dirty="0">
                        <a:solidFill>
                          <a:schemeClr val="tx2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BREAMM Excellent</a:t>
                      </a:r>
                      <a:endParaRPr lang="en-GB" sz="14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625760"/>
                  </a:ext>
                </a:extLst>
              </a:tr>
              <a:tr h="494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Public </a:t>
                      </a:r>
                    </a:p>
                    <a:p>
                      <a:r>
                        <a:rPr lang="en-US" sz="1400" b="1" dirty="0">
                          <a:solidFill>
                            <a:schemeClr val="tx2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ground floor</a:t>
                      </a:r>
                      <a:endParaRPr lang="en-GB" sz="1400" b="1" dirty="0">
                        <a:solidFill>
                          <a:schemeClr val="tx2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7268484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B97B822-9DDD-31CA-BAB5-08780525C8D3}"/>
              </a:ext>
            </a:extLst>
          </p:cNvPr>
          <p:cNvSpPr txBox="1"/>
          <p:nvPr/>
        </p:nvSpPr>
        <p:spPr>
          <a:xfrm>
            <a:off x="1499209" y="3804974"/>
            <a:ext cx="2603751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120 seat event space</a:t>
            </a:r>
          </a:p>
          <a:p>
            <a:pPr marL="179388"/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exhibition galleries</a:t>
            </a:r>
          </a:p>
          <a:p>
            <a:pPr marL="179388"/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 seat café</a:t>
            </a:r>
          </a:p>
          <a:p>
            <a:pPr marL="179388"/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Creative lab &amp; maker space</a:t>
            </a:r>
          </a:p>
          <a:p>
            <a:pPr marL="179388"/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Changing Places WC</a:t>
            </a:r>
          </a:p>
        </p:txBody>
      </p:sp>
    </p:spTree>
    <p:extLst>
      <p:ext uri="{BB962C8B-B14F-4D97-AF65-F5344CB8AC3E}">
        <p14:creationId xmlns:p14="http://schemas.microsoft.com/office/powerpoint/2010/main" val="376807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ilding with trees and people">
            <a:extLst>
              <a:ext uri="{FF2B5EF4-FFF2-40B4-BE49-F238E27FC236}">
                <a16:creationId xmlns:a16="http://schemas.microsoft.com/office/drawing/2014/main" id="{EAF47098-92EB-E37A-551A-654B421622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3817" y="433093"/>
            <a:ext cx="5417013" cy="4638873"/>
          </a:xfrm>
          <a:prstGeom prst="rect">
            <a:avLst/>
          </a:prstGeom>
        </p:spPr>
      </p:pic>
      <p:sp>
        <p:nvSpPr>
          <p:cNvPr id="126" name="Free-form: Shape 125">
            <a:extLst>
              <a:ext uri="{FF2B5EF4-FFF2-40B4-BE49-F238E27FC236}">
                <a16:creationId xmlns:a16="http://schemas.microsoft.com/office/drawing/2014/main" id="{34F17AD4-A14A-C23F-FB2D-FE325B5C05FA}"/>
              </a:ext>
            </a:extLst>
          </p:cNvPr>
          <p:cNvSpPr/>
          <p:nvPr/>
        </p:nvSpPr>
        <p:spPr>
          <a:xfrm>
            <a:off x="7463982" y="976216"/>
            <a:ext cx="1041400" cy="1092200"/>
          </a:xfrm>
          <a:custGeom>
            <a:avLst/>
            <a:gdLst>
              <a:gd name="connsiteX0" fmla="*/ 831850 w 1041400"/>
              <a:gd name="connsiteY0" fmla="*/ 1092200 h 1092200"/>
              <a:gd name="connsiteX1" fmla="*/ 520700 w 1041400"/>
              <a:gd name="connsiteY1" fmla="*/ 1073150 h 1092200"/>
              <a:gd name="connsiteX2" fmla="*/ 50800 w 1041400"/>
              <a:gd name="connsiteY2" fmla="*/ 946150 h 1092200"/>
              <a:gd name="connsiteX3" fmla="*/ 165100 w 1041400"/>
              <a:gd name="connsiteY3" fmla="*/ 666750 h 1092200"/>
              <a:gd name="connsiteX4" fmla="*/ 0 w 1041400"/>
              <a:gd name="connsiteY4" fmla="*/ 495300 h 1092200"/>
              <a:gd name="connsiteX5" fmla="*/ 336550 w 1041400"/>
              <a:gd name="connsiteY5" fmla="*/ 0 h 1092200"/>
              <a:gd name="connsiteX6" fmla="*/ 755650 w 1041400"/>
              <a:gd name="connsiteY6" fmla="*/ 0 h 1092200"/>
              <a:gd name="connsiteX7" fmla="*/ 901700 w 1041400"/>
              <a:gd name="connsiteY7" fmla="*/ 311150 h 1092200"/>
              <a:gd name="connsiteX8" fmla="*/ 1041400 w 1041400"/>
              <a:gd name="connsiteY8" fmla="*/ 603250 h 1092200"/>
              <a:gd name="connsiteX9" fmla="*/ 831850 w 1041400"/>
              <a:gd name="connsiteY9" fmla="*/ 1092200 h 109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1400" h="1092200">
                <a:moveTo>
                  <a:pt x="831850" y="1092200"/>
                </a:moveTo>
                <a:lnTo>
                  <a:pt x="520700" y="1073150"/>
                </a:lnTo>
                <a:lnTo>
                  <a:pt x="50800" y="946150"/>
                </a:lnTo>
                <a:lnTo>
                  <a:pt x="165100" y="666750"/>
                </a:lnTo>
                <a:lnTo>
                  <a:pt x="0" y="495300"/>
                </a:lnTo>
                <a:lnTo>
                  <a:pt x="336550" y="0"/>
                </a:lnTo>
                <a:lnTo>
                  <a:pt x="755650" y="0"/>
                </a:lnTo>
                <a:lnTo>
                  <a:pt x="901700" y="311150"/>
                </a:lnTo>
                <a:lnTo>
                  <a:pt x="1041400" y="603250"/>
                </a:lnTo>
                <a:lnTo>
                  <a:pt x="831850" y="1092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bject 6"/>
          <p:cNvSpPr/>
          <p:nvPr/>
        </p:nvSpPr>
        <p:spPr>
          <a:xfrm flipV="1">
            <a:off x="3176066" y="1633956"/>
            <a:ext cx="1993529" cy="978391"/>
          </a:xfrm>
          <a:custGeom>
            <a:avLst/>
            <a:gdLst/>
            <a:ahLst/>
            <a:cxnLst/>
            <a:rect l="l" t="t" r="r" b="b"/>
            <a:pathLst>
              <a:path w="1839595" h="1216660">
                <a:moveTo>
                  <a:pt x="1839417" y="1216291"/>
                </a:moveTo>
                <a:lnTo>
                  <a:pt x="1839417" y="0"/>
                </a:lnTo>
                <a:lnTo>
                  <a:pt x="0" y="0"/>
                </a:lnTo>
              </a:path>
            </a:pathLst>
          </a:custGeom>
          <a:ln w="10426">
            <a:solidFill>
              <a:srgbClr val="575756"/>
            </a:solidFill>
          </a:ln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7" name="object 7"/>
          <p:cNvSpPr/>
          <p:nvPr/>
        </p:nvSpPr>
        <p:spPr>
          <a:xfrm>
            <a:off x="5153823" y="1633690"/>
            <a:ext cx="31433" cy="31433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20853" y="41694"/>
                </a:moveTo>
                <a:lnTo>
                  <a:pt x="28971" y="40057"/>
                </a:lnTo>
                <a:lnTo>
                  <a:pt x="35599" y="35591"/>
                </a:lnTo>
                <a:lnTo>
                  <a:pt x="40068" y="28963"/>
                </a:lnTo>
                <a:lnTo>
                  <a:pt x="41706" y="20840"/>
                </a:lnTo>
                <a:lnTo>
                  <a:pt x="40068" y="12730"/>
                </a:lnTo>
                <a:lnTo>
                  <a:pt x="35599" y="6105"/>
                </a:lnTo>
                <a:lnTo>
                  <a:pt x="28971" y="1638"/>
                </a:lnTo>
                <a:lnTo>
                  <a:pt x="20853" y="0"/>
                </a:lnTo>
                <a:lnTo>
                  <a:pt x="12735" y="1638"/>
                </a:lnTo>
                <a:lnTo>
                  <a:pt x="6107" y="6105"/>
                </a:lnTo>
                <a:lnTo>
                  <a:pt x="1638" y="12730"/>
                </a:lnTo>
                <a:lnTo>
                  <a:pt x="0" y="20840"/>
                </a:lnTo>
                <a:lnTo>
                  <a:pt x="1638" y="28963"/>
                </a:lnTo>
                <a:lnTo>
                  <a:pt x="6107" y="35591"/>
                </a:lnTo>
                <a:lnTo>
                  <a:pt x="12735" y="40057"/>
                </a:lnTo>
                <a:lnTo>
                  <a:pt x="20853" y="41694"/>
                </a:lnTo>
                <a:close/>
              </a:path>
            </a:pathLst>
          </a:custGeom>
          <a:ln w="10426">
            <a:solidFill>
              <a:srgbClr val="575756"/>
            </a:solidFill>
          </a:ln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8" name="object 8"/>
          <p:cNvSpPr/>
          <p:nvPr/>
        </p:nvSpPr>
        <p:spPr>
          <a:xfrm>
            <a:off x="3176067" y="1165840"/>
            <a:ext cx="1716838" cy="908685"/>
          </a:xfrm>
          <a:custGeom>
            <a:avLst/>
            <a:gdLst/>
            <a:ahLst/>
            <a:cxnLst/>
            <a:rect l="l" t="t" r="r" b="b"/>
            <a:pathLst>
              <a:path w="1470659" h="1211580">
                <a:moveTo>
                  <a:pt x="1470050" y="1211084"/>
                </a:moveTo>
                <a:lnTo>
                  <a:pt x="1470050" y="0"/>
                </a:lnTo>
                <a:lnTo>
                  <a:pt x="0" y="0"/>
                </a:lnTo>
              </a:path>
            </a:pathLst>
          </a:custGeom>
          <a:ln w="10426">
            <a:solidFill>
              <a:srgbClr val="575756"/>
            </a:solidFill>
          </a:ln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9" name="object 9"/>
          <p:cNvSpPr/>
          <p:nvPr/>
        </p:nvSpPr>
        <p:spPr>
          <a:xfrm>
            <a:off x="4876807" y="2074154"/>
            <a:ext cx="31433" cy="31433"/>
          </a:xfrm>
          <a:custGeom>
            <a:avLst/>
            <a:gdLst/>
            <a:ahLst/>
            <a:cxnLst/>
            <a:rect l="l" t="t" r="r" b="b"/>
            <a:pathLst>
              <a:path w="41909" h="41910">
                <a:moveTo>
                  <a:pt x="20853" y="41694"/>
                </a:moveTo>
                <a:lnTo>
                  <a:pt x="28971" y="40057"/>
                </a:lnTo>
                <a:lnTo>
                  <a:pt x="35599" y="35591"/>
                </a:lnTo>
                <a:lnTo>
                  <a:pt x="40068" y="28963"/>
                </a:lnTo>
                <a:lnTo>
                  <a:pt x="41706" y="20840"/>
                </a:lnTo>
                <a:lnTo>
                  <a:pt x="40068" y="12730"/>
                </a:lnTo>
                <a:lnTo>
                  <a:pt x="35599" y="6105"/>
                </a:lnTo>
                <a:lnTo>
                  <a:pt x="28971" y="1638"/>
                </a:lnTo>
                <a:lnTo>
                  <a:pt x="20853" y="0"/>
                </a:lnTo>
                <a:lnTo>
                  <a:pt x="12735" y="1638"/>
                </a:lnTo>
                <a:lnTo>
                  <a:pt x="6107" y="6105"/>
                </a:lnTo>
                <a:lnTo>
                  <a:pt x="1638" y="12730"/>
                </a:lnTo>
                <a:lnTo>
                  <a:pt x="0" y="20840"/>
                </a:lnTo>
                <a:lnTo>
                  <a:pt x="1638" y="28963"/>
                </a:lnTo>
                <a:lnTo>
                  <a:pt x="6107" y="35591"/>
                </a:lnTo>
                <a:lnTo>
                  <a:pt x="12735" y="40057"/>
                </a:lnTo>
                <a:lnTo>
                  <a:pt x="20853" y="41694"/>
                </a:lnTo>
                <a:close/>
              </a:path>
            </a:pathLst>
          </a:custGeom>
          <a:ln w="10426">
            <a:solidFill>
              <a:srgbClr val="575756"/>
            </a:solidFill>
          </a:ln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14" name="object 14"/>
          <p:cNvSpPr/>
          <p:nvPr/>
        </p:nvSpPr>
        <p:spPr>
          <a:xfrm>
            <a:off x="3492158" y="4132945"/>
            <a:ext cx="269081" cy="267653"/>
          </a:xfrm>
          <a:custGeom>
            <a:avLst/>
            <a:gdLst/>
            <a:ahLst/>
            <a:cxnLst/>
            <a:rect l="l" t="t" r="r" b="b"/>
            <a:pathLst>
              <a:path w="358775" h="356870">
                <a:moveTo>
                  <a:pt x="179946" y="0"/>
                </a:moveTo>
                <a:lnTo>
                  <a:pt x="122288" y="8737"/>
                </a:lnTo>
                <a:lnTo>
                  <a:pt x="73380" y="34937"/>
                </a:lnTo>
                <a:lnTo>
                  <a:pt x="34937" y="73380"/>
                </a:lnTo>
                <a:lnTo>
                  <a:pt x="8737" y="122300"/>
                </a:lnTo>
                <a:lnTo>
                  <a:pt x="0" y="178206"/>
                </a:lnTo>
                <a:lnTo>
                  <a:pt x="3492" y="207898"/>
                </a:lnTo>
                <a:lnTo>
                  <a:pt x="20967" y="260311"/>
                </a:lnTo>
                <a:lnTo>
                  <a:pt x="52412" y="303987"/>
                </a:lnTo>
                <a:lnTo>
                  <a:pt x="97828" y="337184"/>
                </a:lnTo>
                <a:lnTo>
                  <a:pt x="150240" y="354660"/>
                </a:lnTo>
                <a:lnTo>
                  <a:pt x="179946" y="356400"/>
                </a:lnTo>
                <a:lnTo>
                  <a:pt x="207898" y="354660"/>
                </a:lnTo>
                <a:lnTo>
                  <a:pt x="262064" y="337184"/>
                </a:lnTo>
                <a:lnTo>
                  <a:pt x="305739" y="303987"/>
                </a:lnTo>
                <a:lnTo>
                  <a:pt x="337184" y="260311"/>
                </a:lnTo>
                <a:lnTo>
                  <a:pt x="354647" y="207898"/>
                </a:lnTo>
                <a:lnTo>
                  <a:pt x="358152" y="178206"/>
                </a:lnTo>
                <a:lnTo>
                  <a:pt x="354647" y="150253"/>
                </a:lnTo>
                <a:lnTo>
                  <a:pt x="337184" y="96088"/>
                </a:lnTo>
                <a:lnTo>
                  <a:pt x="305739" y="52412"/>
                </a:lnTo>
                <a:lnTo>
                  <a:pt x="262064" y="19215"/>
                </a:lnTo>
                <a:lnTo>
                  <a:pt x="207898" y="1752"/>
                </a:lnTo>
                <a:lnTo>
                  <a:pt x="1799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18" name="object 18"/>
          <p:cNvSpPr/>
          <p:nvPr/>
        </p:nvSpPr>
        <p:spPr>
          <a:xfrm>
            <a:off x="7728803" y="1524819"/>
            <a:ext cx="269081" cy="269081"/>
          </a:xfrm>
          <a:custGeom>
            <a:avLst/>
            <a:gdLst/>
            <a:ahLst/>
            <a:cxnLst/>
            <a:rect l="l" t="t" r="r" b="b"/>
            <a:pathLst>
              <a:path w="358775" h="358775">
                <a:moveTo>
                  <a:pt x="179946" y="0"/>
                </a:moveTo>
                <a:lnTo>
                  <a:pt x="122288" y="8737"/>
                </a:lnTo>
                <a:lnTo>
                  <a:pt x="73380" y="34937"/>
                </a:lnTo>
                <a:lnTo>
                  <a:pt x="34937" y="73380"/>
                </a:lnTo>
                <a:lnTo>
                  <a:pt x="10477" y="122301"/>
                </a:lnTo>
                <a:lnTo>
                  <a:pt x="0" y="178206"/>
                </a:lnTo>
                <a:lnTo>
                  <a:pt x="3492" y="207899"/>
                </a:lnTo>
                <a:lnTo>
                  <a:pt x="20967" y="260311"/>
                </a:lnTo>
                <a:lnTo>
                  <a:pt x="52412" y="305739"/>
                </a:lnTo>
                <a:lnTo>
                  <a:pt x="97840" y="337185"/>
                </a:lnTo>
                <a:lnTo>
                  <a:pt x="150240" y="354660"/>
                </a:lnTo>
                <a:lnTo>
                  <a:pt x="179946" y="358152"/>
                </a:lnTo>
                <a:lnTo>
                  <a:pt x="207898" y="354660"/>
                </a:lnTo>
                <a:lnTo>
                  <a:pt x="262064" y="337185"/>
                </a:lnTo>
                <a:lnTo>
                  <a:pt x="305739" y="305739"/>
                </a:lnTo>
                <a:lnTo>
                  <a:pt x="338924" y="260311"/>
                </a:lnTo>
                <a:lnTo>
                  <a:pt x="356400" y="207899"/>
                </a:lnTo>
                <a:lnTo>
                  <a:pt x="358152" y="178206"/>
                </a:lnTo>
                <a:lnTo>
                  <a:pt x="358152" y="162483"/>
                </a:lnTo>
                <a:lnTo>
                  <a:pt x="340677" y="101333"/>
                </a:lnTo>
                <a:lnTo>
                  <a:pt x="297002" y="43675"/>
                </a:lnTo>
                <a:lnTo>
                  <a:pt x="242836" y="12230"/>
                </a:lnTo>
                <a:lnTo>
                  <a:pt x="179946" y="0"/>
                </a:lnTo>
                <a:close/>
              </a:path>
            </a:pathLst>
          </a:custGeom>
          <a:solidFill>
            <a:srgbClr val="6B2B91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pic>
        <p:nvPicPr>
          <p:cNvPr id="19" name="object 19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7635" y="1568060"/>
            <a:ext cx="65513" cy="65515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7833635" y="1554955"/>
            <a:ext cx="93345" cy="207169"/>
          </a:xfrm>
          <a:custGeom>
            <a:avLst/>
            <a:gdLst/>
            <a:ahLst/>
            <a:cxnLst/>
            <a:rect l="l" t="t" r="r" b="b"/>
            <a:pathLst>
              <a:path w="124459" h="276225">
                <a:moveTo>
                  <a:pt x="0" y="5245"/>
                </a:moveTo>
                <a:lnTo>
                  <a:pt x="0" y="218389"/>
                </a:lnTo>
                <a:lnTo>
                  <a:pt x="120548" y="276034"/>
                </a:lnTo>
                <a:lnTo>
                  <a:pt x="124040" y="276034"/>
                </a:lnTo>
                <a:lnTo>
                  <a:pt x="124040" y="274294"/>
                </a:lnTo>
                <a:lnTo>
                  <a:pt x="118795" y="274294"/>
                </a:lnTo>
                <a:lnTo>
                  <a:pt x="118795" y="270847"/>
                </a:lnTo>
                <a:lnTo>
                  <a:pt x="7078" y="216636"/>
                </a:lnTo>
                <a:lnTo>
                  <a:pt x="3492" y="216636"/>
                </a:lnTo>
                <a:lnTo>
                  <a:pt x="3492" y="6915"/>
                </a:lnTo>
                <a:lnTo>
                  <a:pt x="0" y="5245"/>
                </a:lnTo>
                <a:close/>
              </a:path>
              <a:path w="124459" h="276225">
                <a:moveTo>
                  <a:pt x="118795" y="270847"/>
                </a:moveTo>
                <a:lnTo>
                  <a:pt x="118795" y="274294"/>
                </a:lnTo>
                <a:lnTo>
                  <a:pt x="122288" y="272541"/>
                </a:lnTo>
                <a:lnTo>
                  <a:pt x="118795" y="270847"/>
                </a:lnTo>
                <a:close/>
              </a:path>
              <a:path w="124459" h="276225">
                <a:moveTo>
                  <a:pt x="118795" y="62064"/>
                </a:moveTo>
                <a:lnTo>
                  <a:pt x="118795" y="270847"/>
                </a:lnTo>
                <a:lnTo>
                  <a:pt x="122288" y="272541"/>
                </a:lnTo>
                <a:lnTo>
                  <a:pt x="118795" y="274294"/>
                </a:lnTo>
                <a:lnTo>
                  <a:pt x="124040" y="274294"/>
                </a:lnTo>
                <a:lnTo>
                  <a:pt x="124040" y="62903"/>
                </a:lnTo>
                <a:lnTo>
                  <a:pt x="120548" y="62903"/>
                </a:lnTo>
                <a:lnTo>
                  <a:pt x="118795" y="62064"/>
                </a:lnTo>
                <a:close/>
              </a:path>
              <a:path w="124459" h="276225">
                <a:moveTo>
                  <a:pt x="3492" y="214896"/>
                </a:moveTo>
                <a:lnTo>
                  <a:pt x="3492" y="216636"/>
                </a:lnTo>
                <a:lnTo>
                  <a:pt x="7078" y="216636"/>
                </a:lnTo>
                <a:lnTo>
                  <a:pt x="3492" y="214896"/>
                </a:lnTo>
                <a:close/>
              </a:path>
              <a:path w="124459" h="276225">
                <a:moveTo>
                  <a:pt x="118795" y="61150"/>
                </a:moveTo>
                <a:lnTo>
                  <a:pt x="118795" y="62064"/>
                </a:lnTo>
                <a:lnTo>
                  <a:pt x="120548" y="62903"/>
                </a:lnTo>
                <a:lnTo>
                  <a:pt x="118795" y="61150"/>
                </a:lnTo>
                <a:close/>
              </a:path>
              <a:path w="124459" h="276225">
                <a:moveTo>
                  <a:pt x="124040" y="61150"/>
                </a:moveTo>
                <a:lnTo>
                  <a:pt x="118795" y="61150"/>
                </a:lnTo>
                <a:lnTo>
                  <a:pt x="120548" y="62903"/>
                </a:lnTo>
                <a:lnTo>
                  <a:pt x="124040" y="62903"/>
                </a:lnTo>
                <a:lnTo>
                  <a:pt x="124040" y="61150"/>
                </a:lnTo>
                <a:close/>
              </a:path>
              <a:path w="124459" h="276225">
                <a:moveTo>
                  <a:pt x="10688" y="3492"/>
                </a:moveTo>
                <a:lnTo>
                  <a:pt x="3492" y="3492"/>
                </a:lnTo>
                <a:lnTo>
                  <a:pt x="3492" y="6915"/>
                </a:lnTo>
                <a:lnTo>
                  <a:pt x="118795" y="62064"/>
                </a:lnTo>
                <a:lnTo>
                  <a:pt x="118795" y="61150"/>
                </a:lnTo>
                <a:lnTo>
                  <a:pt x="124040" y="61150"/>
                </a:lnTo>
                <a:lnTo>
                  <a:pt x="124040" y="59397"/>
                </a:lnTo>
                <a:lnTo>
                  <a:pt x="122288" y="57657"/>
                </a:lnTo>
                <a:lnTo>
                  <a:pt x="10688" y="3492"/>
                </a:lnTo>
                <a:close/>
              </a:path>
              <a:path w="124459" h="276225">
                <a:moveTo>
                  <a:pt x="3492" y="3492"/>
                </a:moveTo>
                <a:lnTo>
                  <a:pt x="0" y="5245"/>
                </a:lnTo>
                <a:lnTo>
                  <a:pt x="3492" y="6915"/>
                </a:lnTo>
                <a:lnTo>
                  <a:pt x="3492" y="3492"/>
                </a:lnTo>
                <a:close/>
              </a:path>
              <a:path w="124459" h="276225">
                <a:moveTo>
                  <a:pt x="3492" y="0"/>
                </a:moveTo>
                <a:lnTo>
                  <a:pt x="0" y="0"/>
                </a:lnTo>
                <a:lnTo>
                  <a:pt x="0" y="5245"/>
                </a:lnTo>
                <a:lnTo>
                  <a:pt x="3492" y="3492"/>
                </a:lnTo>
                <a:lnTo>
                  <a:pt x="10688" y="3492"/>
                </a:lnTo>
                <a:lnTo>
                  <a:pt x="34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pic>
        <p:nvPicPr>
          <p:cNvPr id="21" name="object 21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6245" y="1609991"/>
            <a:ext cx="72066" cy="123167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3467222" y="1514360"/>
            <a:ext cx="267653" cy="269081"/>
          </a:xfrm>
          <a:custGeom>
            <a:avLst/>
            <a:gdLst/>
            <a:ahLst/>
            <a:cxnLst/>
            <a:rect l="l" t="t" r="r" b="b"/>
            <a:pathLst>
              <a:path w="356870" h="358775">
                <a:moveTo>
                  <a:pt x="178206" y="0"/>
                </a:moveTo>
                <a:lnTo>
                  <a:pt x="122300" y="8737"/>
                </a:lnTo>
                <a:lnTo>
                  <a:pt x="73380" y="34937"/>
                </a:lnTo>
                <a:lnTo>
                  <a:pt x="33197" y="73380"/>
                </a:lnTo>
                <a:lnTo>
                  <a:pt x="8737" y="122288"/>
                </a:lnTo>
                <a:lnTo>
                  <a:pt x="0" y="178206"/>
                </a:lnTo>
                <a:lnTo>
                  <a:pt x="1752" y="207899"/>
                </a:lnTo>
                <a:lnTo>
                  <a:pt x="19227" y="260311"/>
                </a:lnTo>
                <a:lnTo>
                  <a:pt x="52412" y="305739"/>
                </a:lnTo>
                <a:lnTo>
                  <a:pt x="96088" y="337185"/>
                </a:lnTo>
                <a:lnTo>
                  <a:pt x="148501" y="354660"/>
                </a:lnTo>
                <a:lnTo>
                  <a:pt x="178206" y="358152"/>
                </a:lnTo>
                <a:lnTo>
                  <a:pt x="207911" y="354660"/>
                </a:lnTo>
                <a:lnTo>
                  <a:pt x="260311" y="337185"/>
                </a:lnTo>
                <a:lnTo>
                  <a:pt x="303999" y="305739"/>
                </a:lnTo>
                <a:lnTo>
                  <a:pt x="337184" y="260311"/>
                </a:lnTo>
                <a:lnTo>
                  <a:pt x="354660" y="207899"/>
                </a:lnTo>
                <a:lnTo>
                  <a:pt x="356412" y="178206"/>
                </a:lnTo>
                <a:lnTo>
                  <a:pt x="354660" y="150253"/>
                </a:lnTo>
                <a:lnTo>
                  <a:pt x="337184" y="96088"/>
                </a:lnTo>
                <a:lnTo>
                  <a:pt x="303999" y="52412"/>
                </a:lnTo>
                <a:lnTo>
                  <a:pt x="260311" y="20967"/>
                </a:lnTo>
                <a:lnTo>
                  <a:pt x="207911" y="1752"/>
                </a:lnTo>
                <a:lnTo>
                  <a:pt x="1782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29" name="object 29"/>
          <p:cNvSpPr/>
          <p:nvPr/>
        </p:nvSpPr>
        <p:spPr>
          <a:xfrm>
            <a:off x="3467222" y="2010041"/>
            <a:ext cx="269081" cy="267653"/>
          </a:xfrm>
          <a:custGeom>
            <a:avLst/>
            <a:gdLst/>
            <a:ahLst/>
            <a:cxnLst/>
            <a:rect l="l" t="t" r="r" b="b"/>
            <a:pathLst>
              <a:path w="358775" h="356869">
                <a:moveTo>
                  <a:pt x="179946" y="0"/>
                </a:moveTo>
                <a:lnTo>
                  <a:pt x="122288" y="8737"/>
                </a:lnTo>
                <a:lnTo>
                  <a:pt x="73380" y="33197"/>
                </a:lnTo>
                <a:lnTo>
                  <a:pt x="34937" y="71628"/>
                </a:lnTo>
                <a:lnTo>
                  <a:pt x="8737" y="122288"/>
                </a:lnTo>
                <a:lnTo>
                  <a:pt x="0" y="178206"/>
                </a:lnTo>
                <a:lnTo>
                  <a:pt x="3492" y="206146"/>
                </a:lnTo>
                <a:lnTo>
                  <a:pt x="20967" y="260311"/>
                </a:lnTo>
                <a:lnTo>
                  <a:pt x="52412" y="303987"/>
                </a:lnTo>
                <a:lnTo>
                  <a:pt x="97828" y="337185"/>
                </a:lnTo>
                <a:lnTo>
                  <a:pt x="150240" y="354660"/>
                </a:lnTo>
                <a:lnTo>
                  <a:pt x="179946" y="356400"/>
                </a:lnTo>
                <a:lnTo>
                  <a:pt x="207898" y="354660"/>
                </a:lnTo>
                <a:lnTo>
                  <a:pt x="262064" y="337185"/>
                </a:lnTo>
                <a:lnTo>
                  <a:pt x="305739" y="303987"/>
                </a:lnTo>
                <a:lnTo>
                  <a:pt x="337184" y="260311"/>
                </a:lnTo>
                <a:lnTo>
                  <a:pt x="354647" y="206146"/>
                </a:lnTo>
                <a:lnTo>
                  <a:pt x="358152" y="178206"/>
                </a:lnTo>
                <a:lnTo>
                  <a:pt x="354647" y="148501"/>
                </a:lnTo>
                <a:lnTo>
                  <a:pt x="337184" y="96088"/>
                </a:lnTo>
                <a:lnTo>
                  <a:pt x="305739" y="52412"/>
                </a:lnTo>
                <a:lnTo>
                  <a:pt x="262064" y="19215"/>
                </a:lnTo>
                <a:lnTo>
                  <a:pt x="207898" y="1752"/>
                </a:lnTo>
                <a:lnTo>
                  <a:pt x="1799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32" name="object 32"/>
          <p:cNvSpPr/>
          <p:nvPr/>
        </p:nvSpPr>
        <p:spPr>
          <a:xfrm>
            <a:off x="7715705" y="4558008"/>
            <a:ext cx="268605" cy="269081"/>
          </a:xfrm>
          <a:custGeom>
            <a:avLst/>
            <a:gdLst/>
            <a:ahLst/>
            <a:cxnLst/>
            <a:rect l="l" t="t" r="r" b="b"/>
            <a:pathLst>
              <a:path w="358140" h="358775">
                <a:moveTo>
                  <a:pt x="179946" y="0"/>
                </a:moveTo>
                <a:lnTo>
                  <a:pt x="122288" y="10477"/>
                </a:lnTo>
                <a:lnTo>
                  <a:pt x="73380" y="34937"/>
                </a:lnTo>
                <a:lnTo>
                  <a:pt x="34937" y="73380"/>
                </a:lnTo>
                <a:lnTo>
                  <a:pt x="8737" y="122288"/>
                </a:lnTo>
                <a:lnTo>
                  <a:pt x="0" y="179946"/>
                </a:lnTo>
                <a:lnTo>
                  <a:pt x="3492" y="207899"/>
                </a:lnTo>
                <a:lnTo>
                  <a:pt x="20967" y="262064"/>
                </a:lnTo>
                <a:lnTo>
                  <a:pt x="52412" y="305739"/>
                </a:lnTo>
                <a:lnTo>
                  <a:pt x="97828" y="337185"/>
                </a:lnTo>
                <a:lnTo>
                  <a:pt x="150240" y="356400"/>
                </a:lnTo>
                <a:lnTo>
                  <a:pt x="179946" y="358152"/>
                </a:lnTo>
                <a:lnTo>
                  <a:pt x="207898" y="356400"/>
                </a:lnTo>
                <a:lnTo>
                  <a:pt x="262064" y="337185"/>
                </a:lnTo>
                <a:lnTo>
                  <a:pt x="305739" y="305739"/>
                </a:lnTo>
                <a:lnTo>
                  <a:pt x="337184" y="262064"/>
                </a:lnTo>
                <a:lnTo>
                  <a:pt x="354647" y="207899"/>
                </a:lnTo>
                <a:lnTo>
                  <a:pt x="358139" y="179946"/>
                </a:lnTo>
                <a:lnTo>
                  <a:pt x="354647" y="150241"/>
                </a:lnTo>
                <a:lnTo>
                  <a:pt x="337184" y="97840"/>
                </a:lnTo>
                <a:lnTo>
                  <a:pt x="305739" y="52412"/>
                </a:lnTo>
                <a:lnTo>
                  <a:pt x="262064" y="20967"/>
                </a:lnTo>
                <a:lnTo>
                  <a:pt x="207898" y="3492"/>
                </a:lnTo>
                <a:lnTo>
                  <a:pt x="1799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pic>
        <p:nvPicPr>
          <p:cNvPr id="33" name="object 33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7975" y="4643176"/>
            <a:ext cx="90411" cy="4324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559" y="4645800"/>
            <a:ext cx="94341" cy="58959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7715706" y="4558008"/>
            <a:ext cx="269081" cy="269081"/>
          </a:xfrm>
          <a:custGeom>
            <a:avLst/>
            <a:gdLst/>
            <a:ahLst/>
            <a:cxnLst/>
            <a:rect l="l" t="t" r="r" b="b"/>
            <a:pathLst>
              <a:path w="358775" h="358775">
                <a:moveTo>
                  <a:pt x="358152" y="179946"/>
                </a:moveTo>
                <a:lnTo>
                  <a:pt x="354660" y="150253"/>
                </a:lnTo>
                <a:lnTo>
                  <a:pt x="349415" y="122301"/>
                </a:lnTo>
                <a:lnTo>
                  <a:pt x="340677" y="104825"/>
                </a:lnTo>
                <a:lnTo>
                  <a:pt x="337185" y="97840"/>
                </a:lnTo>
                <a:lnTo>
                  <a:pt x="323202" y="73380"/>
                </a:lnTo>
                <a:lnTo>
                  <a:pt x="319709" y="69189"/>
                </a:lnTo>
                <a:lnTo>
                  <a:pt x="319709" y="211391"/>
                </a:lnTo>
                <a:lnTo>
                  <a:pt x="319709" y="216636"/>
                </a:lnTo>
                <a:lnTo>
                  <a:pt x="15722" y="216636"/>
                </a:lnTo>
                <a:lnTo>
                  <a:pt x="12230" y="199161"/>
                </a:lnTo>
                <a:lnTo>
                  <a:pt x="10477" y="188683"/>
                </a:lnTo>
                <a:lnTo>
                  <a:pt x="10477" y="171208"/>
                </a:lnTo>
                <a:lnTo>
                  <a:pt x="12230" y="167716"/>
                </a:lnTo>
                <a:lnTo>
                  <a:pt x="22707" y="167716"/>
                </a:lnTo>
                <a:lnTo>
                  <a:pt x="24460" y="165976"/>
                </a:lnTo>
                <a:lnTo>
                  <a:pt x="24460" y="124040"/>
                </a:lnTo>
                <a:lnTo>
                  <a:pt x="22707" y="122288"/>
                </a:lnTo>
                <a:lnTo>
                  <a:pt x="20967" y="122288"/>
                </a:lnTo>
                <a:lnTo>
                  <a:pt x="22707" y="117055"/>
                </a:lnTo>
                <a:lnTo>
                  <a:pt x="26200" y="110058"/>
                </a:lnTo>
                <a:lnTo>
                  <a:pt x="27952" y="104825"/>
                </a:lnTo>
                <a:lnTo>
                  <a:pt x="157238" y="104825"/>
                </a:lnTo>
                <a:lnTo>
                  <a:pt x="228866" y="120548"/>
                </a:lnTo>
                <a:lnTo>
                  <a:pt x="283019" y="153746"/>
                </a:lnTo>
                <a:lnTo>
                  <a:pt x="314477" y="192176"/>
                </a:lnTo>
                <a:lnTo>
                  <a:pt x="319709" y="211391"/>
                </a:lnTo>
                <a:lnTo>
                  <a:pt x="319709" y="69189"/>
                </a:lnTo>
                <a:lnTo>
                  <a:pt x="284772" y="34937"/>
                </a:lnTo>
                <a:lnTo>
                  <a:pt x="235851" y="10477"/>
                </a:lnTo>
                <a:lnTo>
                  <a:pt x="179946" y="0"/>
                </a:lnTo>
                <a:lnTo>
                  <a:pt x="150241" y="3492"/>
                </a:lnTo>
                <a:lnTo>
                  <a:pt x="97828" y="20967"/>
                </a:lnTo>
                <a:lnTo>
                  <a:pt x="52412" y="52412"/>
                </a:lnTo>
                <a:lnTo>
                  <a:pt x="20967" y="97840"/>
                </a:lnTo>
                <a:lnTo>
                  <a:pt x="3492" y="150241"/>
                </a:lnTo>
                <a:lnTo>
                  <a:pt x="0" y="179946"/>
                </a:lnTo>
                <a:lnTo>
                  <a:pt x="3492" y="207899"/>
                </a:lnTo>
                <a:lnTo>
                  <a:pt x="20967" y="262064"/>
                </a:lnTo>
                <a:lnTo>
                  <a:pt x="52412" y="305739"/>
                </a:lnTo>
                <a:lnTo>
                  <a:pt x="97828" y="337185"/>
                </a:lnTo>
                <a:lnTo>
                  <a:pt x="150241" y="356400"/>
                </a:lnTo>
                <a:lnTo>
                  <a:pt x="179946" y="358152"/>
                </a:lnTo>
                <a:lnTo>
                  <a:pt x="207899" y="356400"/>
                </a:lnTo>
                <a:lnTo>
                  <a:pt x="262064" y="337185"/>
                </a:lnTo>
                <a:lnTo>
                  <a:pt x="305739" y="305739"/>
                </a:lnTo>
                <a:lnTo>
                  <a:pt x="310959" y="300507"/>
                </a:lnTo>
                <a:lnTo>
                  <a:pt x="317957" y="290017"/>
                </a:lnTo>
                <a:lnTo>
                  <a:pt x="323202" y="284772"/>
                </a:lnTo>
                <a:lnTo>
                  <a:pt x="333679" y="269049"/>
                </a:lnTo>
                <a:lnTo>
                  <a:pt x="335267" y="264287"/>
                </a:lnTo>
                <a:lnTo>
                  <a:pt x="336232" y="264287"/>
                </a:lnTo>
                <a:lnTo>
                  <a:pt x="336232" y="261747"/>
                </a:lnTo>
                <a:lnTo>
                  <a:pt x="339877" y="261747"/>
                </a:lnTo>
                <a:lnTo>
                  <a:pt x="339877" y="251587"/>
                </a:lnTo>
                <a:lnTo>
                  <a:pt x="321449" y="251587"/>
                </a:lnTo>
                <a:lnTo>
                  <a:pt x="321449" y="269049"/>
                </a:lnTo>
                <a:lnTo>
                  <a:pt x="314464" y="279527"/>
                </a:lnTo>
                <a:lnTo>
                  <a:pt x="309219" y="284772"/>
                </a:lnTo>
                <a:lnTo>
                  <a:pt x="305727" y="290017"/>
                </a:lnTo>
                <a:lnTo>
                  <a:pt x="305727" y="283032"/>
                </a:lnTo>
                <a:lnTo>
                  <a:pt x="293497" y="283032"/>
                </a:lnTo>
                <a:lnTo>
                  <a:pt x="293497" y="297014"/>
                </a:lnTo>
                <a:lnTo>
                  <a:pt x="291744" y="300494"/>
                </a:lnTo>
                <a:lnTo>
                  <a:pt x="284759" y="300494"/>
                </a:lnTo>
                <a:lnTo>
                  <a:pt x="283019" y="297014"/>
                </a:lnTo>
                <a:lnTo>
                  <a:pt x="283019" y="283032"/>
                </a:lnTo>
                <a:lnTo>
                  <a:pt x="272542" y="283032"/>
                </a:lnTo>
                <a:lnTo>
                  <a:pt x="272542" y="297014"/>
                </a:lnTo>
                <a:lnTo>
                  <a:pt x="269049" y="300494"/>
                </a:lnTo>
                <a:lnTo>
                  <a:pt x="263791" y="300494"/>
                </a:lnTo>
                <a:lnTo>
                  <a:pt x="260311" y="297014"/>
                </a:lnTo>
                <a:lnTo>
                  <a:pt x="260311" y="283032"/>
                </a:lnTo>
                <a:lnTo>
                  <a:pt x="249834" y="283032"/>
                </a:lnTo>
                <a:lnTo>
                  <a:pt x="249834" y="297014"/>
                </a:lnTo>
                <a:lnTo>
                  <a:pt x="246354" y="300494"/>
                </a:lnTo>
                <a:lnTo>
                  <a:pt x="241084" y="300494"/>
                </a:lnTo>
                <a:lnTo>
                  <a:pt x="239344" y="297014"/>
                </a:lnTo>
                <a:lnTo>
                  <a:pt x="239344" y="283032"/>
                </a:lnTo>
                <a:lnTo>
                  <a:pt x="227114" y="283032"/>
                </a:lnTo>
                <a:lnTo>
                  <a:pt x="227114" y="297014"/>
                </a:lnTo>
                <a:lnTo>
                  <a:pt x="225374" y="300494"/>
                </a:lnTo>
                <a:lnTo>
                  <a:pt x="218363" y="300494"/>
                </a:lnTo>
                <a:lnTo>
                  <a:pt x="216623" y="297014"/>
                </a:lnTo>
                <a:lnTo>
                  <a:pt x="216623" y="283032"/>
                </a:lnTo>
                <a:lnTo>
                  <a:pt x="204393" y="283032"/>
                </a:lnTo>
                <a:lnTo>
                  <a:pt x="204393" y="297014"/>
                </a:lnTo>
                <a:lnTo>
                  <a:pt x="202641" y="300494"/>
                </a:lnTo>
                <a:lnTo>
                  <a:pt x="195656" y="300494"/>
                </a:lnTo>
                <a:lnTo>
                  <a:pt x="193916" y="297014"/>
                </a:lnTo>
                <a:lnTo>
                  <a:pt x="193916" y="283032"/>
                </a:lnTo>
                <a:lnTo>
                  <a:pt x="183438" y="283032"/>
                </a:lnTo>
                <a:lnTo>
                  <a:pt x="183438" y="297014"/>
                </a:lnTo>
                <a:lnTo>
                  <a:pt x="179959" y="300494"/>
                </a:lnTo>
                <a:lnTo>
                  <a:pt x="174688" y="300494"/>
                </a:lnTo>
                <a:lnTo>
                  <a:pt x="171208" y="297014"/>
                </a:lnTo>
                <a:lnTo>
                  <a:pt x="171208" y="283032"/>
                </a:lnTo>
                <a:lnTo>
                  <a:pt x="160731" y="283032"/>
                </a:lnTo>
                <a:lnTo>
                  <a:pt x="160731" y="297014"/>
                </a:lnTo>
                <a:lnTo>
                  <a:pt x="158978" y="300494"/>
                </a:lnTo>
                <a:lnTo>
                  <a:pt x="151980" y="300494"/>
                </a:lnTo>
                <a:lnTo>
                  <a:pt x="150241" y="297014"/>
                </a:lnTo>
                <a:lnTo>
                  <a:pt x="150241" y="283032"/>
                </a:lnTo>
                <a:lnTo>
                  <a:pt x="138010" y="283032"/>
                </a:lnTo>
                <a:lnTo>
                  <a:pt x="138010" y="297014"/>
                </a:lnTo>
                <a:lnTo>
                  <a:pt x="136271" y="300494"/>
                </a:lnTo>
                <a:lnTo>
                  <a:pt x="129273" y="300494"/>
                </a:lnTo>
                <a:lnTo>
                  <a:pt x="127533" y="297014"/>
                </a:lnTo>
                <a:lnTo>
                  <a:pt x="127533" y="283032"/>
                </a:lnTo>
                <a:lnTo>
                  <a:pt x="115303" y="283032"/>
                </a:lnTo>
                <a:lnTo>
                  <a:pt x="115303" y="297014"/>
                </a:lnTo>
                <a:lnTo>
                  <a:pt x="113563" y="300494"/>
                </a:lnTo>
                <a:lnTo>
                  <a:pt x="108292" y="300494"/>
                </a:lnTo>
                <a:lnTo>
                  <a:pt x="104813" y="297014"/>
                </a:lnTo>
                <a:lnTo>
                  <a:pt x="104813" y="283032"/>
                </a:lnTo>
                <a:lnTo>
                  <a:pt x="94335" y="283032"/>
                </a:lnTo>
                <a:lnTo>
                  <a:pt x="94335" y="297014"/>
                </a:lnTo>
                <a:lnTo>
                  <a:pt x="90855" y="300494"/>
                </a:lnTo>
                <a:lnTo>
                  <a:pt x="85585" y="300494"/>
                </a:lnTo>
                <a:lnTo>
                  <a:pt x="82105" y="297014"/>
                </a:lnTo>
                <a:lnTo>
                  <a:pt x="82105" y="283032"/>
                </a:lnTo>
                <a:lnTo>
                  <a:pt x="71628" y="283032"/>
                </a:lnTo>
                <a:lnTo>
                  <a:pt x="71628" y="297014"/>
                </a:lnTo>
                <a:lnTo>
                  <a:pt x="69875" y="300494"/>
                </a:lnTo>
                <a:lnTo>
                  <a:pt x="62890" y="300494"/>
                </a:lnTo>
                <a:lnTo>
                  <a:pt x="61150" y="297002"/>
                </a:lnTo>
                <a:lnTo>
                  <a:pt x="61150" y="286524"/>
                </a:lnTo>
                <a:lnTo>
                  <a:pt x="61150" y="283032"/>
                </a:lnTo>
                <a:lnTo>
                  <a:pt x="48920" y="283032"/>
                </a:lnTo>
                <a:lnTo>
                  <a:pt x="48920" y="286512"/>
                </a:lnTo>
                <a:lnTo>
                  <a:pt x="45427" y="281279"/>
                </a:lnTo>
                <a:lnTo>
                  <a:pt x="41922" y="277787"/>
                </a:lnTo>
                <a:lnTo>
                  <a:pt x="40182" y="272542"/>
                </a:lnTo>
                <a:lnTo>
                  <a:pt x="36690" y="269049"/>
                </a:lnTo>
                <a:lnTo>
                  <a:pt x="321449" y="269049"/>
                </a:lnTo>
                <a:lnTo>
                  <a:pt x="321449" y="251587"/>
                </a:lnTo>
                <a:lnTo>
                  <a:pt x="206146" y="251587"/>
                </a:lnTo>
                <a:lnTo>
                  <a:pt x="206146" y="246341"/>
                </a:lnTo>
                <a:lnTo>
                  <a:pt x="204406" y="244589"/>
                </a:lnTo>
                <a:lnTo>
                  <a:pt x="194373" y="244589"/>
                </a:lnTo>
                <a:lnTo>
                  <a:pt x="194373" y="251587"/>
                </a:lnTo>
                <a:lnTo>
                  <a:pt x="194373" y="261747"/>
                </a:lnTo>
                <a:lnTo>
                  <a:pt x="186207" y="261747"/>
                </a:lnTo>
                <a:lnTo>
                  <a:pt x="186207" y="263804"/>
                </a:lnTo>
                <a:lnTo>
                  <a:pt x="179908" y="263804"/>
                </a:lnTo>
                <a:lnTo>
                  <a:pt x="174701" y="260324"/>
                </a:lnTo>
                <a:lnTo>
                  <a:pt x="171196" y="256819"/>
                </a:lnTo>
                <a:lnTo>
                  <a:pt x="169456" y="253339"/>
                </a:lnTo>
                <a:lnTo>
                  <a:pt x="169456" y="251587"/>
                </a:lnTo>
                <a:lnTo>
                  <a:pt x="194373" y="251587"/>
                </a:lnTo>
                <a:lnTo>
                  <a:pt x="194373" y="244589"/>
                </a:lnTo>
                <a:lnTo>
                  <a:pt x="164223" y="244589"/>
                </a:lnTo>
                <a:lnTo>
                  <a:pt x="162471" y="246341"/>
                </a:lnTo>
                <a:lnTo>
                  <a:pt x="162471" y="251587"/>
                </a:lnTo>
                <a:lnTo>
                  <a:pt x="164223" y="253339"/>
                </a:lnTo>
                <a:lnTo>
                  <a:pt x="110045" y="253339"/>
                </a:lnTo>
                <a:lnTo>
                  <a:pt x="110045" y="251587"/>
                </a:lnTo>
                <a:lnTo>
                  <a:pt x="110045" y="244589"/>
                </a:lnTo>
                <a:lnTo>
                  <a:pt x="104813" y="244589"/>
                </a:lnTo>
                <a:lnTo>
                  <a:pt x="104813" y="251587"/>
                </a:lnTo>
                <a:lnTo>
                  <a:pt x="104813" y="253339"/>
                </a:lnTo>
                <a:lnTo>
                  <a:pt x="94348" y="263804"/>
                </a:lnTo>
                <a:lnTo>
                  <a:pt x="83858" y="263804"/>
                </a:lnTo>
                <a:lnTo>
                  <a:pt x="78613" y="260311"/>
                </a:lnTo>
                <a:lnTo>
                  <a:pt x="75120" y="256819"/>
                </a:lnTo>
                <a:lnTo>
                  <a:pt x="73380" y="253326"/>
                </a:lnTo>
                <a:lnTo>
                  <a:pt x="73367" y="251587"/>
                </a:lnTo>
                <a:lnTo>
                  <a:pt x="104813" y="251587"/>
                </a:lnTo>
                <a:lnTo>
                  <a:pt x="104813" y="244589"/>
                </a:lnTo>
                <a:lnTo>
                  <a:pt x="68122" y="244589"/>
                </a:lnTo>
                <a:lnTo>
                  <a:pt x="66370" y="246341"/>
                </a:lnTo>
                <a:lnTo>
                  <a:pt x="66370" y="249834"/>
                </a:lnTo>
                <a:lnTo>
                  <a:pt x="68122" y="251587"/>
                </a:lnTo>
                <a:lnTo>
                  <a:pt x="68122" y="253326"/>
                </a:lnTo>
                <a:lnTo>
                  <a:pt x="27952" y="253326"/>
                </a:lnTo>
                <a:lnTo>
                  <a:pt x="24460" y="246329"/>
                </a:lnTo>
                <a:lnTo>
                  <a:pt x="22707" y="239344"/>
                </a:lnTo>
                <a:lnTo>
                  <a:pt x="19215" y="232359"/>
                </a:lnTo>
                <a:lnTo>
                  <a:pt x="17475" y="225374"/>
                </a:lnTo>
                <a:lnTo>
                  <a:pt x="314464" y="225374"/>
                </a:lnTo>
                <a:lnTo>
                  <a:pt x="300494" y="237604"/>
                </a:lnTo>
                <a:lnTo>
                  <a:pt x="276034" y="246341"/>
                </a:lnTo>
                <a:lnTo>
                  <a:pt x="244589" y="249834"/>
                </a:lnTo>
                <a:lnTo>
                  <a:pt x="206146" y="251574"/>
                </a:lnTo>
                <a:lnTo>
                  <a:pt x="342417" y="251574"/>
                </a:lnTo>
                <a:lnTo>
                  <a:pt x="349402" y="235851"/>
                </a:lnTo>
                <a:lnTo>
                  <a:pt x="351155" y="225374"/>
                </a:lnTo>
                <a:lnTo>
                  <a:pt x="352907" y="216636"/>
                </a:lnTo>
                <a:lnTo>
                  <a:pt x="354660" y="207899"/>
                </a:lnTo>
                <a:lnTo>
                  <a:pt x="358152" y="179946"/>
                </a:lnTo>
                <a:close/>
              </a:path>
            </a:pathLst>
          </a:custGeom>
          <a:solidFill>
            <a:srgbClr val="66BD61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36" name="object 36"/>
          <p:cNvSpPr/>
          <p:nvPr/>
        </p:nvSpPr>
        <p:spPr>
          <a:xfrm>
            <a:off x="7739975" y="4630588"/>
            <a:ext cx="234315" cy="177641"/>
          </a:xfrm>
          <a:custGeom>
            <a:avLst/>
            <a:gdLst/>
            <a:ahLst/>
            <a:cxnLst/>
            <a:rect l="l" t="t" r="r" b="b"/>
            <a:pathLst>
              <a:path w="312420" h="236854">
                <a:moveTo>
                  <a:pt x="312026" y="101790"/>
                </a:moveTo>
                <a:lnTo>
                  <a:pt x="291376" y="24345"/>
                </a:lnTo>
                <a:lnTo>
                  <a:pt x="132778" y="0"/>
                </a:lnTo>
                <a:lnTo>
                  <a:pt x="134251" y="88519"/>
                </a:lnTo>
                <a:lnTo>
                  <a:pt x="206540" y="88519"/>
                </a:lnTo>
                <a:lnTo>
                  <a:pt x="207733" y="156705"/>
                </a:lnTo>
                <a:lnTo>
                  <a:pt x="79679" y="157734"/>
                </a:lnTo>
                <a:lnTo>
                  <a:pt x="133883" y="165976"/>
                </a:lnTo>
                <a:lnTo>
                  <a:pt x="0" y="165976"/>
                </a:lnTo>
                <a:lnTo>
                  <a:pt x="18440" y="196951"/>
                </a:lnTo>
                <a:lnTo>
                  <a:pt x="55321" y="227939"/>
                </a:lnTo>
                <a:lnTo>
                  <a:pt x="206540" y="236791"/>
                </a:lnTo>
                <a:lnTo>
                  <a:pt x="269976" y="204330"/>
                </a:lnTo>
                <a:lnTo>
                  <a:pt x="293585" y="165976"/>
                </a:lnTo>
                <a:lnTo>
                  <a:pt x="239433" y="165976"/>
                </a:lnTo>
                <a:lnTo>
                  <a:pt x="270713" y="154901"/>
                </a:lnTo>
                <a:lnTo>
                  <a:pt x="312026" y="101790"/>
                </a:lnTo>
                <a:close/>
              </a:path>
            </a:pathLst>
          </a:custGeom>
          <a:solidFill>
            <a:srgbClr val="63BD5E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37" name="object 37"/>
          <p:cNvSpPr/>
          <p:nvPr/>
        </p:nvSpPr>
        <p:spPr>
          <a:xfrm>
            <a:off x="7827395" y="4641608"/>
            <a:ext cx="128111" cy="61436"/>
          </a:xfrm>
          <a:custGeom>
            <a:avLst/>
            <a:gdLst/>
            <a:ahLst/>
            <a:cxnLst/>
            <a:rect l="l" t="t" r="r" b="b"/>
            <a:pathLst>
              <a:path w="170815" h="81914">
                <a:moveTo>
                  <a:pt x="0" y="736"/>
                </a:moveTo>
                <a:lnTo>
                  <a:pt x="169976" y="0"/>
                </a:lnTo>
                <a:lnTo>
                  <a:pt x="170713" y="81876"/>
                </a:lnTo>
              </a:path>
            </a:pathLst>
          </a:custGeom>
          <a:ln w="145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38" name="object 38"/>
          <p:cNvSpPr/>
          <p:nvPr/>
        </p:nvSpPr>
        <p:spPr>
          <a:xfrm>
            <a:off x="7766378" y="4729306"/>
            <a:ext cx="30004" cy="30004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19812" y="0"/>
                </a:moveTo>
                <a:lnTo>
                  <a:pt x="12097" y="1557"/>
                </a:lnTo>
                <a:lnTo>
                  <a:pt x="5800" y="5805"/>
                </a:lnTo>
                <a:lnTo>
                  <a:pt x="1556" y="12103"/>
                </a:lnTo>
                <a:lnTo>
                  <a:pt x="0" y="19811"/>
                </a:lnTo>
                <a:lnTo>
                  <a:pt x="1556" y="27520"/>
                </a:lnTo>
                <a:lnTo>
                  <a:pt x="5800" y="33818"/>
                </a:lnTo>
                <a:lnTo>
                  <a:pt x="12097" y="38066"/>
                </a:lnTo>
                <a:lnTo>
                  <a:pt x="19812" y="39623"/>
                </a:lnTo>
                <a:lnTo>
                  <a:pt x="27518" y="38066"/>
                </a:lnTo>
                <a:lnTo>
                  <a:pt x="33812" y="33818"/>
                </a:lnTo>
                <a:lnTo>
                  <a:pt x="38055" y="27520"/>
                </a:lnTo>
                <a:lnTo>
                  <a:pt x="39611" y="19811"/>
                </a:lnTo>
                <a:lnTo>
                  <a:pt x="38055" y="12103"/>
                </a:lnTo>
                <a:lnTo>
                  <a:pt x="33812" y="5805"/>
                </a:lnTo>
                <a:lnTo>
                  <a:pt x="27518" y="1557"/>
                </a:lnTo>
                <a:lnTo>
                  <a:pt x="198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39" name="object 39"/>
          <p:cNvSpPr/>
          <p:nvPr/>
        </p:nvSpPr>
        <p:spPr>
          <a:xfrm>
            <a:off x="7766378" y="4729306"/>
            <a:ext cx="30004" cy="30004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611" y="19811"/>
                </a:moveTo>
                <a:lnTo>
                  <a:pt x="38055" y="12103"/>
                </a:lnTo>
                <a:lnTo>
                  <a:pt x="33812" y="5805"/>
                </a:lnTo>
                <a:lnTo>
                  <a:pt x="27518" y="1557"/>
                </a:lnTo>
                <a:lnTo>
                  <a:pt x="19812" y="0"/>
                </a:lnTo>
                <a:lnTo>
                  <a:pt x="12097" y="1557"/>
                </a:lnTo>
                <a:lnTo>
                  <a:pt x="5800" y="5805"/>
                </a:lnTo>
                <a:lnTo>
                  <a:pt x="1556" y="12103"/>
                </a:lnTo>
                <a:lnTo>
                  <a:pt x="0" y="19811"/>
                </a:lnTo>
                <a:lnTo>
                  <a:pt x="1556" y="27520"/>
                </a:lnTo>
                <a:lnTo>
                  <a:pt x="5800" y="33818"/>
                </a:lnTo>
                <a:lnTo>
                  <a:pt x="12097" y="38066"/>
                </a:lnTo>
                <a:lnTo>
                  <a:pt x="19812" y="39623"/>
                </a:lnTo>
                <a:lnTo>
                  <a:pt x="27518" y="38066"/>
                </a:lnTo>
                <a:lnTo>
                  <a:pt x="33812" y="33818"/>
                </a:lnTo>
                <a:lnTo>
                  <a:pt x="38055" y="27520"/>
                </a:lnTo>
                <a:lnTo>
                  <a:pt x="39611" y="19811"/>
                </a:lnTo>
                <a:close/>
              </a:path>
            </a:pathLst>
          </a:custGeom>
          <a:ln w="7277">
            <a:solidFill>
              <a:srgbClr val="63BD5E"/>
            </a:solidFill>
          </a:ln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40" name="object 40"/>
          <p:cNvSpPr/>
          <p:nvPr/>
        </p:nvSpPr>
        <p:spPr>
          <a:xfrm>
            <a:off x="7798955" y="4726981"/>
            <a:ext cx="162878" cy="32385"/>
          </a:xfrm>
          <a:custGeom>
            <a:avLst/>
            <a:gdLst/>
            <a:ahLst/>
            <a:cxnLst/>
            <a:rect l="l" t="t" r="r" b="b"/>
            <a:pathLst>
              <a:path w="217170" h="43179">
                <a:moveTo>
                  <a:pt x="216687" y="0"/>
                </a:moveTo>
                <a:lnTo>
                  <a:pt x="0" y="0"/>
                </a:lnTo>
                <a:lnTo>
                  <a:pt x="0" y="28689"/>
                </a:lnTo>
                <a:lnTo>
                  <a:pt x="149910" y="28689"/>
                </a:lnTo>
                <a:lnTo>
                  <a:pt x="150304" y="30632"/>
                </a:lnTo>
                <a:lnTo>
                  <a:pt x="154546" y="36918"/>
                </a:lnTo>
                <a:lnTo>
                  <a:pt x="160845" y="41173"/>
                </a:lnTo>
                <a:lnTo>
                  <a:pt x="168554" y="42735"/>
                </a:lnTo>
                <a:lnTo>
                  <a:pt x="176263" y="41173"/>
                </a:lnTo>
                <a:lnTo>
                  <a:pt x="182562" y="36918"/>
                </a:lnTo>
                <a:lnTo>
                  <a:pt x="186804" y="30632"/>
                </a:lnTo>
                <a:lnTo>
                  <a:pt x="187198" y="28689"/>
                </a:lnTo>
                <a:lnTo>
                  <a:pt x="216687" y="28689"/>
                </a:lnTo>
                <a:lnTo>
                  <a:pt x="2166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41" name="object 41"/>
          <p:cNvSpPr/>
          <p:nvPr/>
        </p:nvSpPr>
        <p:spPr>
          <a:xfrm>
            <a:off x="7910520" y="4729306"/>
            <a:ext cx="30004" cy="30004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39611" y="19811"/>
                </a:moveTo>
                <a:lnTo>
                  <a:pt x="38055" y="12103"/>
                </a:lnTo>
                <a:lnTo>
                  <a:pt x="33810" y="5805"/>
                </a:lnTo>
                <a:lnTo>
                  <a:pt x="27513" y="1557"/>
                </a:lnTo>
                <a:lnTo>
                  <a:pt x="19799" y="0"/>
                </a:lnTo>
                <a:lnTo>
                  <a:pt x="12092" y="1557"/>
                </a:lnTo>
                <a:lnTo>
                  <a:pt x="5799" y="5805"/>
                </a:lnTo>
                <a:lnTo>
                  <a:pt x="1555" y="12103"/>
                </a:lnTo>
                <a:lnTo>
                  <a:pt x="0" y="19811"/>
                </a:lnTo>
                <a:lnTo>
                  <a:pt x="1555" y="27520"/>
                </a:lnTo>
                <a:lnTo>
                  <a:pt x="5799" y="33818"/>
                </a:lnTo>
                <a:lnTo>
                  <a:pt x="12092" y="38066"/>
                </a:lnTo>
                <a:lnTo>
                  <a:pt x="19799" y="39623"/>
                </a:lnTo>
                <a:lnTo>
                  <a:pt x="27513" y="38066"/>
                </a:lnTo>
                <a:lnTo>
                  <a:pt x="33810" y="33818"/>
                </a:lnTo>
                <a:lnTo>
                  <a:pt x="38055" y="27520"/>
                </a:lnTo>
                <a:lnTo>
                  <a:pt x="39611" y="19811"/>
                </a:lnTo>
                <a:close/>
              </a:path>
            </a:pathLst>
          </a:custGeom>
          <a:ln w="7277">
            <a:solidFill>
              <a:srgbClr val="63BD5E"/>
            </a:solidFill>
          </a:ln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42" name="object 42"/>
          <p:cNvSpPr/>
          <p:nvPr/>
        </p:nvSpPr>
        <p:spPr>
          <a:xfrm>
            <a:off x="7744024" y="4684338"/>
            <a:ext cx="217170" cy="36195"/>
          </a:xfrm>
          <a:custGeom>
            <a:avLst/>
            <a:gdLst/>
            <a:ahLst/>
            <a:cxnLst/>
            <a:rect l="l" t="t" r="r" b="b"/>
            <a:pathLst>
              <a:path w="289559" h="48260">
                <a:moveTo>
                  <a:pt x="289420" y="17424"/>
                </a:moveTo>
                <a:lnTo>
                  <a:pt x="232524" y="17424"/>
                </a:lnTo>
                <a:lnTo>
                  <a:pt x="232524" y="0"/>
                </a:lnTo>
                <a:lnTo>
                  <a:pt x="0" y="0"/>
                </a:lnTo>
                <a:lnTo>
                  <a:pt x="0" y="30746"/>
                </a:lnTo>
                <a:lnTo>
                  <a:pt x="73253" y="30746"/>
                </a:lnTo>
                <a:lnTo>
                  <a:pt x="73253" y="48158"/>
                </a:lnTo>
                <a:lnTo>
                  <a:pt x="289420" y="48158"/>
                </a:lnTo>
                <a:lnTo>
                  <a:pt x="289420" y="174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pic>
        <p:nvPicPr>
          <p:cNvPr id="43" name="object 43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5376" y="4643176"/>
            <a:ext cx="93040" cy="48353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7831434" y="4684347"/>
            <a:ext cx="87154" cy="7620"/>
          </a:xfrm>
          <a:custGeom>
            <a:avLst/>
            <a:gdLst/>
            <a:ahLst/>
            <a:cxnLst/>
            <a:rect l="l" t="t" r="r" b="b"/>
            <a:pathLst>
              <a:path w="116204" h="10160">
                <a:moveTo>
                  <a:pt x="115976" y="0"/>
                </a:moveTo>
                <a:lnTo>
                  <a:pt x="0" y="0"/>
                </a:lnTo>
                <a:lnTo>
                  <a:pt x="0" y="9575"/>
                </a:lnTo>
                <a:lnTo>
                  <a:pt x="115976" y="9575"/>
                </a:lnTo>
                <a:lnTo>
                  <a:pt x="1159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pic>
        <p:nvPicPr>
          <p:cNvPr id="45" name="object 45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5219" y="3635197"/>
            <a:ext cx="279092" cy="276473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7010" y="605113"/>
            <a:ext cx="279092" cy="276473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7722906" y="3223117"/>
            <a:ext cx="267653" cy="269081"/>
          </a:xfrm>
          <a:custGeom>
            <a:avLst/>
            <a:gdLst/>
            <a:ahLst/>
            <a:cxnLst/>
            <a:rect l="l" t="t" r="r" b="b"/>
            <a:pathLst>
              <a:path w="356870" h="358775">
                <a:moveTo>
                  <a:pt x="178206" y="0"/>
                </a:moveTo>
                <a:lnTo>
                  <a:pt x="122301" y="8737"/>
                </a:lnTo>
                <a:lnTo>
                  <a:pt x="73380" y="34937"/>
                </a:lnTo>
                <a:lnTo>
                  <a:pt x="34950" y="73380"/>
                </a:lnTo>
                <a:lnTo>
                  <a:pt x="8737" y="122301"/>
                </a:lnTo>
                <a:lnTo>
                  <a:pt x="0" y="178206"/>
                </a:lnTo>
                <a:lnTo>
                  <a:pt x="1752" y="207899"/>
                </a:lnTo>
                <a:lnTo>
                  <a:pt x="19227" y="260311"/>
                </a:lnTo>
                <a:lnTo>
                  <a:pt x="52412" y="305739"/>
                </a:lnTo>
                <a:lnTo>
                  <a:pt x="96088" y="337185"/>
                </a:lnTo>
                <a:lnTo>
                  <a:pt x="150253" y="354660"/>
                </a:lnTo>
                <a:lnTo>
                  <a:pt x="178206" y="358152"/>
                </a:lnTo>
                <a:lnTo>
                  <a:pt x="207911" y="354660"/>
                </a:lnTo>
                <a:lnTo>
                  <a:pt x="260324" y="337185"/>
                </a:lnTo>
                <a:lnTo>
                  <a:pt x="305739" y="305739"/>
                </a:lnTo>
                <a:lnTo>
                  <a:pt x="337185" y="260311"/>
                </a:lnTo>
                <a:lnTo>
                  <a:pt x="354660" y="207899"/>
                </a:lnTo>
                <a:lnTo>
                  <a:pt x="356412" y="178206"/>
                </a:lnTo>
                <a:lnTo>
                  <a:pt x="354660" y="150253"/>
                </a:lnTo>
                <a:lnTo>
                  <a:pt x="337185" y="96088"/>
                </a:lnTo>
                <a:lnTo>
                  <a:pt x="305739" y="52412"/>
                </a:lnTo>
                <a:lnTo>
                  <a:pt x="260324" y="20967"/>
                </a:lnTo>
                <a:lnTo>
                  <a:pt x="207911" y="1752"/>
                </a:lnTo>
                <a:lnTo>
                  <a:pt x="1782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49" name="object 49"/>
          <p:cNvSpPr/>
          <p:nvPr/>
        </p:nvSpPr>
        <p:spPr>
          <a:xfrm>
            <a:off x="7722906" y="3223117"/>
            <a:ext cx="267653" cy="269081"/>
          </a:xfrm>
          <a:custGeom>
            <a:avLst/>
            <a:gdLst/>
            <a:ahLst/>
            <a:cxnLst/>
            <a:rect l="l" t="t" r="r" b="b"/>
            <a:pathLst>
              <a:path w="356870" h="358775">
                <a:moveTo>
                  <a:pt x="178206" y="0"/>
                </a:moveTo>
                <a:lnTo>
                  <a:pt x="122301" y="8737"/>
                </a:lnTo>
                <a:lnTo>
                  <a:pt x="73380" y="34937"/>
                </a:lnTo>
                <a:lnTo>
                  <a:pt x="34950" y="73380"/>
                </a:lnTo>
                <a:lnTo>
                  <a:pt x="8737" y="122301"/>
                </a:lnTo>
                <a:lnTo>
                  <a:pt x="0" y="178206"/>
                </a:lnTo>
                <a:lnTo>
                  <a:pt x="1752" y="207899"/>
                </a:lnTo>
                <a:lnTo>
                  <a:pt x="19227" y="260311"/>
                </a:lnTo>
                <a:lnTo>
                  <a:pt x="52412" y="305739"/>
                </a:lnTo>
                <a:lnTo>
                  <a:pt x="96088" y="337185"/>
                </a:lnTo>
                <a:lnTo>
                  <a:pt x="150253" y="354660"/>
                </a:lnTo>
                <a:lnTo>
                  <a:pt x="178206" y="358152"/>
                </a:lnTo>
                <a:lnTo>
                  <a:pt x="207911" y="354660"/>
                </a:lnTo>
                <a:lnTo>
                  <a:pt x="260324" y="337185"/>
                </a:lnTo>
                <a:lnTo>
                  <a:pt x="305739" y="305739"/>
                </a:lnTo>
                <a:lnTo>
                  <a:pt x="337185" y="260311"/>
                </a:lnTo>
                <a:lnTo>
                  <a:pt x="354660" y="207899"/>
                </a:lnTo>
                <a:lnTo>
                  <a:pt x="356412" y="178206"/>
                </a:lnTo>
                <a:lnTo>
                  <a:pt x="354660" y="150253"/>
                </a:lnTo>
                <a:lnTo>
                  <a:pt x="337185" y="96088"/>
                </a:lnTo>
                <a:lnTo>
                  <a:pt x="305739" y="52412"/>
                </a:lnTo>
                <a:lnTo>
                  <a:pt x="260324" y="20967"/>
                </a:lnTo>
                <a:lnTo>
                  <a:pt x="207911" y="1752"/>
                </a:lnTo>
                <a:lnTo>
                  <a:pt x="178206" y="0"/>
                </a:lnTo>
                <a:close/>
              </a:path>
            </a:pathLst>
          </a:custGeom>
          <a:solidFill>
            <a:srgbClr val="6B2B91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pic>
        <p:nvPicPr>
          <p:cNvPr id="50" name="object 50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3043" y="3254558"/>
            <a:ext cx="208340" cy="208340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7717010" y="1060865"/>
            <a:ext cx="267653" cy="269081"/>
          </a:xfrm>
          <a:custGeom>
            <a:avLst/>
            <a:gdLst/>
            <a:ahLst/>
            <a:cxnLst/>
            <a:rect l="l" t="t" r="r" b="b"/>
            <a:pathLst>
              <a:path w="356870" h="358775">
                <a:moveTo>
                  <a:pt x="178206" y="0"/>
                </a:moveTo>
                <a:lnTo>
                  <a:pt x="122301" y="8737"/>
                </a:lnTo>
                <a:lnTo>
                  <a:pt x="73380" y="34937"/>
                </a:lnTo>
                <a:lnTo>
                  <a:pt x="34950" y="73380"/>
                </a:lnTo>
                <a:lnTo>
                  <a:pt x="8737" y="122301"/>
                </a:lnTo>
                <a:lnTo>
                  <a:pt x="0" y="179946"/>
                </a:lnTo>
                <a:lnTo>
                  <a:pt x="1752" y="207899"/>
                </a:lnTo>
                <a:lnTo>
                  <a:pt x="19227" y="262064"/>
                </a:lnTo>
                <a:lnTo>
                  <a:pt x="52412" y="305739"/>
                </a:lnTo>
                <a:lnTo>
                  <a:pt x="96088" y="337185"/>
                </a:lnTo>
                <a:lnTo>
                  <a:pt x="150253" y="356400"/>
                </a:lnTo>
                <a:lnTo>
                  <a:pt x="178206" y="358152"/>
                </a:lnTo>
                <a:lnTo>
                  <a:pt x="207911" y="356400"/>
                </a:lnTo>
                <a:lnTo>
                  <a:pt x="260324" y="337185"/>
                </a:lnTo>
                <a:lnTo>
                  <a:pt x="305739" y="305739"/>
                </a:lnTo>
                <a:lnTo>
                  <a:pt x="337185" y="262064"/>
                </a:lnTo>
                <a:lnTo>
                  <a:pt x="354660" y="207899"/>
                </a:lnTo>
                <a:lnTo>
                  <a:pt x="356412" y="179946"/>
                </a:lnTo>
                <a:lnTo>
                  <a:pt x="354660" y="150253"/>
                </a:lnTo>
                <a:lnTo>
                  <a:pt x="337185" y="97840"/>
                </a:lnTo>
                <a:lnTo>
                  <a:pt x="305739" y="52412"/>
                </a:lnTo>
                <a:lnTo>
                  <a:pt x="260324" y="20967"/>
                </a:lnTo>
                <a:lnTo>
                  <a:pt x="207911" y="3492"/>
                </a:lnTo>
                <a:lnTo>
                  <a:pt x="1782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pic>
        <p:nvPicPr>
          <p:cNvPr id="52" name="object 52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1219" y="1152586"/>
            <a:ext cx="144132" cy="82539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7717011" y="1060865"/>
            <a:ext cx="267653" cy="269081"/>
          </a:xfrm>
          <a:custGeom>
            <a:avLst/>
            <a:gdLst/>
            <a:ahLst/>
            <a:cxnLst/>
            <a:rect l="l" t="t" r="r" b="b"/>
            <a:pathLst>
              <a:path w="356870" h="358775">
                <a:moveTo>
                  <a:pt x="165976" y="146748"/>
                </a:moveTo>
                <a:lnTo>
                  <a:pt x="153746" y="139763"/>
                </a:lnTo>
                <a:lnTo>
                  <a:pt x="143256" y="136271"/>
                </a:lnTo>
                <a:lnTo>
                  <a:pt x="134518" y="134518"/>
                </a:lnTo>
                <a:lnTo>
                  <a:pt x="124040" y="134518"/>
                </a:lnTo>
                <a:lnTo>
                  <a:pt x="94335" y="134518"/>
                </a:lnTo>
                <a:lnTo>
                  <a:pt x="94335" y="151993"/>
                </a:lnTo>
                <a:lnTo>
                  <a:pt x="131025" y="151993"/>
                </a:lnTo>
                <a:lnTo>
                  <a:pt x="145008" y="155486"/>
                </a:lnTo>
                <a:lnTo>
                  <a:pt x="151993" y="158978"/>
                </a:lnTo>
                <a:lnTo>
                  <a:pt x="165976" y="146748"/>
                </a:lnTo>
                <a:close/>
              </a:path>
              <a:path w="356870" h="358775">
                <a:moveTo>
                  <a:pt x="270802" y="134518"/>
                </a:moveTo>
                <a:lnTo>
                  <a:pt x="230619" y="134518"/>
                </a:lnTo>
                <a:lnTo>
                  <a:pt x="220141" y="136271"/>
                </a:lnTo>
                <a:lnTo>
                  <a:pt x="199174" y="146748"/>
                </a:lnTo>
                <a:lnTo>
                  <a:pt x="211404" y="158978"/>
                </a:lnTo>
                <a:lnTo>
                  <a:pt x="218389" y="155486"/>
                </a:lnTo>
                <a:lnTo>
                  <a:pt x="227126" y="153733"/>
                </a:lnTo>
                <a:lnTo>
                  <a:pt x="234111" y="151993"/>
                </a:lnTo>
                <a:lnTo>
                  <a:pt x="270802" y="151993"/>
                </a:lnTo>
                <a:lnTo>
                  <a:pt x="270802" y="134518"/>
                </a:lnTo>
                <a:close/>
              </a:path>
              <a:path w="356870" h="358775">
                <a:moveTo>
                  <a:pt x="356400" y="160718"/>
                </a:moveTo>
                <a:lnTo>
                  <a:pt x="354660" y="150241"/>
                </a:lnTo>
                <a:lnTo>
                  <a:pt x="349415" y="129273"/>
                </a:lnTo>
                <a:lnTo>
                  <a:pt x="347662" y="122288"/>
                </a:lnTo>
                <a:lnTo>
                  <a:pt x="344170" y="113563"/>
                </a:lnTo>
                <a:lnTo>
                  <a:pt x="337185" y="97840"/>
                </a:lnTo>
                <a:lnTo>
                  <a:pt x="330200" y="85610"/>
                </a:lnTo>
                <a:lnTo>
                  <a:pt x="330200" y="138010"/>
                </a:lnTo>
                <a:lnTo>
                  <a:pt x="330200" y="153733"/>
                </a:lnTo>
                <a:lnTo>
                  <a:pt x="309232" y="153733"/>
                </a:lnTo>
                <a:lnTo>
                  <a:pt x="309232" y="160718"/>
                </a:lnTo>
                <a:lnTo>
                  <a:pt x="281279" y="144995"/>
                </a:lnTo>
                <a:lnTo>
                  <a:pt x="309232" y="129273"/>
                </a:lnTo>
                <a:lnTo>
                  <a:pt x="309232" y="138010"/>
                </a:lnTo>
                <a:lnTo>
                  <a:pt x="330200" y="138010"/>
                </a:lnTo>
                <a:lnTo>
                  <a:pt x="330200" y="85610"/>
                </a:lnTo>
                <a:lnTo>
                  <a:pt x="305739" y="52412"/>
                </a:lnTo>
                <a:lnTo>
                  <a:pt x="260324" y="20967"/>
                </a:lnTo>
                <a:lnTo>
                  <a:pt x="207911" y="3492"/>
                </a:lnTo>
                <a:lnTo>
                  <a:pt x="178206" y="0"/>
                </a:lnTo>
                <a:lnTo>
                  <a:pt x="150253" y="3492"/>
                </a:lnTo>
                <a:lnTo>
                  <a:pt x="96088" y="20967"/>
                </a:lnTo>
                <a:lnTo>
                  <a:pt x="52412" y="52412"/>
                </a:lnTo>
                <a:lnTo>
                  <a:pt x="19227" y="97840"/>
                </a:lnTo>
                <a:lnTo>
                  <a:pt x="1752" y="150253"/>
                </a:lnTo>
                <a:lnTo>
                  <a:pt x="0" y="179946"/>
                </a:lnTo>
                <a:lnTo>
                  <a:pt x="1752" y="207899"/>
                </a:lnTo>
                <a:lnTo>
                  <a:pt x="19227" y="262064"/>
                </a:lnTo>
                <a:lnTo>
                  <a:pt x="52412" y="305739"/>
                </a:lnTo>
                <a:lnTo>
                  <a:pt x="96088" y="337185"/>
                </a:lnTo>
                <a:lnTo>
                  <a:pt x="150253" y="356400"/>
                </a:lnTo>
                <a:lnTo>
                  <a:pt x="178206" y="358152"/>
                </a:lnTo>
                <a:lnTo>
                  <a:pt x="207911" y="356400"/>
                </a:lnTo>
                <a:lnTo>
                  <a:pt x="260324" y="337185"/>
                </a:lnTo>
                <a:lnTo>
                  <a:pt x="305739" y="305739"/>
                </a:lnTo>
                <a:lnTo>
                  <a:pt x="337185" y="262064"/>
                </a:lnTo>
                <a:lnTo>
                  <a:pt x="344182" y="244589"/>
                </a:lnTo>
                <a:lnTo>
                  <a:pt x="92595" y="244589"/>
                </a:lnTo>
                <a:lnTo>
                  <a:pt x="90855" y="242836"/>
                </a:lnTo>
                <a:lnTo>
                  <a:pt x="90855" y="230619"/>
                </a:lnTo>
                <a:lnTo>
                  <a:pt x="85610" y="230619"/>
                </a:lnTo>
                <a:lnTo>
                  <a:pt x="85610" y="225374"/>
                </a:lnTo>
                <a:lnTo>
                  <a:pt x="85598" y="195668"/>
                </a:lnTo>
                <a:lnTo>
                  <a:pt x="87350" y="193929"/>
                </a:lnTo>
                <a:lnTo>
                  <a:pt x="90843" y="193929"/>
                </a:lnTo>
                <a:lnTo>
                  <a:pt x="90843" y="192176"/>
                </a:lnTo>
                <a:lnTo>
                  <a:pt x="90855" y="164223"/>
                </a:lnTo>
                <a:lnTo>
                  <a:pt x="87363" y="164223"/>
                </a:lnTo>
                <a:lnTo>
                  <a:pt x="85610" y="162483"/>
                </a:lnTo>
                <a:lnTo>
                  <a:pt x="85610" y="160731"/>
                </a:lnTo>
                <a:lnTo>
                  <a:pt x="82105" y="160731"/>
                </a:lnTo>
                <a:lnTo>
                  <a:pt x="82105" y="200914"/>
                </a:lnTo>
                <a:lnTo>
                  <a:pt x="82105" y="216636"/>
                </a:lnTo>
                <a:lnTo>
                  <a:pt x="57645" y="216636"/>
                </a:lnTo>
                <a:lnTo>
                  <a:pt x="57645" y="225374"/>
                </a:lnTo>
                <a:lnTo>
                  <a:pt x="31457" y="207899"/>
                </a:lnTo>
                <a:lnTo>
                  <a:pt x="57645" y="192189"/>
                </a:lnTo>
                <a:lnTo>
                  <a:pt x="57645" y="200914"/>
                </a:lnTo>
                <a:lnTo>
                  <a:pt x="82105" y="200914"/>
                </a:lnTo>
                <a:lnTo>
                  <a:pt x="82105" y="160731"/>
                </a:lnTo>
                <a:lnTo>
                  <a:pt x="54165" y="160731"/>
                </a:lnTo>
                <a:lnTo>
                  <a:pt x="54165" y="153746"/>
                </a:lnTo>
                <a:lnTo>
                  <a:pt x="34950" y="153746"/>
                </a:lnTo>
                <a:lnTo>
                  <a:pt x="34950" y="138023"/>
                </a:lnTo>
                <a:lnTo>
                  <a:pt x="54165" y="138023"/>
                </a:lnTo>
                <a:lnTo>
                  <a:pt x="54165" y="129286"/>
                </a:lnTo>
                <a:lnTo>
                  <a:pt x="82118" y="144995"/>
                </a:lnTo>
                <a:lnTo>
                  <a:pt x="54165" y="160718"/>
                </a:lnTo>
                <a:lnTo>
                  <a:pt x="85610" y="160718"/>
                </a:lnTo>
                <a:lnTo>
                  <a:pt x="85610" y="129286"/>
                </a:lnTo>
                <a:lnTo>
                  <a:pt x="87363" y="127533"/>
                </a:lnTo>
                <a:lnTo>
                  <a:pt x="90855" y="127533"/>
                </a:lnTo>
                <a:lnTo>
                  <a:pt x="90855" y="115303"/>
                </a:lnTo>
                <a:lnTo>
                  <a:pt x="92595" y="113563"/>
                </a:lnTo>
                <a:lnTo>
                  <a:pt x="269062" y="113563"/>
                </a:lnTo>
                <a:lnTo>
                  <a:pt x="272542" y="115303"/>
                </a:lnTo>
                <a:lnTo>
                  <a:pt x="272542" y="127520"/>
                </a:lnTo>
                <a:lnTo>
                  <a:pt x="276034" y="127520"/>
                </a:lnTo>
                <a:lnTo>
                  <a:pt x="276034" y="164211"/>
                </a:lnTo>
                <a:lnTo>
                  <a:pt x="272542" y="164211"/>
                </a:lnTo>
                <a:lnTo>
                  <a:pt x="272542" y="193916"/>
                </a:lnTo>
                <a:lnTo>
                  <a:pt x="276034" y="193916"/>
                </a:lnTo>
                <a:lnTo>
                  <a:pt x="276034" y="230606"/>
                </a:lnTo>
                <a:lnTo>
                  <a:pt x="272542" y="230606"/>
                </a:lnTo>
                <a:lnTo>
                  <a:pt x="272542" y="242836"/>
                </a:lnTo>
                <a:lnTo>
                  <a:pt x="269049" y="244576"/>
                </a:lnTo>
                <a:lnTo>
                  <a:pt x="344170" y="244576"/>
                </a:lnTo>
                <a:lnTo>
                  <a:pt x="347662" y="235839"/>
                </a:lnTo>
                <a:lnTo>
                  <a:pt x="351142" y="225374"/>
                </a:lnTo>
                <a:lnTo>
                  <a:pt x="354647" y="207899"/>
                </a:lnTo>
                <a:lnTo>
                  <a:pt x="356400" y="192176"/>
                </a:lnTo>
                <a:lnTo>
                  <a:pt x="305739" y="192176"/>
                </a:lnTo>
                <a:lnTo>
                  <a:pt x="333692" y="207899"/>
                </a:lnTo>
                <a:lnTo>
                  <a:pt x="305752" y="225361"/>
                </a:lnTo>
                <a:lnTo>
                  <a:pt x="305739" y="216623"/>
                </a:lnTo>
                <a:lnTo>
                  <a:pt x="281279" y="216623"/>
                </a:lnTo>
                <a:lnTo>
                  <a:pt x="281279" y="200901"/>
                </a:lnTo>
                <a:lnTo>
                  <a:pt x="305739" y="200901"/>
                </a:lnTo>
                <a:lnTo>
                  <a:pt x="305739" y="192176"/>
                </a:lnTo>
                <a:lnTo>
                  <a:pt x="356400" y="192163"/>
                </a:lnTo>
                <a:lnTo>
                  <a:pt x="356400" y="160718"/>
                </a:lnTo>
                <a:close/>
              </a:path>
            </a:pathLst>
          </a:custGeom>
          <a:solidFill>
            <a:srgbClr val="6B2B91"/>
          </a:solidFill>
        </p:spPr>
        <p:txBody>
          <a:bodyPr wrap="square" lIns="0" tIns="0" rIns="0" bIns="0" rtlCol="0"/>
          <a:lstStyle/>
          <a:p>
            <a:endParaRPr lang="en-GB" sz="1013" dirty="0"/>
          </a:p>
        </p:txBody>
      </p:sp>
      <p:sp>
        <p:nvSpPr>
          <p:cNvPr id="54" name="object 54"/>
          <p:cNvSpPr txBox="1"/>
          <p:nvPr/>
        </p:nvSpPr>
        <p:spPr>
          <a:xfrm>
            <a:off x="733600" y="2503137"/>
            <a:ext cx="1999753" cy="326532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9525" marR="3810" indent="294323" algn="r">
              <a:spcBef>
                <a:spcPts val="146"/>
              </a:spcBef>
            </a:pP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Atria</a:t>
            </a: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to</a:t>
            </a: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15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deliver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daylight</a:t>
            </a:r>
            <a:r>
              <a:rPr lang="en-GB" sz="1000" spc="-23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into</a:t>
            </a: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the</a:t>
            </a: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15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heart</a:t>
            </a:r>
            <a:r>
              <a:rPr lang="en-GB" sz="1000" spc="-15" dirty="0"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of</a:t>
            </a: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the</a:t>
            </a: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building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057576" y="509876"/>
            <a:ext cx="1025656" cy="326532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9525" marR="3810">
              <a:spcBef>
                <a:spcPts val="146"/>
              </a:spcBef>
            </a:pP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Roof</a:t>
            </a:r>
            <a:r>
              <a:rPr lang="en-GB" sz="1000" spc="-45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mounted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photovoltaics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057576" y="1045480"/>
            <a:ext cx="1025655" cy="320761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Trebuchet MS"/>
              </a:rPr>
              <a:t>Highly</a:t>
            </a:r>
            <a:r>
              <a:rPr lang="en-GB" sz="1000" spc="-45" dirty="0">
                <a:solidFill>
                  <a:srgbClr val="575756"/>
                </a:solidFill>
                <a:latin typeface="HelveticaNeueLT Std Lt" panose="020B0403020202020204" pitchFamily="34" charset="0"/>
                <a:cs typeface="Trebuchet MS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Trebuchet MS"/>
              </a:rPr>
              <a:t>efficient</a:t>
            </a:r>
            <a:endParaRPr lang="en-GB" sz="1000" dirty="0">
              <a:latin typeface="HelveticaNeueLT Std Lt" panose="020B0403020202020204" pitchFamily="34" charset="0"/>
              <a:cs typeface="Trebuchet MS"/>
            </a:endParaRPr>
          </a:p>
          <a:p>
            <a:pPr marL="9525"/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building</a:t>
            </a:r>
            <a:r>
              <a:rPr lang="en-GB" sz="1000" spc="-41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systems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403094" y="1023245"/>
            <a:ext cx="1311260" cy="320761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R="3810" algn="r">
              <a:spcBef>
                <a:spcPts val="101"/>
              </a:spcBef>
            </a:pP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Trebuchet MS"/>
              </a:rPr>
              <a:t>Water</a:t>
            </a:r>
            <a:r>
              <a:rPr lang="en-GB" sz="1000" spc="-38" dirty="0">
                <a:solidFill>
                  <a:srgbClr val="575756"/>
                </a:solidFill>
                <a:latin typeface="HelveticaNeueLT Std Lt" panose="020B0403020202020204" pitchFamily="34" charset="0"/>
                <a:cs typeface="Trebuchet MS"/>
              </a:rPr>
              <a:t> </a:t>
            </a:r>
            <a:r>
              <a:rPr lang="en-GB" sz="1000" spc="-34" dirty="0">
                <a:solidFill>
                  <a:srgbClr val="575756"/>
                </a:solidFill>
                <a:latin typeface="HelveticaNeueLT Std Lt" panose="020B0403020202020204" pitchFamily="34" charset="0"/>
                <a:cs typeface="Trebuchet MS"/>
              </a:rPr>
              <a:t>efficient</a:t>
            </a:r>
            <a:endParaRPr lang="en-GB" sz="1000" dirty="0">
              <a:latin typeface="HelveticaNeueLT Std Lt" panose="020B0403020202020204" pitchFamily="34" charset="0"/>
              <a:cs typeface="Trebuchet MS"/>
            </a:endParaRPr>
          </a:p>
          <a:p>
            <a:pPr marL="137160" marR="3810" indent="150019" algn="r">
              <a:spcBef>
                <a:spcPts val="34"/>
              </a:spcBef>
            </a:pPr>
            <a:r>
              <a:rPr lang="en-GB" sz="1000" spc="-30" dirty="0">
                <a:solidFill>
                  <a:srgbClr val="575756"/>
                </a:solidFill>
                <a:latin typeface="HelveticaNeueLT Std Lt" panose="020B0403020202020204" pitchFamily="34" charset="0"/>
                <a:cs typeface="Trebuchet MS"/>
              </a:rPr>
              <a:t>fixtures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Trebuchet MS"/>
              </a:rPr>
              <a:t>and</a:t>
            </a:r>
            <a:r>
              <a:rPr lang="en-GB" sz="1000" spc="4" dirty="0">
                <a:solidFill>
                  <a:srgbClr val="575756"/>
                </a:solidFill>
                <a:latin typeface="HelveticaNeueLT Std Lt" panose="020B0403020202020204" pitchFamily="34" charset="0"/>
                <a:cs typeface="Trebuchet MS"/>
              </a:rPr>
              <a:t> </a:t>
            </a:r>
            <a:r>
              <a:rPr lang="en-GB" sz="1000" spc="-34" dirty="0">
                <a:solidFill>
                  <a:srgbClr val="575756"/>
                </a:solidFill>
                <a:latin typeface="HelveticaNeueLT Std Lt" panose="020B0403020202020204" pitchFamily="34" charset="0"/>
                <a:cs typeface="Trebuchet MS"/>
              </a:rPr>
              <a:t>fittings</a:t>
            </a:r>
            <a:endParaRPr lang="en-GB" sz="1000" dirty="0">
              <a:latin typeface="HelveticaNeueLT Std Lt" panose="020B0403020202020204" pitchFamily="34" charset="0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057671" y="1459688"/>
            <a:ext cx="915494" cy="480420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9525" marR="3810">
              <a:spcBef>
                <a:spcPts val="146"/>
              </a:spcBef>
            </a:pP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High</a:t>
            </a:r>
            <a:r>
              <a:rPr lang="en-GB" sz="1000" spc="-26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performance facade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057670" y="4561570"/>
            <a:ext cx="876883" cy="326532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9525" marR="3810">
              <a:spcBef>
                <a:spcPts val="146"/>
              </a:spcBef>
            </a:pP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Nearby</a:t>
            </a:r>
            <a:r>
              <a:rPr lang="en-GB" sz="1000" spc="-45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public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bus</a:t>
            </a:r>
            <a:r>
              <a:rPr lang="en-GB" sz="1000" spc="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station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057669" y="3598909"/>
            <a:ext cx="966295" cy="326532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9525" marR="3810">
              <a:spcBef>
                <a:spcPts val="146"/>
              </a:spcBef>
            </a:pPr>
            <a:r>
              <a:rPr lang="en-GB" sz="1000" spc="-15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Resilient</a:t>
            </a:r>
            <a:r>
              <a:rPr lang="en-GB" sz="1000" spc="4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to</a:t>
            </a:r>
            <a:r>
              <a:rPr lang="en-GB" sz="1000" spc="4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climate change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057671" y="4032346"/>
            <a:ext cx="915494" cy="480420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9525" marR="3810">
              <a:spcBef>
                <a:spcPts val="146"/>
              </a:spcBef>
            </a:pP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Drainage</a:t>
            </a:r>
            <a:r>
              <a:rPr lang="en-GB" sz="1000" spc="-41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strategy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to</a:t>
            </a:r>
            <a:r>
              <a:rPr lang="en-GB" sz="1000" spc="-11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minimise impact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057671" y="3212725"/>
            <a:ext cx="915494" cy="326532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9525" marR="3810">
              <a:spcBef>
                <a:spcPts val="146"/>
              </a:spcBef>
            </a:pP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Enhanced</a:t>
            </a:r>
            <a:r>
              <a:rPr lang="en-GB" sz="1000" spc="-45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15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ventilation </a:t>
            </a: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levels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214878" y="2028350"/>
            <a:ext cx="1499688" cy="326532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135255" marR="3810" indent="-43814" algn="r">
              <a:spcBef>
                <a:spcPts val="578"/>
              </a:spcBef>
            </a:pP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Designed</a:t>
            </a:r>
            <a:r>
              <a:rPr lang="en-GB" sz="1000" spc="4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to</a:t>
            </a:r>
            <a:r>
              <a:rPr lang="en-GB" sz="1000" spc="4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allow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future</a:t>
            </a:r>
            <a:r>
              <a:rPr lang="en-GB" sz="1000" spc="-3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layout</a:t>
            </a:r>
            <a:r>
              <a:rPr lang="en-GB" sz="1000" spc="-34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and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use</a:t>
            </a:r>
            <a:r>
              <a:rPr lang="en-GB" sz="1000" spc="-41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changes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836422" y="3562696"/>
            <a:ext cx="877912" cy="320761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R="3810" algn="r">
              <a:spcBef>
                <a:spcPts val="101"/>
              </a:spcBef>
            </a:pP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Biodiverse</a:t>
            </a:r>
            <a:r>
              <a:rPr lang="en-GB" sz="1000" spc="-11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15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roof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  <a:p>
            <a:pPr marR="3810" algn="r"/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terraces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403094" y="4128696"/>
            <a:ext cx="1300307" cy="119104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105251" algn="r">
              <a:lnSpc>
                <a:spcPts val="840"/>
              </a:lnSpc>
              <a:spcBef>
                <a:spcPts val="101"/>
              </a:spcBef>
            </a:pP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BREEAM </a:t>
            </a: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Excellent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3184552" y="721470"/>
            <a:ext cx="4811903" cy="3999061"/>
            <a:chOff x="4242426" y="955738"/>
            <a:chExt cx="6415871" cy="5332081"/>
          </a:xfrm>
        </p:grpSpPr>
        <p:sp>
          <p:nvSpPr>
            <p:cNvPr id="67" name="object 67"/>
            <p:cNvSpPr/>
            <p:nvPr/>
          </p:nvSpPr>
          <p:spPr>
            <a:xfrm>
              <a:off x="4242426" y="2171494"/>
              <a:ext cx="1667963" cy="125212"/>
            </a:xfrm>
            <a:custGeom>
              <a:avLst/>
              <a:gdLst/>
              <a:ahLst/>
              <a:cxnLst/>
              <a:rect l="l" t="t" r="r" b="b"/>
              <a:pathLst>
                <a:path w="812800" h="135889">
                  <a:moveTo>
                    <a:pt x="812380" y="135509"/>
                  </a:moveTo>
                  <a:lnTo>
                    <a:pt x="812380" y="0"/>
                  </a:lnTo>
                  <a:lnTo>
                    <a:pt x="0" y="0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68" name="object 68"/>
            <p:cNvSpPr/>
            <p:nvPr/>
          </p:nvSpPr>
          <p:spPr>
            <a:xfrm>
              <a:off x="5889116" y="2296325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53" y="41694"/>
                  </a:moveTo>
                  <a:lnTo>
                    <a:pt x="28971" y="40055"/>
                  </a:lnTo>
                  <a:lnTo>
                    <a:pt x="35599" y="35586"/>
                  </a:lnTo>
                  <a:lnTo>
                    <a:pt x="40068" y="28958"/>
                  </a:lnTo>
                  <a:lnTo>
                    <a:pt x="41706" y="20840"/>
                  </a:lnTo>
                  <a:lnTo>
                    <a:pt x="40068" y="12730"/>
                  </a:lnTo>
                  <a:lnTo>
                    <a:pt x="35599" y="6105"/>
                  </a:lnTo>
                  <a:lnTo>
                    <a:pt x="28971" y="1638"/>
                  </a:lnTo>
                  <a:lnTo>
                    <a:pt x="20853" y="0"/>
                  </a:lnTo>
                  <a:lnTo>
                    <a:pt x="12735" y="1638"/>
                  </a:lnTo>
                  <a:lnTo>
                    <a:pt x="6107" y="6105"/>
                  </a:lnTo>
                  <a:lnTo>
                    <a:pt x="1638" y="12730"/>
                  </a:lnTo>
                  <a:lnTo>
                    <a:pt x="0" y="20840"/>
                  </a:lnTo>
                  <a:lnTo>
                    <a:pt x="1638" y="28958"/>
                  </a:lnTo>
                  <a:lnTo>
                    <a:pt x="6107" y="35586"/>
                  </a:lnTo>
                  <a:lnTo>
                    <a:pt x="12735" y="40055"/>
                  </a:lnTo>
                  <a:lnTo>
                    <a:pt x="20853" y="41694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69" name="object 69"/>
            <p:cNvSpPr/>
            <p:nvPr/>
          </p:nvSpPr>
          <p:spPr>
            <a:xfrm>
              <a:off x="4242426" y="2886390"/>
              <a:ext cx="1410789" cy="60959"/>
            </a:xfrm>
            <a:custGeom>
              <a:avLst/>
              <a:gdLst/>
              <a:ahLst/>
              <a:cxnLst/>
              <a:rect l="l" t="t" r="r" b="b"/>
              <a:pathLst>
                <a:path w="555625">
                  <a:moveTo>
                    <a:pt x="555142" y="0"/>
                  </a:moveTo>
                  <a:lnTo>
                    <a:pt x="0" y="0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70" name="object 70"/>
            <p:cNvSpPr/>
            <p:nvPr/>
          </p:nvSpPr>
          <p:spPr>
            <a:xfrm>
              <a:off x="5652719" y="2874022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53" y="41694"/>
                  </a:moveTo>
                  <a:lnTo>
                    <a:pt x="28971" y="40055"/>
                  </a:lnTo>
                  <a:lnTo>
                    <a:pt x="35599" y="35586"/>
                  </a:lnTo>
                  <a:lnTo>
                    <a:pt x="40068" y="28958"/>
                  </a:lnTo>
                  <a:lnTo>
                    <a:pt x="41706" y="20840"/>
                  </a:lnTo>
                  <a:lnTo>
                    <a:pt x="40068" y="12724"/>
                  </a:lnTo>
                  <a:lnTo>
                    <a:pt x="35599" y="6100"/>
                  </a:lnTo>
                  <a:lnTo>
                    <a:pt x="28971" y="1636"/>
                  </a:lnTo>
                  <a:lnTo>
                    <a:pt x="20853" y="0"/>
                  </a:lnTo>
                  <a:lnTo>
                    <a:pt x="12735" y="1636"/>
                  </a:lnTo>
                  <a:lnTo>
                    <a:pt x="6107" y="6100"/>
                  </a:lnTo>
                  <a:lnTo>
                    <a:pt x="1638" y="12724"/>
                  </a:lnTo>
                  <a:lnTo>
                    <a:pt x="0" y="20840"/>
                  </a:lnTo>
                  <a:lnTo>
                    <a:pt x="1638" y="28958"/>
                  </a:lnTo>
                  <a:lnTo>
                    <a:pt x="6107" y="35586"/>
                  </a:lnTo>
                  <a:lnTo>
                    <a:pt x="12735" y="40055"/>
                  </a:lnTo>
                  <a:lnTo>
                    <a:pt x="20853" y="41694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71" name="object 71"/>
            <p:cNvSpPr/>
            <p:nvPr/>
          </p:nvSpPr>
          <p:spPr>
            <a:xfrm>
              <a:off x="4242427" y="3638778"/>
              <a:ext cx="1337357" cy="1266875"/>
            </a:xfrm>
            <a:custGeom>
              <a:avLst/>
              <a:gdLst/>
              <a:ahLst/>
              <a:cxnLst/>
              <a:rect l="l" t="t" r="r" b="b"/>
              <a:pathLst>
                <a:path w="530225" h="1445260">
                  <a:moveTo>
                    <a:pt x="529831" y="0"/>
                  </a:moveTo>
                  <a:lnTo>
                    <a:pt x="529831" y="1444942"/>
                  </a:lnTo>
                  <a:lnTo>
                    <a:pt x="0" y="1444942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72" name="object 72"/>
            <p:cNvSpPr/>
            <p:nvPr/>
          </p:nvSpPr>
          <p:spPr>
            <a:xfrm>
              <a:off x="5558535" y="3606635"/>
              <a:ext cx="41909" cy="41911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20853" y="0"/>
                  </a:moveTo>
                  <a:lnTo>
                    <a:pt x="28971" y="1636"/>
                  </a:lnTo>
                  <a:lnTo>
                    <a:pt x="35599" y="6102"/>
                  </a:lnTo>
                  <a:lnTo>
                    <a:pt x="40068" y="12730"/>
                  </a:lnTo>
                  <a:lnTo>
                    <a:pt x="41706" y="20853"/>
                  </a:lnTo>
                  <a:lnTo>
                    <a:pt x="40068" y="28963"/>
                  </a:lnTo>
                  <a:lnTo>
                    <a:pt x="35599" y="35588"/>
                  </a:lnTo>
                  <a:lnTo>
                    <a:pt x="28971" y="40055"/>
                  </a:lnTo>
                  <a:lnTo>
                    <a:pt x="20853" y="41694"/>
                  </a:lnTo>
                  <a:lnTo>
                    <a:pt x="12735" y="40055"/>
                  </a:lnTo>
                  <a:lnTo>
                    <a:pt x="6107" y="35588"/>
                  </a:lnTo>
                  <a:lnTo>
                    <a:pt x="1638" y="28963"/>
                  </a:lnTo>
                  <a:lnTo>
                    <a:pt x="0" y="20853"/>
                  </a:lnTo>
                  <a:lnTo>
                    <a:pt x="1638" y="12730"/>
                  </a:lnTo>
                  <a:lnTo>
                    <a:pt x="6107" y="6102"/>
                  </a:lnTo>
                  <a:lnTo>
                    <a:pt x="12735" y="1636"/>
                  </a:lnTo>
                  <a:lnTo>
                    <a:pt x="20853" y="0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73" name="object 73"/>
            <p:cNvSpPr/>
            <p:nvPr/>
          </p:nvSpPr>
          <p:spPr>
            <a:xfrm>
              <a:off x="4270014" y="4747893"/>
              <a:ext cx="2652157" cy="1539926"/>
            </a:xfrm>
            <a:custGeom>
              <a:avLst/>
              <a:gdLst/>
              <a:ahLst/>
              <a:cxnLst/>
              <a:rect l="l" t="t" r="r" b="b"/>
              <a:pathLst>
                <a:path w="1872615" h="1497329">
                  <a:moveTo>
                    <a:pt x="1872449" y="0"/>
                  </a:moveTo>
                  <a:lnTo>
                    <a:pt x="1872449" y="1497088"/>
                  </a:lnTo>
                  <a:lnTo>
                    <a:pt x="0" y="1497088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74" name="object 74"/>
            <p:cNvSpPr/>
            <p:nvPr/>
          </p:nvSpPr>
          <p:spPr>
            <a:xfrm>
              <a:off x="6901154" y="4706188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>
                  <a:moveTo>
                    <a:pt x="20853" y="0"/>
                  </a:moveTo>
                  <a:lnTo>
                    <a:pt x="28971" y="1638"/>
                  </a:lnTo>
                  <a:lnTo>
                    <a:pt x="35599" y="6107"/>
                  </a:lnTo>
                  <a:lnTo>
                    <a:pt x="40068" y="12735"/>
                  </a:lnTo>
                  <a:lnTo>
                    <a:pt x="41706" y="20853"/>
                  </a:lnTo>
                  <a:lnTo>
                    <a:pt x="40068" y="28969"/>
                  </a:lnTo>
                  <a:lnTo>
                    <a:pt x="35599" y="35593"/>
                  </a:lnTo>
                  <a:lnTo>
                    <a:pt x="28971" y="40057"/>
                  </a:lnTo>
                  <a:lnTo>
                    <a:pt x="20853" y="41694"/>
                  </a:lnTo>
                  <a:lnTo>
                    <a:pt x="12735" y="40057"/>
                  </a:lnTo>
                  <a:lnTo>
                    <a:pt x="6107" y="35593"/>
                  </a:lnTo>
                  <a:lnTo>
                    <a:pt x="1638" y="28969"/>
                  </a:lnTo>
                  <a:lnTo>
                    <a:pt x="0" y="20853"/>
                  </a:lnTo>
                  <a:lnTo>
                    <a:pt x="1638" y="12735"/>
                  </a:lnTo>
                  <a:lnTo>
                    <a:pt x="6107" y="6107"/>
                  </a:lnTo>
                  <a:lnTo>
                    <a:pt x="12735" y="1638"/>
                  </a:lnTo>
                  <a:lnTo>
                    <a:pt x="20853" y="0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75" name="object 75"/>
            <p:cNvSpPr/>
            <p:nvPr/>
          </p:nvSpPr>
          <p:spPr>
            <a:xfrm>
              <a:off x="4252429" y="3721125"/>
              <a:ext cx="2337639" cy="1921741"/>
            </a:xfrm>
            <a:custGeom>
              <a:avLst/>
              <a:gdLst/>
              <a:ahLst/>
              <a:cxnLst/>
              <a:rect l="l" t="t" r="r" b="b"/>
              <a:pathLst>
                <a:path w="1540509" h="2001520">
                  <a:moveTo>
                    <a:pt x="1540027" y="0"/>
                  </a:moveTo>
                  <a:lnTo>
                    <a:pt x="1540027" y="2001418"/>
                  </a:lnTo>
                  <a:lnTo>
                    <a:pt x="0" y="2001418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76" name="object 76"/>
            <p:cNvSpPr/>
            <p:nvPr/>
          </p:nvSpPr>
          <p:spPr>
            <a:xfrm>
              <a:off x="6568731" y="3679431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>
                  <a:moveTo>
                    <a:pt x="20853" y="0"/>
                  </a:moveTo>
                  <a:lnTo>
                    <a:pt x="28971" y="1636"/>
                  </a:lnTo>
                  <a:lnTo>
                    <a:pt x="35599" y="6102"/>
                  </a:lnTo>
                  <a:lnTo>
                    <a:pt x="40068" y="12730"/>
                  </a:lnTo>
                  <a:lnTo>
                    <a:pt x="41706" y="20853"/>
                  </a:lnTo>
                  <a:lnTo>
                    <a:pt x="40068" y="28963"/>
                  </a:lnTo>
                  <a:lnTo>
                    <a:pt x="35599" y="35588"/>
                  </a:lnTo>
                  <a:lnTo>
                    <a:pt x="28971" y="40055"/>
                  </a:lnTo>
                  <a:lnTo>
                    <a:pt x="20853" y="41694"/>
                  </a:lnTo>
                  <a:lnTo>
                    <a:pt x="12735" y="40055"/>
                  </a:lnTo>
                  <a:lnTo>
                    <a:pt x="6107" y="35588"/>
                  </a:lnTo>
                  <a:lnTo>
                    <a:pt x="1638" y="28963"/>
                  </a:lnTo>
                  <a:lnTo>
                    <a:pt x="0" y="20853"/>
                  </a:lnTo>
                  <a:lnTo>
                    <a:pt x="1638" y="12730"/>
                  </a:lnTo>
                  <a:lnTo>
                    <a:pt x="6107" y="6102"/>
                  </a:lnTo>
                  <a:lnTo>
                    <a:pt x="12735" y="1636"/>
                  </a:lnTo>
                  <a:lnTo>
                    <a:pt x="20853" y="0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81" name="object 81"/>
            <p:cNvSpPr/>
            <p:nvPr/>
          </p:nvSpPr>
          <p:spPr>
            <a:xfrm>
              <a:off x="7891094" y="955738"/>
              <a:ext cx="2285365" cy="339725"/>
            </a:xfrm>
            <a:custGeom>
              <a:avLst/>
              <a:gdLst/>
              <a:ahLst/>
              <a:cxnLst/>
              <a:rect l="l" t="t" r="r" b="b"/>
              <a:pathLst>
                <a:path w="2285365" h="339725">
                  <a:moveTo>
                    <a:pt x="0" y="339674"/>
                  </a:moveTo>
                  <a:lnTo>
                    <a:pt x="0" y="0"/>
                  </a:lnTo>
                  <a:lnTo>
                    <a:pt x="2285187" y="0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82" name="object 82"/>
            <p:cNvSpPr/>
            <p:nvPr/>
          </p:nvSpPr>
          <p:spPr>
            <a:xfrm>
              <a:off x="7870240" y="1295412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09" h="41909">
                  <a:moveTo>
                    <a:pt x="20853" y="41694"/>
                  </a:moveTo>
                  <a:lnTo>
                    <a:pt x="12735" y="40055"/>
                  </a:lnTo>
                  <a:lnTo>
                    <a:pt x="6107" y="35586"/>
                  </a:lnTo>
                  <a:lnTo>
                    <a:pt x="1638" y="28958"/>
                  </a:lnTo>
                  <a:lnTo>
                    <a:pt x="0" y="20840"/>
                  </a:lnTo>
                  <a:lnTo>
                    <a:pt x="1638" y="12730"/>
                  </a:lnTo>
                  <a:lnTo>
                    <a:pt x="6107" y="6105"/>
                  </a:lnTo>
                  <a:lnTo>
                    <a:pt x="12735" y="1638"/>
                  </a:lnTo>
                  <a:lnTo>
                    <a:pt x="20853" y="0"/>
                  </a:lnTo>
                  <a:lnTo>
                    <a:pt x="28971" y="1638"/>
                  </a:lnTo>
                  <a:lnTo>
                    <a:pt x="35599" y="6105"/>
                  </a:lnTo>
                  <a:lnTo>
                    <a:pt x="40068" y="12730"/>
                  </a:lnTo>
                  <a:lnTo>
                    <a:pt x="41706" y="20840"/>
                  </a:lnTo>
                  <a:lnTo>
                    <a:pt x="40068" y="28958"/>
                  </a:lnTo>
                  <a:lnTo>
                    <a:pt x="35599" y="35586"/>
                  </a:lnTo>
                  <a:lnTo>
                    <a:pt x="28971" y="40055"/>
                  </a:lnTo>
                  <a:lnTo>
                    <a:pt x="20853" y="41694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83" name="object 83"/>
            <p:cNvSpPr/>
            <p:nvPr/>
          </p:nvSpPr>
          <p:spPr>
            <a:xfrm>
              <a:off x="8104377" y="1548218"/>
              <a:ext cx="2072005" cy="1257300"/>
            </a:xfrm>
            <a:custGeom>
              <a:avLst/>
              <a:gdLst/>
              <a:ahLst/>
              <a:cxnLst/>
              <a:rect l="l" t="t" r="r" b="b"/>
              <a:pathLst>
                <a:path w="2072004" h="1257300">
                  <a:moveTo>
                    <a:pt x="0" y="1256906"/>
                  </a:moveTo>
                  <a:lnTo>
                    <a:pt x="0" y="0"/>
                  </a:lnTo>
                  <a:lnTo>
                    <a:pt x="2071903" y="0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84" name="object 84"/>
            <p:cNvSpPr/>
            <p:nvPr/>
          </p:nvSpPr>
          <p:spPr>
            <a:xfrm>
              <a:off x="8083524" y="2805125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>
                  <a:moveTo>
                    <a:pt x="20853" y="41694"/>
                  </a:moveTo>
                  <a:lnTo>
                    <a:pt x="12735" y="40055"/>
                  </a:lnTo>
                  <a:lnTo>
                    <a:pt x="6107" y="35586"/>
                  </a:lnTo>
                  <a:lnTo>
                    <a:pt x="1638" y="28958"/>
                  </a:lnTo>
                  <a:lnTo>
                    <a:pt x="0" y="20840"/>
                  </a:lnTo>
                  <a:lnTo>
                    <a:pt x="1638" y="12724"/>
                  </a:lnTo>
                  <a:lnTo>
                    <a:pt x="6107" y="6100"/>
                  </a:lnTo>
                  <a:lnTo>
                    <a:pt x="12735" y="1636"/>
                  </a:lnTo>
                  <a:lnTo>
                    <a:pt x="20853" y="0"/>
                  </a:lnTo>
                  <a:lnTo>
                    <a:pt x="28971" y="1636"/>
                  </a:lnTo>
                  <a:lnTo>
                    <a:pt x="35599" y="6100"/>
                  </a:lnTo>
                  <a:lnTo>
                    <a:pt x="40068" y="12724"/>
                  </a:lnTo>
                  <a:lnTo>
                    <a:pt x="41706" y="20840"/>
                  </a:lnTo>
                  <a:lnTo>
                    <a:pt x="40068" y="28958"/>
                  </a:lnTo>
                  <a:lnTo>
                    <a:pt x="35599" y="35586"/>
                  </a:lnTo>
                  <a:lnTo>
                    <a:pt x="28971" y="40055"/>
                  </a:lnTo>
                  <a:lnTo>
                    <a:pt x="20853" y="41694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85" name="object 85"/>
            <p:cNvSpPr/>
            <p:nvPr/>
          </p:nvSpPr>
          <p:spPr>
            <a:xfrm>
              <a:off x="8636253" y="2160790"/>
              <a:ext cx="1540510" cy="822960"/>
            </a:xfrm>
            <a:custGeom>
              <a:avLst/>
              <a:gdLst/>
              <a:ahLst/>
              <a:cxnLst/>
              <a:rect l="l" t="t" r="r" b="b"/>
              <a:pathLst>
                <a:path w="1540509" h="822960">
                  <a:moveTo>
                    <a:pt x="0" y="822515"/>
                  </a:moveTo>
                  <a:lnTo>
                    <a:pt x="0" y="0"/>
                  </a:lnTo>
                  <a:lnTo>
                    <a:pt x="1540027" y="0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86" name="object 86"/>
            <p:cNvSpPr/>
            <p:nvPr/>
          </p:nvSpPr>
          <p:spPr>
            <a:xfrm>
              <a:off x="8615400" y="2983318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>
                  <a:moveTo>
                    <a:pt x="20853" y="41694"/>
                  </a:moveTo>
                  <a:lnTo>
                    <a:pt x="12735" y="40057"/>
                  </a:lnTo>
                  <a:lnTo>
                    <a:pt x="6107" y="35591"/>
                  </a:lnTo>
                  <a:lnTo>
                    <a:pt x="1638" y="28963"/>
                  </a:lnTo>
                  <a:lnTo>
                    <a:pt x="0" y="20840"/>
                  </a:lnTo>
                  <a:lnTo>
                    <a:pt x="1638" y="12730"/>
                  </a:lnTo>
                  <a:lnTo>
                    <a:pt x="6107" y="6105"/>
                  </a:lnTo>
                  <a:lnTo>
                    <a:pt x="12735" y="1638"/>
                  </a:lnTo>
                  <a:lnTo>
                    <a:pt x="20853" y="0"/>
                  </a:lnTo>
                  <a:lnTo>
                    <a:pt x="28971" y="1638"/>
                  </a:lnTo>
                  <a:lnTo>
                    <a:pt x="35599" y="6105"/>
                  </a:lnTo>
                  <a:lnTo>
                    <a:pt x="40068" y="12730"/>
                  </a:lnTo>
                  <a:lnTo>
                    <a:pt x="41706" y="20840"/>
                  </a:lnTo>
                  <a:lnTo>
                    <a:pt x="40068" y="28963"/>
                  </a:lnTo>
                  <a:lnTo>
                    <a:pt x="35599" y="35591"/>
                  </a:lnTo>
                  <a:lnTo>
                    <a:pt x="28971" y="40057"/>
                  </a:lnTo>
                  <a:lnTo>
                    <a:pt x="20853" y="41694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87" name="object 87"/>
            <p:cNvSpPr/>
            <p:nvPr/>
          </p:nvSpPr>
          <p:spPr>
            <a:xfrm>
              <a:off x="7528102" y="3369424"/>
              <a:ext cx="2648585" cy="1096010"/>
            </a:xfrm>
            <a:custGeom>
              <a:avLst/>
              <a:gdLst/>
              <a:ahLst/>
              <a:cxnLst/>
              <a:rect l="l" t="t" r="r" b="b"/>
              <a:pathLst>
                <a:path w="2648584" h="1096010">
                  <a:moveTo>
                    <a:pt x="0" y="0"/>
                  </a:moveTo>
                  <a:lnTo>
                    <a:pt x="0" y="1095692"/>
                  </a:lnTo>
                  <a:lnTo>
                    <a:pt x="2648178" y="1095692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88" name="object 88"/>
            <p:cNvSpPr/>
            <p:nvPr/>
          </p:nvSpPr>
          <p:spPr>
            <a:xfrm>
              <a:off x="7507249" y="3327717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>
                  <a:moveTo>
                    <a:pt x="20853" y="0"/>
                  </a:moveTo>
                  <a:lnTo>
                    <a:pt x="12735" y="1636"/>
                  </a:lnTo>
                  <a:lnTo>
                    <a:pt x="6107" y="6102"/>
                  </a:lnTo>
                  <a:lnTo>
                    <a:pt x="1638" y="12730"/>
                  </a:lnTo>
                  <a:lnTo>
                    <a:pt x="0" y="20853"/>
                  </a:lnTo>
                  <a:lnTo>
                    <a:pt x="1638" y="28963"/>
                  </a:lnTo>
                  <a:lnTo>
                    <a:pt x="6107" y="35588"/>
                  </a:lnTo>
                  <a:lnTo>
                    <a:pt x="12735" y="40055"/>
                  </a:lnTo>
                  <a:lnTo>
                    <a:pt x="20853" y="41694"/>
                  </a:lnTo>
                  <a:lnTo>
                    <a:pt x="28971" y="40055"/>
                  </a:lnTo>
                  <a:lnTo>
                    <a:pt x="35599" y="35588"/>
                  </a:lnTo>
                  <a:lnTo>
                    <a:pt x="40068" y="28963"/>
                  </a:lnTo>
                  <a:lnTo>
                    <a:pt x="41706" y="20853"/>
                  </a:lnTo>
                  <a:lnTo>
                    <a:pt x="40068" y="12730"/>
                  </a:lnTo>
                  <a:lnTo>
                    <a:pt x="35599" y="6102"/>
                  </a:lnTo>
                  <a:lnTo>
                    <a:pt x="28971" y="1636"/>
                  </a:lnTo>
                  <a:lnTo>
                    <a:pt x="20853" y="0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89" name="object 89"/>
            <p:cNvSpPr/>
            <p:nvPr/>
          </p:nvSpPr>
          <p:spPr>
            <a:xfrm>
              <a:off x="7395210" y="3782148"/>
              <a:ext cx="2781300" cy="1257300"/>
            </a:xfrm>
            <a:custGeom>
              <a:avLst/>
              <a:gdLst/>
              <a:ahLst/>
              <a:cxnLst/>
              <a:rect l="l" t="t" r="r" b="b"/>
              <a:pathLst>
                <a:path w="2781300" h="1257300">
                  <a:moveTo>
                    <a:pt x="0" y="0"/>
                  </a:moveTo>
                  <a:lnTo>
                    <a:pt x="0" y="1256893"/>
                  </a:lnTo>
                  <a:lnTo>
                    <a:pt x="2781071" y="1256893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90" name="object 90"/>
            <p:cNvSpPr/>
            <p:nvPr/>
          </p:nvSpPr>
          <p:spPr>
            <a:xfrm>
              <a:off x="7374356" y="3740442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>
                  <a:moveTo>
                    <a:pt x="20853" y="0"/>
                  </a:moveTo>
                  <a:lnTo>
                    <a:pt x="12735" y="1636"/>
                  </a:lnTo>
                  <a:lnTo>
                    <a:pt x="6107" y="6102"/>
                  </a:lnTo>
                  <a:lnTo>
                    <a:pt x="1638" y="12730"/>
                  </a:lnTo>
                  <a:lnTo>
                    <a:pt x="0" y="20853"/>
                  </a:lnTo>
                  <a:lnTo>
                    <a:pt x="1638" y="28963"/>
                  </a:lnTo>
                  <a:lnTo>
                    <a:pt x="6107" y="35588"/>
                  </a:lnTo>
                  <a:lnTo>
                    <a:pt x="12735" y="40055"/>
                  </a:lnTo>
                  <a:lnTo>
                    <a:pt x="20853" y="41694"/>
                  </a:lnTo>
                  <a:lnTo>
                    <a:pt x="28971" y="40055"/>
                  </a:lnTo>
                  <a:lnTo>
                    <a:pt x="35599" y="35588"/>
                  </a:lnTo>
                  <a:lnTo>
                    <a:pt x="40068" y="28963"/>
                  </a:lnTo>
                  <a:lnTo>
                    <a:pt x="41706" y="20853"/>
                  </a:lnTo>
                  <a:lnTo>
                    <a:pt x="40068" y="12730"/>
                  </a:lnTo>
                  <a:lnTo>
                    <a:pt x="35599" y="6102"/>
                  </a:lnTo>
                  <a:lnTo>
                    <a:pt x="28971" y="1636"/>
                  </a:lnTo>
                  <a:lnTo>
                    <a:pt x="20853" y="0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91" name="object 91"/>
            <p:cNvSpPr/>
            <p:nvPr/>
          </p:nvSpPr>
          <p:spPr>
            <a:xfrm>
              <a:off x="7158812" y="5024805"/>
              <a:ext cx="3017520" cy="588645"/>
            </a:xfrm>
            <a:custGeom>
              <a:avLst/>
              <a:gdLst/>
              <a:ahLst/>
              <a:cxnLst/>
              <a:rect l="l" t="t" r="r" b="b"/>
              <a:pathLst>
                <a:path w="3017520" h="588645">
                  <a:moveTo>
                    <a:pt x="0" y="0"/>
                  </a:moveTo>
                  <a:lnTo>
                    <a:pt x="0" y="588060"/>
                  </a:lnTo>
                  <a:lnTo>
                    <a:pt x="3017469" y="588060"/>
                  </a:lnTo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92" name="object 92"/>
            <p:cNvSpPr/>
            <p:nvPr/>
          </p:nvSpPr>
          <p:spPr>
            <a:xfrm>
              <a:off x="7137958" y="4983111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09" h="41910">
                  <a:moveTo>
                    <a:pt x="20853" y="0"/>
                  </a:moveTo>
                  <a:lnTo>
                    <a:pt x="12735" y="1636"/>
                  </a:lnTo>
                  <a:lnTo>
                    <a:pt x="6107" y="6102"/>
                  </a:lnTo>
                  <a:lnTo>
                    <a:pt x="1638" y="12730"/>
                  </a:lnTo>
                  <a:lnTo>
                    <a:pt x="0" y="20853"/>
                  </a:lnTo>
                  <a:lnTo>
                    <a:pt x="1638" y="28963"/>
                  </a:lnTo>
                  <a:lnTo>
                    <a:pt x="6107" y="35588"/>
                  </a:lnTo>
                  <a:lnTo>
                    <a:pt x="12735" y="40055"/>
                  </a:lnTo>
                  <a:lnTo>
                    <a:pt x="20853" y="41694"/>
                  </a:lnTo>
                  <a:lnTo>
                    <a:pt x="28971" y="40055"/>
                  </a:lnTo>
                  <a:lnTo>
                    <a:pt x="35599" y="35588"/>
                  </a:lnTo>
                  <a:lnTo>
                    <a:pt x="40068" y="28963"/>
                  </a:lnTo>
                  <a:lnTo>
                    <a:pt x="41706" y="20853"/>
                  </a:lnTo>
                  <a:lnTo>
                    <a:pt x="40068" y="12730"/>
                  </a:lnTo>
                  <a:lnTo>
                    <a:pt x="35599" y="6102"/>
                  </a:lnTo>
                  <a:lnTo>
                    <a:pt x="28971" y="1636"/>
                  </a:lnTo>
                  <a:lnTo>
                    <a:pt x="20853" y="0"/>
                  </a:lnTo>
                  <a:close/>
                </a:path>
              </a:pathLst>
            </a:custGeom>
            <a:ln w="10426">
              <a:solidFill>
                <a:srgbClr val="575756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93" name="object 93"/>
            <p:cNvSpPr/>
            <p:nvPr/>
          </p:nvSpPr>
          <p:spPr>
            <a:xfrm>
              <a:off x="10301427" y="5439016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70" h="356870">
                  <a:moveTo>
                    <a:pt x="356400" y="169468"/>
                  </a:moveTo>
                  <a:lnTo>
                    <a:pt x="345922" y="115303"/>
                  </a:lnTo>
                  <a:lnTo>
                    <a:pt x="319709" y="68135"/>
                  </a:lnTo>
                  <a:lnTo>
                    <a:pt x="277787" y="29705"/>
                  </a:lnTo>
                  <a:lnTo>
                    <a:pt x="225374" y="5245"/>
                  </a:lnTo>
                  <a:lnTo>
                    <a:pt x="197421" y="0"/>
                  </a:lnTo>
                  <a:lnTo>
                    <a:pt x="169468" y="0"/>
                  </a:lnTo>
                  <a:lnTo>
                    <a:pt x="117055" y="10477"/>
                  </a:lnTo>
                  <a:lnTo>
                    <a:pt x="68135" y="36690"/>
                  </a:lnTo>
                  <a:lnTo>
                    <a:pt x="29705" y="78613"/>
                  </a:lnTo>
                  <a:lnTo>
                    <a:pt x="6985" y="131025"/>
                  </a:lnTo>
                  <a:lnTo>
                    <a:pt x="0" y="186931"/>
                  </a:lnTo>
                  <a:lnTo>
                    <a:pt x="3492" y="213144"/>
                  </a:lnTo>
                  <a:lnTo>
                    <a:pt x="22720" y="265557"/>
                  </a:lnTo>
                  <a:lnTo>
                    <a:pt x="55905" y="309232"/>
                  </a:lnTo>
                  <a:lnTo>
                    <a:pt x="104825" y="340677"/>
                  </a:lnTo>
                  <a:lnTo>
                    <a:pt x="158991" y="354647"/>
                  </a:lnTo>
                  <a:lnTo>
                    <a:pt x="186944" y="356400"/>
                  </a:lnTo>
                  <a:lnTo>
                    <a:pt x="214896" y="352907"/>
                  </a:lnTo>
                  <a:lnTo>
                    <a:pt x="265557" y="333692"/>
                  </a:lnTo>
                  <a:lnTo>
                    <a:pt x="309232" y="300494"/>
                  </a:lnTo>
                  <a:lnTo>
                    <a:pt x="340677" y="251574"/>
                  </a:lnTo>
                  <a:lnTo>
                    <a:pt x="356400" y="197421"/>
                  </a:lnTo>
                  <a:lnTo>
                    <a:pt x="356400" y="1694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94" name="object 94"/>
            <p:cNvSpPr/>
            <p:nvPr/>
          </p:nvSpPr>
          <p:spPr>
            <a:xfrm>
              <a:off x="10488364" y="5466968"/>
              <a:ext cx="0" cy="82550"/>
            </a:xfrm>
            <a:custGeom>
              <a:avLst/>
              <a:gdLst/>
              <a:ahLst/>
              <a:cxnLst/>
              <a:rect l="l" t="t" r="r" b="b"/>
              <a:pathLst>
                <a:path h="82550">
                  <a:moveTo>
                    <a:pt x="0" y="82105"/>
                  </a:moveTo>
                  <a:lnTo>
                    <a:pt x="0" y="0"/>
                  </a:lnTo>
                </a:path>
              </a:pathLst>
            </a:custGeom>
            <a:ln w="48907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95" name="object 95"/>
            <p:cNvSpPr/>
            <p:nvPr/>
          </p:nvSpPr>
          <p:spPr>
            <a:xfrm>
              <a:off x="10546016" y="5540336"/>
              <a:ext cx="26670" cy="42545"/>
            </a:xfrm>
            <a:custGeom>
              <a:avLst/>
              <a:gdLst/>
              <a:ahLst/>
              <a:cxnLst/>
              <a:rect l="l" t="t" r="r" b="b"/>
              <a:pathLst>
                <a:path w="26670" h="42545">
                  <a:moveTo>
                    <a:pt x="12230" y="0"/>
                  </a:moveTo>
                  <a:lnTo>
                    <a:pt x="10477" y="10477"/>
                  </a:lnTo>
                  <a:lnTo>
                    <a:pt x="5245" y="17475"/>
                  </a:lnTo>
                  <a:lnTo>
                    <a:pt x="1752" y="22707"/>
                  </a:lnTo>
                  <a:lnTo>
                    <a:pt x="0" y="27952"/>
                  </a:lnTo>
                  <a:lnTo>
                    <a:pt x="3492" y="38430"/>
                  </a:lnTo>
                  <a:lnTo>
                    <a:pt x="8737" y="41935"/>
                  </a:lnTo>
                  <a:lnTo>
                    <a:pt x="17475" y="41935"/>
                  </a:lnTo>
                  <a:lnTo>
                    <a:pt x="22707" y="38430"/>
                  </a:lnTo>
                  <a:lnTo>
                    <a:pt x="26200" y="27952"/>
                  </a:lnTo>
                  <a:lnTo>
                    <a:pt x="24460" y="20967"/>
                  </a:lnTo>
                  <a:lnTo>
                    <a:pt x="19215" y="12230"/>
                  </a:lnTo>
                  <a:lnTo>
                    <a:pt x="15722" y="5245"/>
                  </a:lnTo>
                  <a:lnTo>
                    <a:pt x="122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96" name="object 96"/>
            <p:cNvSpPr/>
            <p:nvPr/>
          </p:nvSpPr>
          <p:spPr>
            <a:xfrm>
              <a:off x="10483126" y="5610225"/>
              <a:ext cx="126364" cy="101600"/>
            </a:xfrm>
            <a:custGeom>
              <a:avLst/>
              <a:gdLst/>
              <a:ahLst/>
              <a:cxnLst/>
              <a:rect l="l" t="t" r="r" b="b"/>
              <a:pathLst>
                <a:path w="126365" h="101600">
                  <a:moveTo>
                    <a:pt x="0" y="101319"/>
                  </a:moveTo>
                  <a:lnTo>
                    <a:pt x="125780" y="101319"/>
                  </a:lnTo>
                  <a:lnTo>
                    <a:pt x="125780" y="0"/>
                  </a:lnTo>
                  <a:lnTo>
                    <a:pt x="0" y="0"/>
                  </a:lnTo>
                  <a:lnTo>
                    <a:pt x="0" y="101319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97" name="object 97"/>
            <p:cNvSpPr/>
            <p:nvPr/>
          </p:nvSpPr>
          <p:spPr>
            <a:xfrm>
              <a:off x="10406252" y="5549074"/>
              <a:ext cx="36830" cy="57785"/>
            </a:xfrm>
            <a:custGeom>
              <a:avLst/>
              <a:gdLst/>
              <a:ahLst/>
              <a:cxnLst/>
              <a:rect l="l" t="t" r="r" b="b"/>
              <a:pathLst>
                <a:path w="36829" h="57785">
                  <a:moveTo>
                    <a:pt x="17475" y="0"/>
                  </a:moveTo>
                  <a:lnTo>
                    <a:pt x="13982" y="12230"/>
                  </a:lnTo>
                  <a:lnTo>
                    <a:pt x="8737" y="22707"/>
                  </a:lnTo>
                  <a:lnTo>
                    <a:pt x="3492" y="29705"/>
                  </a:lnTo>
                  <a:lnTo>
                    <a:pt x="0" y="38430"/>
                  </a:lnTo>
                  <a:lnTo>
                    <a:pt x="1752" y="45427"/>
                  </a:lnTo>
                  <a:lnTo>
                    <a:pt x="5245" y="52412"/>
                  </a:lnTo>
                  <a:lnTo>
                    <a:pt x="12230" y="55905"/>
                  </a:lnTo>
                  <a:lnTo>
                    <a:pt x="17475" y="57658"/>
                  </a:lnTo>
                  <a:lnTo>
                    <a:pt x="24460" y="55905"/>
                  </a:lnTo>
                  <a:lnTo>
                    <a:pt x="31457" y="52412"/>
                  </a:lnTo>
                  <a:lnTo>
                    <a:pt x="34950" y="45427"/>
                  </a:lnTo>
                  <a:lnTo>
                    <a:pt x="36690" y="38430"/>
                  </a:lnTo>
                  <a:lnTo>
                    <a:pt x="33197" y="27952"/>
                  </a:lnTo>
                  <a:lnTo>
                    <a:pt x="27952" y="15722"/>
                  </a:lnTo>
                  <a:lnTo>
                    <a:pt x="22720" y="5245"/>
                  </a:lnTo>
                  <a:lnTo>
                    <a:pt x="17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sp>
          <p:nvSpPr>
            <p:cNvPr id="98" name="object 98"/>
            <p:cNvSpPr/>
            <p:nvPr/>
          </p:nvSpPr>
          <p:spPr>
            <a:xfrm>
              <a:off x="10301427" y="5439016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70" h="356870">
                  <a:moveTo>
                    <a:pt x="356400" y="167716"/>
                  </a:moveTo>
                  <a:lnTo>
                    <a:pt x="122301" y="167716"/>
                  </a:lnTo>
                  <a:lnTo>
                    <a:pt x="117055" y="165976"/>
                  </a:lnTo>
                  <a:lnTo>
                    <a:pt x="110070" y="162483"/>
                  </a:lnTo>
                  <a:lnTo>
                    <a:pt x="108318" y="157238"/>
                  </a:lnTo>
                  <a:lnTo>
                    <a:pt x="106578" y="155486"/>
                  </a:lnTo>
                  <a:lnTo>
                    <a:pt x="104825" y="148501"/>
                  </a:lnTo>
                  <a:lnTo>
                    <a:pt x="108318" y="139763"/>
                  </a:lnTo>
                  <a:lnTo>
                    <a:pt x="113563" y="132778"/>
                  </a:lnTo>
                  <a:lnTo>
                    <a:pt x="118808" y="122288"/>
                  </a:lnTo>
                  <a:lnTo>
                    <a:pt x="122301" y="110070"/>
                  </a:lnTo>
                  <a:lnTo>
                    <a:pt x="255079" y="110070"/>
                  </a:lnTo>
                  <a:lnTo>
                    <a:pt x="256819" y="101333"/>
                  </a:lnTo>
                  <a:lnTo>
                    <a:pt x="186944" y="101333"/>
                  </a:lnTo>
                  <a:lnTo>
                    <a:pt x="179946" y="99580"/>
                  </a:lnTo>
                  <a:lnTo>
                    <a:pt x="172961" y="96088"/>
                  </a:lnTo>
                  <a:lnTo>
                    <a:pt x="167716" y="89103"/>
                  </a:lnTo>
                  <a:lnTo>
                    <a:pt x="167716" y="80365"/>
                  </a:lnTo>
                  <a:lnTo>
                    <a:pt x="169468" y="71628"/>
                  </a:lnTo>
                  <a:lnTo>
                    <a:pt x="183438" y="50660"/>
                  </a:lnTo>
                  <a:lnTo>
                    <a:pt x="186944" y="36690"/>
                  </a:lnTo>
                  <a:lnTo>
                    <a:pt x="286524" y="36690"/>
                  </a:lnTo>
                  <a:lnTo>
                    <a:pt x="277787" y="29705"/>
                  </a:lnTo>
                  <a:lnTo>
                    <a:pt x="253326" y="15722"/>
                  </a:lnTo>
                  <a:lnTo>
                    <a:pt x="225374" y="5245"/>
                  </a:lnTo>
                  <a:lnTo>
                    <a:pt x="197421" y="0"/>
                  </a:lnTo>
                  <a:lnTo>
                    <a:pt x="169468" y="0"/>
                  </a:lnTo>
                  <a:lnTo>
                    <a:pt x="117055" y="10477"/>
                  </a:lnTo>
                  <a:lnTo>
                    <a:pt x="68135" y="36690"/>
                  </a:lnTo>
                  <a:lnTo>
                    <a:pt x="29705" y="78613"/>
                  </a:lnTo>
                  <a:lnTo>
                    <a:pt x="6985" y="131025"/>
                  </a:lnTo>
                  <a:lnTo>
                    <a:pt x="0" y="186931"/>
                  </a:lnTo>
                  <a:lnTo>
                    <a:pt x="3492" y="213144"/>
                  </a:lnTo>
                  <a:lnTo>
                    <a:pt x="22720" y="265557"/>
                  </a:lnTo>
                  <a:lnTo>
                    <a:pt x="55905" y="309232"/>
                  </a:lnTo>
                  <a:lnTo>
                    <a:pt x="104825" y="340677"/>
                  </a:lnTo>
                  <a:lnTo>
                    <a:pt x="158991" y="354647"/>
                  </a:lnTo>
                  <a:lnTo>
                    <a:pt x="186944" y="356400"/>
                  </a:lnTo>
                  <a:lnTo>
                    <a:pt x="214896" y="352907"/>
                  </a:lnTo>
                  <a:lnTo>
                    <a:pt x="241096" y="345922"/>
                  </a:lnTo>
                  <a:lnTo>
                    <a:pt x="244589" y="344170"/>
                  </a:lnTo>
                  <a:lnTo>
                    <a:pt x="265557" y="333692"/>
                  </a:lnTo>
                  <a:lnTo>
                    <a:pt x="288264" y="317969"/>
                  </a:lnTo>
                  <a:lnTo>
                    <a:pt x="309232" y="300494"/>
                  </a:lnTo>
                  <a:lnTo>
                    <a:pt x="326707" y="277787"/>
                  </a:lnTo>
                  <a:lnTo>
                    <a:pt x="333692" y="265557"/>
                  </a:lnTo>
                  <a:lnTo>
                    <a:pt x="284772" y="265557"/>
                  </a:lnTo>
                  <a:lnTo>
                    <a:pt x="284772" y="303987"/>
                  </a:lnTo>
                  <a:lnTo>
                    <a:pt x="263804" y="319722"/>
                  </a:lnTo>
                  <a:lnTo>
                    <a:pt x="228866" y="335445"/>
                  </a:lnTo>
                  <a:lnTo>
                    <a:pt x="200914" y="342430"/>
                  </a:lnTo>
                  <a:lnTo>
                    <a:pt x="169468" y="344170"/>
                  </a:lnTo>
                  <a:lnTo>
                    <a:pt x="138023" y="338924"/>
                  </a:lnTo>
                  <a:lnTo>
                    <a:pt x="82118" y="312724"/>
                  </a:lnTo>
                  <a:lnTo>
                    <a:pt x="41935" y="272542"/>
                  </a:lnTo>
                  <a:lnTo>
                    <a:pt x="17475" y="220129"/>
                  </a:lnTo>
                  <a:lnTo>
                    <a:pt x="10490" y="174701"/>
                  </a:lnTo>
                  <a:lnTo>
                    <a:pt x="12230" y="165976"/>
                  </a:lnTo>
                  <a:lnTo>
                    <a:pt x="12230" y="157238"/>
                  </a:lnTo>
                  <a:lnTo>
                    <a:pt x="38430" y="169468"/>
                  </a:lnTo>
                  <a:lnTo>
                    <a:pt x="90843" y="190436"/>
                  </a:lnTo>
                  <a:lnTo>
                    <a:pt x="118795" y="202666"/>
                  </a:lnTo>
                  <a:lnTo>
                    <a:pt x="145008" y="216636"/>
                  </a:lnTo>
                  <a:lnTo>
                    <a:pt x="171208" y="239356"/>
                  </a:lnTo>
                  <a:lnTo>
                    <a:pt x="197421" y="260311"/>
                  </a:lnTo>
                  <a:lnTo>
                    <a:pt x="227114" y="276034"/>
                  </a:lnTo>
                  <a:lnTo>
                    <a:pt x="284772" y="303987"/>
                  </a:lnTo>
                  <a:lnTo>
                    <a:pt x="284772" y="265557"/>
                  </a:lnTo>
                  <a:lnTo>
                    <a:pt x="253326" y="265557"/>
                  </a:lnTo>
                  <a:lnTo>
                    <a:pt x="265557" y="246341"/>
                  </a:lnTo>
                  <a:lnTo>
                    <a:pt x="186931" y="199174"/>
                  </a:lnTo>
                  <a:lnTo>
                    <a:pt x="200914" y="178206"/>
                  </a:lnTo>
                  <a:lnTo>
                    <a:pt x="356400" y="178206"/>
                  </a:lnTo>
                  <a:lnTo>
                    <a:pt x="356400" y="167716"/>
                  </a:lnTo>
                  <a:close/>
                </a:path>
              </a:pathLst>
            </a:custGeom>
            <a:solidFill>
              <a:srgbClr val="85BACF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pic>
          <p:nvPicPr>
            <p:cNvPr id="99" name="object 99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23728" y="5475706"/>
              <a:ext cx="234111" cy="228857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1737747" y="4592594"/>
            <a:ext cx="976495" cy="166873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 algn="r">
              <a:spcBef>
                <a:spcPts val="101"/>
              </a:spcBef>
            </a:pP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Cyclist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facilities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573E1BC-4761-048D-5217-2CAB21D79E34}"/>
              </a:ext>
            </a:extLst>
          </p:cNvPr>
          <p:cNvGrpSpPr/>
          <p:nvPr/>
        </p:nvGrpSpPr>
        <p:grpSpPr>
          <a:xfrm>
            <a:off x="2819795" y="2496587"/>
            <a:ext cx="268613" cy="267653"/>
            <a:chOff x="3464491" y="597675"/>
            <a:chExt cx="268613" cy="267653"/>
          </a:xfrm>
        </p:grpSpPr>
        <p:sp>
          <p:nvSpPr>
            <p:cNvPr id="3" name="object 23"/>
            <p:cNvSpPr/>
            <p:nvPr/>
          </p:nvSpPr>
          <p:spPr>
            <a:xfrm>
              <a:off x="3464491" y="597675"/>
              <a:ext cx="219075" cy="267653"/>
            </a:xfrm>
            <a:custGeom>
              <a:avLst/>
              <a:gdLst/>
              <a:ahLst/>
              <a:cxnLst/>
              <a:rect l="l" t="t" r="r" b="b"/>
              <a:pathLst>
                <a:path w="292100" h="356869">
                  <a:moveTo>
                    <a:pt x="179946" y="0"/>
                  </a:moveTo>
                  <a:lnTo>
                    <a:pt x="122288" y="8737"/>
                  </a:lnTo>
                  <a:lnTo>
                    <a:pt x="73380" y="34937"/>
                  </a:lnTo>
                  <a:lnTo>
                    <a:pt x="34937" y="73380"/>
                  </a:lnTo>
                  <a:lnTo>
                    <a:pt x="8737" y="122301"/>
                  </a:lnTo>
                  <a:lnTo>
                    <a:pt x="0" y="178193"/>
                  </a:lnTo>
                  <a:lnTo>
                    <a:pt x="3492" y="207899"/>
                  </a:lnTo>
                  <a:lnTo>
                    <a:pt x="20967" y="260311"/>
                  </a:lnTo>
                  <a:lnTo>
                    <a:pt x="52412" y="305739"/>
                  </a:lnTo>
                  <a:lnTo>
                    <a:pt x="97828" y="337185"/>
                  </a:lnTo>
                  <a:lnTo>
                    <a:pt x="150240" y="354647"/>
                  </a:lnTo>
                  <a:lnTo>
                    <a:pt x="179946" y="356400"/>
                  </a:lnTo>
                  <a:lnTo>
                    <a:pt x="207898" y="354647"/>
                  </a:lnTo>
                  <a:lnTo>
                    <a:pt x="235851" y="347662"/>
                  </a:lnTo>
                  <a:lnTo>
                    <a:pt x="262064" y="337185"/>
                  </a:lnTo>
                  <a:lnTo>
                    <a:pt x="284772" y="323202"/>
                  </a:lnTo>
                  <a:lnTo>
                    <a:pt x="291757" y="316217"/>
                  </a:lnTo>
                  <a:lnTo>
                    <a:pt x="174701" y="316217"/>
                  </a:lnTo>
                  <a:lnTo>
                    <a:pt x="169468" y="312724"/>
                  </a:lnTo>
                  <a:lnTo>
                    <a:pt x="169468" y="288264"/>
                  </a:lnTo>
                  <a:lnTo>
                    <a:pt x="139763" y="288264"/>
                  </a:lnTo>
                  <a:lnTo>
                    <a:pt x="132778" y="284772"/>
                  </a:lnTo>
                  <a:lnTo>
                    <a:pt x="131025" y="281279"/>
                  </a:lnTo>
                  <a:lnTo>
                    <a:pt x="131025" y="279527"/>
                  </a:lnTo>
                  <a:lnTo>
                    <a:pt x="85610" y="279527"/>
                  </a:lnTo>
                  <a:lnTo>
                    <a:pt x="78612" y="272542"/>
                  </a:lnTo>
                  <a:lnTo>
                    <a:pt x="78612" y="267296"/>
                  </a:lnTo>
                  <a:lnTo>
                    <a:pt x="113563" y="230619"/>
                  </a:lnTo>
                  <a:lnTo>
                    <a:pt x="78612" y="230619"/>
                  </a:lnTo>
                  <a:lnTo>
                    <a:pt x="73380" y="228866"/>
                  </a:lnTo>
                  <a:lnTo>
                    <a:pt x="69875" y="221881"/>
                  </a:lnTo>
                  <a:lnTo>
                    <a:pt x="71627" y="216636"/>
                  </a:lnTo>
                  <a:lnTo>
                    <a:pt x="120548" y="195668"/>
                  </a:lnTo>
                  <a:lnTo>
                    <a:pt x="134518" y="195668"/>
                  </a:lnTo>
                  <a:lnTo>
                    <a:pt x="132778" y="186931"/>
                  </a:lnTo>
                  <a:lnTo>
                    <a:pt x="45427" y="186931"/>
                  </a:lnTo>
                  <a:lnTo>
                    <a:pt x="41922" y="183438"/>
                  </a:lnTo>
                  <a:lnTo>
                    <a:pt x="41922" y="172961"/>
                  </a:lnTo>
                  <a:lnTo>
                    <a:pt x="45427" y="169468"/>
                  </a:lnTo>
                  <a:lnTo>
                    <a:pt x="132778" y="169468"/>
                  </a:lnTo>
                  <a:lnTo>
                    <a:pt x="134518" y="164223"/>
                  </a:lnTo>
                  <a:lnTo>
                    <a:pt x="120548" y="164223"/>
                  </a:lnTo>
                  <a:lnTo>
                    <a:pt x="71627" y="145008"/>
                  </a:lnTo>
                  <a:lnTo>
                    <a:pt x="68135" y="139763"/>
                  </a:lnTo>
                  <a:lnTo>
                    <a:pt x="71627" y="131025"/>
                  </a:lnTo>
                  <a:lnTo>
                    <a:pt x="76873" y="129286"/>
                  </a:lnTo>
                  <a:lnTo>
                    <a:pt x="117055" y="129286"/>
                  </a:lnTo>
                  <a:lnTo>
                    <a:pt x="78612" y="90843"/>
                  </a:lnTo>
                  <a:lnTo>
                    <a:pt x="78612" y="83858"/>
                  </a:lnTo>
                  <a:lnTo>
                    <a:pt x="85610" y="76873"/>
                  </a:lnTo>
                  <a:lnTo>
                    <a:pt x="127533" y="76873"/>
                  </a:lnTo>
                  <a:lnTo>
                    <a:pt x="129285" y="73380"/>
                  </a:lnTo>
                  <a:lnTo>
                    <a:pt x="136270" y="69888"/>
                  </a:lnTo>
                  <a:lnTo>
                    <a:pt x="169468" y="69888"/>
                  </a:lnTo>
                  <a:lnTo>
                    <a:pt x="169468" y="45427"/>
                  </a:lnTo>
                  <a:lnTo>
                    <a:pt x="174701" y="40182"/>
                  </a:lnTo>
                  <a:lnTo>
                    <a:pt x="291757" y="40182"/>
                  </a:lnTo>
                  <a:lnTo>
                    <a:pt x="284772" y="34937"/>
                  </a:lnTo>
                  <a:lnTo>
                    <a:pt x="262064" y="19215"/>
                  </a:lnTo>
                  <a:lnTo>
                    <a:pt x="235851" y="8737"/>
                  </a:lnTo>
                  <a:lnTo>
                    <a:pt x="207898" y="1739"/>
                  </a:lnTo>
                  <a:lnTo>
                    <a:pt x="179946" y="0"/>
                  </a:lnTo>
                  <a:close/>
                </a:path>
              </a:pathLst>
            </a:custGeom>
            <a:solidFill>
              <a:srgbClr val="005775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pic>
          <p:nvPicPr>
            <p:cNvPr id="101" name="object 24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22145" y="627812"/>
              <a:ext cx="210959" cy="207026"/>
            </a:xfrm>
            <a:prstGeom prst="rect">
              <a:avLst/>
            </a:prstGeom>
          </p:spPr>
        </p:pic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919C9C62-1C46-0BD3-F8B7-429FC25074D6}"/>
              </a:ext>
            </a:extLst>
          </p:cNvPr>
          <p:cNvSpPr txBox="1"/>
          <p:nvPr/>
        </p:nvSpPr>
        <p:spPr>
          <a:xfrm>
            <a:off x="692200" y="1454211"/>
            <a:ext cx="21092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marR="3810" indent="190500" algn="r">
              <a:spcBef>
                <a:spcPts val="146"/>
              </a:spcBef>
            </a:pP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Air</a:t>
            </a:r>
            <a:r>
              <a:rPr lang="en-GB" sz="1000" spc="-34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source</a:t>
            </a:r>
            <a:r>
              <a:rPr lang="en-GB" sz="1000" spc="-34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15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heat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pumps</a:t>
            </a:r>
            <a:r>
              <a:rPr lang="en-GB" sz="1000" spc="3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recovers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heat</a:t>
            </a:r>
            <a:r>
              <a:rPr lang="en-GB" sz="1000" spc="-23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from</a:t>
            </a:r>
            <a:r>
              <a:rPr lang="en-GB" sz="1000" spc="-19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 </a:t>
            </a:r>
            <a:r>
              <a:rPr lang="en-GB" sz="1000" spc="-8" dirty="0">
                <a:solidFill>
                  <a:srgbClr val="575756"/>
                </a:solidFill>
                <a:latin typeface="HelveticaNeueLT Std Lt" panose="020B0403020202020204" pitchFamily="34" charset="0"/>
                <a:cs typeface="Arial MT"/>
              </a:rPr>
              <a:t>computer servers</a:t>
            </a:r>
            <a:endParaRPr lang="en-GB" sz="1000" dirty="0">
              <a:latin typeface="HelveticaNeueLT Std Lt" panose="020B0403020202020204" pitchFamily="34" charset="0"/>
              <a:cs typeface="Arial MT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29D756D-AF5A-0AD4-3FFF-3A3D95515876}"/>
              </a:ext>
            </a:extLst>
          </p:cNvPr>
          <p:cNvGrpSpPr/>
          <p:nvPr/>
        </p:nvGrpSpPr>
        <p:grpSpPr>
          <a:xfrm>
            <a:off x="2815489" y="1057420"/>
            <a:ext cx="268614" cy="267653"/>
            <a:chOff x="3464490" y="1054894"/>
            <a:chExt cx="268614" cy="267653"/>
          </a:xfrm>
        </p:grpSpPr>
        <p:sp>
          <p:nvSpPr>
            <p:cNvPr id="105" name="object 12"/>
            <p:cNvSpPr/>
            <p:nvPr/>
          </p:nvSpPr>
          <p:spPr>
            <a:xfrm>
              <a:off x="3464490" y="1054894"/>
              <a:ext cx="267652" cy="267653"/>
            </a:xfrm>
            <a:custGeom>
              <a:avLst/>
              <a:gdLst/>
              <a:ahLst/>
              <a:cxnLst/>
              <a:rect l="l" t="t" r="r" b="b"/>
              <a:pathLst>
                <a:path w="356870" h="356869">
                  <a:moveTo>
                    <a:pt x="179946" y="0"/>
                  </a:moveTo>
                  <a:lnTo>
                    <a:pt x="122288" y="8737"/>
                  </a:lnTo>
                  <a:lnTo>
                    <a:pt x="73380" y="33197"/>
                  </a:lnTo>
                  <a:lnTo>
                    <a:pt x="34937" y="71628"/>
                  </a:lnTo>
                  <a:lnTo>
                    <a:pt x="8737" y="122288"/>
                  </a:lnTo>
                  <a:lnTo>
                    <a:pt x="0" y="178206"/>
                  </a:lnTo>
                  <a:lnTo>
                    <a:pt x="3492" y="206159"/>
                  </a:lnTo>
                  <a:lnTo>
                    <a:pt x="20967" y="260311"/>
                  </a:lnTo>
                  <a:lnTo>
                    <a:pt x="52412" y="303987"/>
                  </a:lnTo>
                  <a:lnTo>
                    <a:pt x="97828" y="337185"/>
                  </a:lnTo>
                  <a:lnTo>
                    <a:pt x="150240" y="354660"/>
                  </a:lnTo>
                  <a:lnTo>
                    <a:pt x="179946" y="356400"/>
                  </a:lnTo>
                  <a:lnTo>
                    <a:pt x="207898" y="354660"/>
                  </a:lnTo>
                  <a:lnTo>
                    <a:pt x="262064" y="337185"/>
                  </a:lnTo>
                  <a:lnTo>
                    <a:pt x="305739" y="303987"/>
                  </a:lnTo>
                  <a:lnTo>
                    <a:pt x="310972" y="297002"/>
                  </a:lnTo>
                  <a:lnTo>
                    <a:pt x="239344" y="297002"/>
                  </a:lnTo>
                  <a:lnTo>
                    <a:pt x="232359" y="295249"/>
                  </a:lnTo>
                  <a:lnTo>
                    <a:pt x="227114" y="291757"/>
                  </a:lnTo>
                  <a:lnTo>
                    <a:pt x="223621" y="286524"/>
                  </a:lnTo>
                  <a:lnTo>
                    <a:pt x="221881" y="279527"/>
                  </a:lnTo>
                  <a:lnTo>
                    <a:pt x="223621" y="269049"/>
                  </a:lnTo>
                  <a:lnTo>
                    <a:pt x="237604" y="244589"/>
                  </a:lnTo>
                  <a:lnTo>
                    <a:pt x="239344" y="241096"/>
                  </a:lnTo>
                  <a:lnTo>
                    <a:pt x="345922" y="241096"/>
                  </a:lnTo>
                  <a:lnTo>
                    <a:pt x="349415" y="234111"/>
                  </a:lnTo>
                  <a:lnTo>
                    <a:pt x="349415" y="228866"/>
                  </a:lnTo>
                  <a:lnTo>
                    <a:pt x="221881" y="228866"/>
                  </a:lnTo>
                  <a:lnTo>
                    <a:pt x="220129" y="220129"/>
                  </a:lnTo>
                  <a:lnTo>
                    <a:pt x="115303" y="220129"/>
                  </a:lnTo>
                  <a:lnTo>
                    <a:pt x="113563" y="218376"/>
                  </a:lnTo>
                  <a:lnTo>
                    <a:pt x="113563" y="209651"/>
                  </a:lnTo>
                  <a:lnTo>
                    <a:pt x="111810" y="207899"/>
                  </a:lnTo>
                  <a:lnTo>
                    <a:pt x="75120" y="207899"/>
                  </a:lnTo>
                  <a:lnTo>
                    <a:pt x="73380" y="206159"/>
                  </a:lnTo>
                  <a:lnTo>
                    <a:pt x="73380" y="183438"/>
                  </a:lnTo>
                  <a:lnTo>
                    <a:pt x="75120" y="181698"/>
                  </a:lnTo>
                  <a:lnTo>
                    <a:pt x="111810" y="181698"/>
                  </a:lnTo>
                  <a:lnTo>
                    <a:pt x="113563" y="178206"/>
                  </a:lnTo>
                  <a:lnTo>
                    <a:pt x="113563" y="172961"/>
                  </a:lnTo>
                  <a:lnTo>
                    <a:pt x="115303" y="171208"/>
                  </a:lnTo>
                  <a:lnTo>
                    <a:pt x="356400" y="171208"/>
                  </a:lnTo>
                  <a:lnTo>
                    <a:pt x="356400" y="165963"/>
                  </a:lnTo>
                  <a:lnTo>
                    <a:pt x="115303" y="165963"/>
                  </a:lnTo>
                  <a:lnTo>
                    <a:pt x="115303" y="158978"/>
                  </a:lnTo>
                  <a:lnTo>
                    <a:pt x="117055" y="139763"/>
                  </a:lnTo>
                  <a:lnTo>
                    <a:pt x="127533" y="124040"/>
                  </a:lnTo>
                  <a:lnTo>
                    <a:pt x="139763" y="113563"/>
                  </a:lnTo>
                  <a:lnTo>
                    <a:pt x="155486" y="110070"/>
                  </a:lnTo>
                  <a:lnTo>
                    <a:pt x="344169" y="110070"/>
                  </a:lnTo>
                  <a:lnTo>
                    <a:pt x="342417" y="108318"/>
                  </a:lnTo>
                  <a:lnTo>
                    <a:pt x="155486" y="108318"/>
                  </a:lnTo>
                  <a:lnTo>
                    <a:pt x="155486" y="106565"/>
                  </a:lnTo>
                  <a:lnTo>
                    <a:pt x="151993" y="106565"/>
                  </a:lnTo>
                  <a:lnTo>
                    <a:pt x="150240" y="104825"/>
                  </a:lnTo>
                  <a:lnTo>
                    <a:pt x="150240" y="76873"/>
                  </a:lnTo>
                  <a:lnTo>
                    <a:pt x="118795" y="76873"/>
                  </a:lnTo>
                  <a:lnTo>
                    <a:pt x="111810" y="73380"/>
                  </a:lnTo>
                  <a:lnTo>
                    <a:pt x="108318" y="69888"/>
                  </a:lnTo>
                  <a:lnTo>
                    <a:pt x="106565" y="66382"/>
                  </a:lnTo>
                  <a:lnTo>
                    <a:pt x="108318" y="61150"/>
                  </a:lnTo>
                  <a:lnTo>
                    <a:pt x="111810" y="57645"/>
                  </a:lnTo>
                  <a:lnTo>
                    <a:pt x="118795" y="54165"/>
                  </a:lnTo>
                  <a:lnTo>
                    <a:pt x="307479" y="54165"/>
                  </a:lnTo>
                  <a:lnTo>
                    <a:pt x="284772" y="33197"/>
                  </a:lnTo>
                  <a:lnTo>
                    <a:pt x="262064" y="19215"/>
                  </a:lnTo>
                  <a:lnTo>
                    <a:pt x="235851" y="8737"/>
                  </a:lnTo>
                  <a:lnTo>
                    <a:pt x="207898" y="1752"/>
                  </a:lnTo>
                  <a:lnTo>
                    <a:pt x="179946" y="0"/>
                  </a:lnTo>
                  <a:close/>
                </a:path>
              </a:pathLst>
            </a:custGeom>
            <a:solidFill>
              <a:srgbClr val="85BACF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pic>
          <p:nvPicPr>
            <p:cNvPr id="106" name="object 13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6206" y="1095518"/>
              <a:ext cx="176898" cy="182127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7163E6D-CDC4-95CA-E870-E0F65B2F3801}"/>
              </a:ext>
            </a:extLst>
          </p:cNvPr>
          <p:cNvGrpSpPr/>
          <p:nvPr/>
        </p:nvGrpSpPr>
        <p:grpSpPr>
          <a:xfrm>
            <a:off x="2804047" y="1537032"/>
            <a:ext cx="267309" cy="269081"/>
            <a:chOff x="3464490" y="1509693"/>
            <a:chExt cx="267309" cy="269081"/>
          </a:xfrm>
        </p:grpSpPr>
        <p:sp>
          <p:nvSpPr>
            <p:cNvPr id="108" name="object 26"/>
            <p:cNvSpPr/>
            <p:nvPr/>
          </p:nvSpPr>
          <p:spPr>
            <a:xfrm>
              <a:off x="3464490" y="1509693"/>
              <a:ext cx="245269" cy="269081"/>
            </a:xfrm>
            <a:custGeom>
              <a:avLst/>
              <a:gdLst/>
              <a:ahLst/>
              <a:cxnLst/>
              <a:rect l="l" t="t" r="r" b="b"/>
              <a:pathLst>
                <a:path w="327025" h="358775">
                  <a:moveTo>
                    <a:pt x="145008" y="179959"/>
                  </a:moveTo>
                  <a:lnTo>
                    <a:pt x="139763" y="167728"/>
                  </a:lnTo>
                  <a:lnTo>
                    <a:pt x="127533" y="167728"/>
                  </a:lnTo>
                  <a:lnTo>
                    <a:pt x="120548" y="179959"/>
                  </a:lnTo>
                  <a:lnTo>
                    <a:pt x="127533" y="188696"/>
                  </a:lnTo>
                  <a:lnTo>
                    <a:pt x="139763" y="188696"/>
                  </a:lnTo>
                  <a:lnTo>
                    <a:pt x="145008" y="179959"/>
                  </a:lnTo>
                  <a:close/>
                </a:path>
                <a:path w="327025" h="358775">
                  <a:moveTo>
                    <a:pt x="270802" y="92608"/>
                  </a:moveTo>
                  <a:lnTo>
                    <a:pt x="267309" y="87363"/>
                  </a:lnTo>
                  <a:lnTo>
                    <a:pt x="255079" y="87363"/>
                  </a:lnTo>
                  <a:lnTo>
                    <a:pt x="249834" y="92608"/>
                  </a:lnTo>
                  <a:lnTo>
                    <a:pt x="249834" y="197434"/>
                  </a:lnTo>
                  <a:lnTo>
                    <a:pt x="270802" y="197434"/>
                  </a:lnTo>
                  <a:lnTo>
                    <a:pt x="270802" y="160743"/>
                  </a:lnTo>
                  <a:lnTo>
                    <a:pt x="260324" y="160743"/>
                  </a:lnTo>
                  <a:lnTo>
                    <a:pt x="260324" y="153746"/>
                  </a:lnTo>
                  <a:lnTo>
                    <a:pt x="270802" y="153746"/>
                  </a:lnTo>
                  <a:lnTo>
                    <a:pt x="270802" y="118808"/>
                  </a:lnTo>
                  <a:lnTo>
                    <a:pt x="260324" y="118808"/>
                  </a:lnTo>
                  <a:lnTo>
                    <a:pt x="260324" y="113563"/>
                  </a:lnTo>
                  <a:lnTo>
                    <a:pt x="270802" y="113563"/>
                  </a:lnTo>
                  <a:lnTo>
                    <a:pt x="270802" y="92608"/>
                  </a:lnTo>
                  <a:close/>
                </a:path>
                <a:path w="327025" h="358775">
                  <a:moveTo>
                    <a:pt x="326707" y="78613"/>
                  </a:moveTo>
                  <a:lnTo>
                    <a:pt x="283032" y="34937"/>
                  </a:lnTo>
                  <a:lnTo>
                    <a:pt x="234111" y="8737"/>
                  </a:lnTo>
                  <a:lnTo>
                    <a:pt x="178206" y="0"/>
                  </a:lnTo>
                  <a:lnTo>
                    <a:pt x="148501" y="1752"/>
                  </a:lnTo>
                  <a:lnTo>
                    <a:pt x="96088" y="20967"/>
                  </a:lnTo>
                  <a:lnTo>
                    <a:pt x="52412" y="52412"/>
                  </a:lnTo>
                  <a:lnTo>
                    <a:pt x="19227" y="96088"/>
                  </a:lnTo>
                  <a:lnTo>
                    <a:pt x="1752" y="150253"/>
                  </a:lnTo>
                  <a:lnTo>
                    <a:pt x="0" y="178206"/>
                  </a:lnTo>
                  <a:lnTo>
                    <a:pt x="1752" y="207899"/>
                  </a:lnTo>
                  <a:lnTo>
                    <a:pt x="19227" y="260311"/>
                  </a:lnTo>
                  <a:lnTo>
                    <a:pt x="52412" y="305739"/>
                  </a:lnTo>
                  <a:lnTo>
                    <a:pt x="96088" y="337185"/>
                  </a:lnTo>
                  <a:lnTo>
                    <a:pt x="148501" y="354660"/>
                  </a:lnTo>
                  <a:lnTo>
                    <a:pt x="178206" y="358152"/>
                  </a:lnTo>
                  <a:lnTo>
                    <a:pt x="207911" y="354660"/>
                  </a:lnTo>
                  <a:lnTo>
                    <a:pt x="260311" y="337185"/>
                  </a:lnTo>
                  <a:lnTo>
                    <a:pt x="303999" y="305739"/>
                  </a:lnTo>
                  <a:lnTo>
                    <a:pt x="326707" y="279527"/>
                  </a:lnTo>
                  <a:lnTo>
                    <a:pt x="260311" y="279527"/>
                  </a:lnTo>
                  <a:lnTo>
                    <a:pt x="248094" y="276034"/>
                  </a:lnTo>
                  <a:lnTo>
                    <a:pt x="237604" y="269049"/>
                  </a:lnTo>
                  <a:lnTo>
                    <a:pt x="230619" y="260311"/>
                  </a:lnTo>
                  <a:lnTo>
                    <a:pt x="132778" y="260311"/>
                  </a:lnTo>
                  <a:lnTo>
                    <a:pt x="125793" y="255066"/>
                  </a:lnTo>
                  <a:lnTo>
                    <a:pt x="125793" y="241096"/>
                  </a:lnTo>
                  <a:lnTo>
                    <a:pt x="113563" y="241096"/>
                  </a:lnTo>
                  <a:lnTo>
                    <a:pt x="108318" y="237604"/>
                  </a:lnTo>
                  <a:lnTo>
                    <a:pt x="108318" y="230619"/>
                  </a:lnTo>
                  <a:lnTo>
                    <a:pt x="92595" y="230619"/>
                  </a:lnTo>
                  <a:lnTo>
                    <a:pt x="89103" y="227114"/>
                  </a:lnTo>
                  <a:lnTo>
                    <a:pt x="89103" y="223621"/>
                  </a:lnTo>
                  <a:lnTo>
                    <a:pt x="69888" y="223621"/>
                  </a:lnTo>
                  <a:lnTo>
                    <a:pt x="61150" y="220129"/>
                  </a:lnTo>
                  <a:lnTo>
                    <a:pt x="61150" y="211391"/>
                  </a:lnTo>
                  <a:lnTo>
                    <a:pt x="80365" y="200914"/>
                  </a:lnTo>
                  <a:lnTo>
                    <a:pt x="68135" y="195668"/>
                  </a:lnTo>
                  <a:lnTo>
                    <a:pt x="68135" y="186931"/>
                  </a:lnTo>
                  <a:lnTo>
                    <a:pt x="75133" y="183438"/>
                  </a:lnTo>
                  <a:lnTo>
                    <a:pt x="99593" y="183438"/>
                  </a:lnTo>
                  <a:lnTo>
                    <a:pt x="92595" y="179946"/>
                  </a:lnTo>
                  <a:lnTo>
                    <a:pt x="99593" y="174701"/>
                  </a:lnTo>
                  <a:lnTo>
                    <a:pt x="75133" y="174701"/>
                  </a:lnTo>
                  <a:lnTo>
                    <a:pt x="68135" y="171208"/>
                  </a:lnTo>
                  <a:lnTo>
                    <a:pt x="68135" y="164223"/>
                  </a:lnTo>
                  <a:lnTo>
                    <a:pt x="80365" y="157238"/>
                  </a:lnTo>
                  <a:lnTo>
                    <a:pt x="61150" y="146748"/>
                  </a:lnTo>
                  <a:lnTo>
                    <a:pt x="61150" y="138023"/>
                  </a:lnTo>
                  <a:lnTo>
                    <a:pt x="69888" y="134518"/>
                  </a:lnTo>
                  <a:lnTo>
                    <a:pt x="89103" y="134518"/>
                  </a:lnTo>
                  <a:lnTo>
                    <a:pt x="89103" y="131025"/>
                  </a:lnTo>
                  <a:lnTo>
                    <a:pt x="92595" y="127533"/>
                  </a:lnTo>
                  <a:lnTo>
                    <a:pt x="108318" y="127533"/>
                  </a:lnTo>
                  <a:lnTo>
                    <a:pt x="108318" y="120548"/>
                  </a:lnTo>
                  <a:lnTo>
                    <a:pt x="113563" y="117055"/>
                  </a:lnTo>
                  <a:lnTo>
                    <a:pt x="125793" y="117055"/>
                  </a:lnTo>
                  <a:lnTo>
                    <a:pt x="125793" y="101333"/>
                  </a:lnTo>
                  <a:lnTo>
                    <a:pt x="132778" y="97840"/>
                  </a:lnTo>
                  <a:lnTo>
                    <a:pt x="241096" y="97840"/>
                  </a:lnTo>
                  <a:lnTo>
                    <a:pt x="242849" y="90843"/>
                  </a:lnTo>
                  <a:lnTo>
                    <a:pt x="253326" y="80365"/>
                  </a:lnTo>
                  <a:lnTo>
                    <a:pt x="260311" y="78613"/>
                  </a:lnTo>
                  <a:lnTo>
                    <a:pt x="326707" y="78613"/>
                  </a:lnTo>
                  <a:close/>
                </a:path>
              </a:pathLst>
            </a:custGeom>
            <a:solidFill>
              <a:srgbClr val="6B2B91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pic>
          <p:nvPicPr>
            <p:cNvPr id="109" name="object 27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9733" y="1568663"/>
              <a:ext cx="72066" cy="150685"/>
            </a:xfrm>
            <a:prstGeom prst="rect">
              <a:avLst/>
            </a:prstGeom>
          </p:spPr>
        </p:pic>
        <p:pic>
          <p:nvPicPr>
            <p:cNvPr id="110" name="object 28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6906" y="1583074"/>
              <a:ext cx="128406" cy="121862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2A39923-C60A-1B66-AF1E-418F02434212}"/>
              </a:ext>
            </a:extLst>
          </p:cNvPr>
          <p:cNvGrpSpPr/>
          <p:nvPr/>
        </p:nvGrpSpPr>
        <p:grpSpPr>
          <a:xfrm>
            <a:off x="2812255" y="2057789"/>
            <a:ext cx="269081" cy="267653"/>
            <a:chOff x="3464490" y="2005374"/>
            <a:chExt cx="269081" cy="267653"/>
          </a:xfrm>
        </p:grpSpPr>
        <p:sp>
          <p:nvSpPr>
            <p:cNvPr id="112" name="object 30"/>
            <p:cNvSpPr/>
            <p:nvPr/>
          </p:nvSpPr>
          <p:spPr>
            <a:xfrm>
              <a:off x="3464490" y="2005374"/>
              <a:ext cx="269081" cy="267653"/>
            </a:xfrm>
            <a:custGeom>
              <a:avLst/>
              <a:gdLst/>
              <a:ahLst/>
              <a:cxnLst/>
              <a:rect l="l" t="t" r="r" b="b"/>
              <a:pathLst>
                <a:path w="358775" h="356869">
                  <a:moveTo>
                    <a:pt x="179946" y="0"/>
                  </a:moveTo>
                  <a:lnTo>
                    <a:pt x="122288" y="8737"/>
                  </a:lnTo>
                  <a:lnTo>
                    <a:pt x="73380" y="33197"/>
                  </a:lnTo>
                  <a:lnTo>
                    <a:pt x="34937" y="71628"/>
                  </a:lnTo>
                  <a:lnTo>
                    <a:pt x="8737" y="122288"/>
                  </a:lnTo>
                  <a:lnTo>
                    <a:pt x="0" y="178206"/>
                  </a:lnTo>
                  <a:lnTo>
                    <a:pt x="3492" y="206146"/>
                  </a:lnTo>
                  <a:lnTo>
                    <a:pt x="20967" y="260311"/>
                  </a:lnTo>
                  <a:lnTo>
                    <a:pt x="52412" y="303987"/>
                  </a:lnTo>
                  <a:lnTo>
                    <a:pt x="97828" y="337185"/>
                  </a:lnTo>
                  <a:lnTo>
                    <a:pt x="150240" y="354660"/>
                  </a:lnTo>
                  <a:lnTo>
                    <a:pt x="179946" y="356400"/>
                  </a:lnTo>
                  <a:lnTo>
                    <a:pt x="207898" y="354660"/>
                  </a:lnTo>
                  <a:lnTo>
                    <a:pt x="262064" y="337185"/>
                  </a:lnTo>
                  <a:lnTo>
                    <a:pt x="305739" y="303987"/>
                  </a:lnTo>
                  <a:lnTo>
                    <a:pt x="337184" y="260311"/>
                  </a:lnTo>
                  <a:lnTo>
                    <a:pt x="354647" y="206146"/>
                  </a:lnTo>
                  <a:lnTo>
                    <a:pt x="358152" y="178206"/>
                  </a:lnTo>
                  <a:lnTo>
                    <a:pt x="354647" y="148501"/>
                  </a:lnTo>
                  <a:lnTo>
                    <a:pt x="337184" y="96088"/>
                  </a:lnTo>
                  <a:lnTo>
                    <a:pt x="305739" y="52412"/>
                  </a:lnTo>
                  <a:lnTo>
                    <a:pt x="262064" y="19215"/>
                  </a:lnTo>
                  <a:lnTo>
                    <a:pt x="207898" y="1752"/>
                  </a:lnTo>
                  <a:lnTo>
                    <a:pt x="179946" y="0"/>
                  </a:lnTo>
                  <a:close/>
                </a:path>
              </a:pathLst>
            </a:custGeom>
            <a:solidFill>
              <a:srgbClr val="8A173D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pic>
          <p:nvPicPr>
            <p:cNvPr id="113" name="object 31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5601" y="2051232"/>
              <a:ext cx="171639" cy="172950"/>
            </a:xfrm>
            <a:prstGeom prst="rect">
              <a:avLst/>
            </a:prstGeom>
          </p:spPr>
        </p:pic>
      </p:grpSp>
      <p:pic>
        <p:nvPicPr>
          <p:cNvPr id="115" name="object 46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0656" y="3562696"/>
            <a:ext cx="279082" cy="275162"/>
          </a:xfrm>
          <a:prstGeom prst="rect">
            <a:avLst/>
          </a:prstGeom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4253D21-A4D2-E1FB-BCBC-E25B3266B27D}"/>
              </a:ext>
            </a:extLst>
          </p:cNvPr>
          <p:cNvGrpSpPr/>
          <p:nvPr/>
        </p:nvGrpSpPr>
        <p:grpSpPr>
          <a:xfrm>
            <a:off x="2819795" y="4069972"/>
            <a:ext cx="267300" cy="267653"/>
            <a:chOff x="2910314" y="4065306"/>
            <a:chExt cx="267300" cy="267653"/>
          </a:xfrm>
        </p:grpSpPr>
        <p:sp>
          <p:nvSpPr>
            <p:cNvPr id="116" name="object 16"/>
            <p:cNvSpPr/>
            <p:nvPr/>
          </p:nvSpPr>
          <p:spPr>
            <a:xfrm>
              <a:off x="2910314" y="4065306"/>
              <a:ext cx="230981" cy="267653"/>
            </a:xfrm>
            <a:custGeom>
              <a:avLst/>
              <a:gdLst/>
              <a:ahLst/>
              <a:cxnLst/>
              <a:rect l="l" t="t" r="r" b="b"/>
              <a:pathLst>
                <a:path w="307975" h="356870">
                  <a:moveTo>
                    <a:pt x="179946" y="0"/>
                  </a:moveTo>
                  <a:lnTo>
                    <a:pt x="122288" y="8737"/>
                  </a:lnTo>
                  <a:lnTo>
                    <a:pt x="73380" y="34937"/>
                  </a:lnTo>
                  <a:lnTo>
                    <a:pt x="34937" y="73380"/>
                  </a:lnTo>
                  <a:lnTo>
                    <a:pt x="8737" y="122300"/>
                  </a:lnTo>
                  <a:lnTo>
                    <a:pt x="0" y="178206"/>
                  </a:lnTo>
                  <a:lnTo>
                    <a:pt x="3492" y="207898"/>
                  </a:lnTo>
                  <a:lnTo>
                    <a:pt x="20967" y="260311"/>
                  </a:lnTo>
                  <a:lnTo>
                    <a:pt x="52412" y="303987"/>
                  </a:lnTo>
                  <a:lnTo>
                    <a:pt x="97828" y="337184"/>
                  </a:lnTo>
                  <a:lnTo>
                    <a:pt x="150240" y="354660"/>
                  </a:lnTo>
                  <a:lnTo>
                    <a:pt x="179946" y="356400"/>
                  </a:lnTo>
                  <a:lnTo>
                    <a:pt x="207898" y="354660"/>
                  </a:lnTo>
                  <a:lnTo>
                    <a:pt x="235851" y="347662"/>
                  </a:lnTo>
                  <a:lnTo>
                    <a:pt x="262064" y="337184"/>
                  </a:lnTo>
                  <a:lnTo>
                    <a:pt x="284772" y="323202"/>
                  </a:lnTo>
                  <a:lnTo>
                    <a:pt x="307479" y="302247"/>
                  </a:lnTo>
                  <a:lnTo>
                    <a:pt x="244589" y="302247"/>
                  </a:lnTo>
                  <a:lnTo>
                    <a:pt x="225374" y="298742"/>
                  </a:lnTo>
                  <a:lnTo>
                    <a:pt x="209651" y="288264"/>
                  </a:lnTo>
                  <a:lnTo>
                    <a:pt x="202653" y="277787"/>
                  </a:lnTo>
                  <a:lnTo>
                    <a:pt x="96088" y="277787"/>
                  </a:lnTo>
                  <a:lnTo>
                    <a:pt x="89103" y="276034"/>
                  </a:lnTo>
                  <a:lnTo>
                    <a:pt x="85610" y="272541"/>
                  </a:lnTo>
                  <a:lnTo>
                    <a:pt x="82105" y="267296"/>
                  </a:lnTo>
                  <a:lnTo>
                    <a:pt x="80365" y="262064"/>
                  </a:lnTo>
                  <a:lnTo>
                    <a:pt x="80365" y="83858"/>
                  </a:lnTo>
                  <a:lnTo>
                    <a:pt x="82105" y="76873"/>
                  </a:lnTo>
                  <a:lnTo>
                    <a:pt x="83858" y="73380"/>
                  </a:lnTo>
                  <a:lnTo>
                    <a:pt x="87350" y="69888"/>
                  </a:lnTo>
                  <a:lnTo>
                    <a:pt x="90843" y="68135"/>
                  </a:lnTo>
                  <a:lnTo>
                    <a:pt x="129285" y="68135"/>
                  </a:lnTo>
                  <a:lnTo>
                    <a:pt x="132778" y="64642"/>
                  </a:lnTo>
                  <a:lnTo>
                    <a:pt x="139763" y="61150"/>
                  </a:lnTo>
                  <a:lnTo>
                    <a:pt x="148501" y="61150"/>
                  </a:lnTo>
                  <a:lnTo>
                    <a:pt x="151993" y="59397"/>
                  </a:lnTo>
                  <a:lnTo>
                    <a:pt x="151993" y="50660"/>
                  </a:lnTo>
                  <a:lnTo>
                    <a:pt x="158978" y="43675"/>
                  </a:lnTo>
                  <a:lnTo>
                    <a:pt x="164223" y="41935"/>
                  </a:lnTo>
                  <a:lnTo>
                    <a:pt x="295249" y="41935"/>
                  </a:lnTo>
                  <a:lnTo>
                    <a:pt x="284772" y="34937"/>
                  </a:lnTo>
                  <a:lnTo>
                    <a:pt x="262064" y="19215"/>
                  </a:lnTo>
                  <a:lnTo>
                    <a:pt x="235851" y="8737"/>
                  </a:lnTo>
                  <a:lnTo>
                    <a:pt x="207898" y="1752"/>
                  </a:lnTo>
                  <a:lnTo>
                    <a:pt x="179946" y="0"/>
                  </a:lnTo>
                  <a:close/>
                </a:path>
              </a:pathLst>
            </a:custGeom>
            <a:solidFill>
              <a:srgbClr val="D40A54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pic>
          <p:nvPicPr>
            <p:cNvPr id="117" name="object 17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5000" y="4096748"/>
              <a:ext cx="192614" cy="195236"/>
            </a:xfrm>
            <a:prstGeom prst="rect">
              <a:avLst/>
            </a:prstGeom>
          </p:spPr>
        </p:pic>
        <p:pic>
          <p:nvPicPr>
            <p:cNvPr id="119" name="object 15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57037" y="4232151"/>
              <a:ext cx="57643" cy="44548"/>
            </a:xfrm>
            <a:prstGeom prst="rect">
              <a:avLst/>
            </a:prstGeom>
          </p:spPr>
        </p:pic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116FC6A-743E-B6E1-8844-8FDCBB1661A2}"/>
              </a:ext>
            </a:extLst>
          </p:cNvPr>
          <p:cNvGrpSpPr/>
          <p:nvPr/>
        </p:nvGrpSpPr>
        <p:grpSpPr>
          <a:xfrm>
            <a:off x="2819795" y="4551488"/>
            <a:ext cx="267652" cy="269081"/>
            <a:chOff x="3482121" y="4542668"/>
            <a:chExt cx="267652" cy="269081"/>
          </a:xfrm>
        </p:grpSpPr>
        <p:sp>
          <p:nvSpPr>
            <p:cNvPr id="121" name="object 78"/>
            <p:cNvSpPr/>
            <p:nvPr/>
          </p:nvSpPr>
          <p:spPr>
            <a:xfrm>
              <a:off x="3482121" y="4542668"/>
              <a:ext cx="267652" cy="269081"/>
            </a:xfrm>
            <a:custGeom>
              <a:avLst/>
              <a:gdLst/>
              <a:ahLst/>
              <a:cxnLst/>
              <a:rect l="l" t="t" r="r" b="b"/>
              <a:pathLst>
                <a:path w="356870" h="358775">
                  <a:moveTo>
                    <a:pt x="178206" y="0"/>
                  </a:moveTo>
                  <a:lnTo>
                    <a:pt x="122300" y="8737"/>
                  </a:lnTo>
                  <a:lnTo>
                    <a:pt x="73380" y="34937"/>
                  </a:lnTo>
                  <a:lnTo>
                    <a:pt x="34950" y="73380"/>
                  </a:lnTo>
                  <a:lnTo>
                    <a:pt x="8737" y="122288"/>
                  </a:lnTo>
                  <a:lnTo>
                    <a:pt x="0" y="178193"/>
                  </a:lnTo>
                  <a:lnTo>
                    <a:pt x="1752" y="207898"/>
                  </a:lnTo>
                  <a:lnTo>
                    <a:pt x="19227" y="260311"/>
                  </a:lnTo>
                  <a:lnTo>
                    <a:pt x="52412" y="305739"/>
                  </a:lnTo>
                  <a:lnTo>
                    <a:pt x="96088" y="337184"/>
                  </a:lnTo>
                  <a:lnTo>
                    <a:pt x="150253" y="354660"/>
                  </a:lnTo>
                  <a:lnTo>
                    <a:pt x="178206" y="358152"/>
                  </a:lnTo>
                  <a:lnTo>
                    <a:pt x="207911" y="354660"/>
                  </a:lnTo>
                  <a:lnTo>
                    <a:pt x="260311" y="337184"/>
                  </a:lnTo>
                  <a:lnTo>
                    <a:pt x="305739" y="305739"/>
                  </a:lnTo>
                  <a:lnTo>
                    <a:pt x="337184" y="260311"/>
                  </a:lnTo>
                  <a:lnTo>
                    <a:pt x="354660" y="207898"/>
                  </a:lnTo>
                  <a:lnTo>
                    <a:pt x="356412" y="178193"/>
                  </a:lnTo>
                  <a:lnTo>
                    <a:pt x="354660" y="150253"/>
                  </a:lnTo>
                  <a:lnTo>
                    <a:pt x="337184" y="96088"/>
                  </a:lnTo>
                  <a:lnTo>
                    <a:pt x="305739" y="52412"/>
                  </a:lnTo>
                  <a:lnTo>
                    <a:pt x="260311" y="20967"/>
                  </a:lnTo>
                  <a:lnTo>
                    <a:pt x="207911" y="3492"/>
                  </a:lnTo>
                  <a:lnTo>
                    <a:pt x="178206" y="0"/>
                  </a:lnTo>
                  <a:close/>
                </a:path>
              </a:pathLst>
            </a:custGeom>
            <a:solidFill>
              <a:srgbClr val="66BD61"/>
            </a:solidFill>
          </p:spPr>
          <p:txBody>
            <a:bodyPr wrap="square" lIns="0" tIns="0" rIns="0" bIns="0" rtlCol="0"/>
            <a:lstStyle/>
            <a:p>
              <a:endParaRPr lang="en-GB" sz="1013" dirty="0"/>
            </a:p>
          </p:txBody>
        </p:sp>
        <p:pic>
          <p:nvPicPr>
            <p:cNvPr id="122" name="object 80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953" y="4633078"/>
              <a:ext cx="214884" cy="9040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32"/>
          </a:p>
        </p:txBody>
      </p:sp>
    </p:spTree>
    <p:extLst>
      <p:ext uri="{BB962C8B-B14F-4D97-AF65-F5344CB8AC3E}">
        <p14:creationId xmlns:p14="http://schemas.microsoft.com/office/powerpoint/2010/main" val="357243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object 10">
            <a:extLst>
              <a:ext uri="{FF2B5EF4-FFF2-40B4-BE49-F238E27FC236}">
                <a16:creationId xmlns:a16="http://schemas.microsoft.com/office/drawing/2014/main" id="{26214196-518B-FD17-9EC0-0CC9DC95EE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191" y="1224870"/>
            <a:ext cx="3492000" cy="2885715"/>
          </a:xfrm>
          <a:prstGeom prst="rect">
            <a:avLst/>
          </a:prstGeom>
        </p:spPr>
      </p:pic>
      <p:pic>
        <p:nvPicPr>
          <p:cNvPr id="156" name="Picture 155" descr="A group of colorful objects&#10;&#10;Description automatically generated with medium confidence">
            <a:extLst>
              <a:ext uri="{FF2B5EF4-FFF2-40B4-BE49-F238E27FC236}">
                <a16:creationId xmlns:a16="http://schemas.microsoft.com/office/drawing/2014/main" id="{90375696-4237-6082-52FD-6DB46F8C88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7047" y="361193"/>
            <a:ext cx="1044000" cy="452353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9C36B18-5E54-B474-0B65-EDA10046004B}"/>
              </a:ext>
            </a:extLst>
          </p:cNvPr>
          <p:cNvGrpSpPr/>
          <p:nvPr/>
        </p:nvGrpSpPr>
        <p:grpSpPr>
          <a:xfrm>
            <a:off x="5076204" y="524179"/>
            <a:ext cx="3524871" cy="4605503"/>
            <a:chOff x="5248960" y="517683"/>
            <a:chExt cx="3144203" cy="4108133"/>
          </a:xfrm>
        </p:grpSpPr>
        <p:grpSp>
          <p:nvGrpSpPr>
            <p:cNvPr id="5" name="object 5"/>
            <p:cNvGrpSpPr/>
            <p:nvPr/>
          </p:nvGrpSpPr>
          <p:grpSpPr>
            <a:xfrm>
              <a:off x="6996540" y="557373"/>
              <a:ext cx="1243965" cy="3892868"/>
              <a:chOff x="7013358" y="811745"/>
              <a:chExt cx="1658620" cy="5190490"/>
            </a:xfrm>
          </p:grpSpPr>
          <p:sp>
            <p:nvSpPr>
              <p:cNvPr id="6" name="object 6"/>
              <p:cNvSpPr/>
              <p:nvPr/>
            </p:nvSpPr>
            <p:spPr>
              <a:xfrm>
                <a:off x="8496159" y="917105"/>
                <a:ext cx="131445" cy="158115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158115">
                    <a:moveTo>
                      <a:pt x="131203" y="0"/>
                    </a:moveTo>
                    <a:lnTo>
                      <a:pt x="0" y="0"/>
                    </a:lnTo>
                    <a:lnTo>
                      <a:pt x="0" y="157937"/>
                    </a:lnTo>
                    <a:lnTo>
                      <a:pt x="131203" y="157937"/>
                    </a:lnTo>
                    <a:lnTo>
                      <a:pt x="131203" y="0"/>
                    </a:lnTo>
                    <a:close/>
                  </a:path>
                </a:pathLst>
              </a:custGeom>
              <a:solidFill>
                <a:srgbClr val="FCDEDF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7673123" y="1939302"/>
                <a:ext cx="131445" cy="2552065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2552065">
                    <a:moveTo>
                      <a:pt x="0" y="2551988"/>
                    </a:moveTo>
                    <a:lnTo>
                      <a:pt x="131216" y="2551988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2551988"/>
                    </a:lnTo>
                    <a:close/>
                  </a:path>
                </a:pathLst>
              </a:custGeom>
              <a:solidFill>
                <a:srgbClr val="D26F3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7628839" y="1823618"/>
                <a:ext cx="220345" cy="2739390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2739390">
                    <a:moveTo>
                      <a:pt x="219798" y="2621102"/>
                    </a:moveTo>
                    <a:lnTo>
                      <a:pt x="0" y="2621102"/>
                    </a:lnTo>
                    <a:lnTo>
                      <a:pt x="109893" y="2739301"/>
                    </a:lnTo>
                    <a:lnTo>
                      <a:pt x="219798" y="2621102"/>
                    </a:lnTo>
                    <a:close/>
                  </a:path>
                  <a:path w="220345" h="2739390">
                    <a:moveTo>
                      <a:pt x="219798" y="118198"/>
                    </a:moveTo>
                    <a:lnTo>
                      <a:pt x="109893" y="0"/>
                    </a:lnTo>
                    <a:lnTo>
                      <a:pt x="0" y="118198"/>
                    </a:lnTo>
                    <a:lnTo>
                      <a:pt x="219798" y="118198"/>
                    </a:lnTo>
                    <a:close/>
                  </a:path>
                </a:pathLst>
              </a:custGeom>
              <a:solidFill>
                <a:srgbClr val="D26F3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7835505" y="1941817"/>
                <a:ext cx="131445" cy="3191510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3191510">
                    <a:moveTo>
                      <a:pt x="0" y="3191179"/>
                    </a:moveTo>
                    <a:lnTo>
                      <a:pt x="131216" y="3191179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3191179"/>
                    </a:lnTo>
                    <a:close/>
                  </a:path>
                </a:pathLst>
              </a:custGeom>
              <a:solidFill>
                <a:srgbClr val="E1903C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7791195" y="1823605"/>
                <a:ext cx="224154" cy="3381375"/>
              </a:xfrm>
              <a:custGeom>
                <a:avLst/>
                <a:gdLst/>
                <a:ahLst/>
                <a:cxnLst/>
                <a:rect l="l" t="t" r="r" b="b"/>
                <a:pathLst>
                  <a:path w="224154" h="3381375">
                    <a:moveTo>
                      <a:pt x="219811" y="3262820"/>
                    </a:moveTo>
                    <a:lnTo>
                      <a:pt x="0" y="3262820"/>
                    </a:lnTo>
                    <a:lnTo>
                      <a:pt x="109918" y="3381019"/>
                    </a:lnTo>
                    <a:lnTo>
                      <a:pt x="219811" y="3262820"/>
                    </a:lnTo>
                    <a:close/>
                  </a:path>
                  <a:path w="224154" h="3381375">
                    <a:moveTo>
                      <a:pt x="224066" y="118198"/>
                    </a:moveTo>
                    <a:lnTo>
                      <a:pt x="114160" y="0"/>
                    </a:lnTo>
                    <a:lnTo>
                      <a:pt x="4254" y="118198"/>
                    </a:lnTo>
                    <a:lnTo>
                      <a:pt x="224066" y="118198"/>
                    </a:lnTo>
                    <a:close/>
                  </a:path>
                </a:pathLst>
              </a:custGeom>
              <a:solidFill>
                <a:srgbClr val="E1903C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7997875" y="1939302"/>
                <a:ext cx="131445" cy="3209290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3209290">
                    <a:moveTo>
                      <a:pt x="0" y="3209074"/>
                    </a:moveTo>
                    <a:lnTo>
                      <a:pt x="131216" y="3209074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3209074"/>
                    </a:lnTo>
                    <a:close/>
                  </a:path>
                </a:pathLst>
              </a:custGeom>
              <a:solidFill>
                <a:srgbClr val="E0B549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7953565" y="1823605"/>
                <a:ext cx="220345" cy="3396615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3396615">
                    <a:moveTo>
                      <a:pt x="219773" y="3278200"/>
                    </a:moveTo>
                    <a:lnTo>
                      <a:pt x="0" y="3278200"/>
                    </a:lnTo>
                    <a:lnTo>
                      <a:pt x="109918" y="3396399"/>
                    </a:lnTo>
                    <a:lnTo>
                      <a:pt x="219773" y="3278200"/>
                    </a:lnTo>
                    <a:close/>
                  </a:path>
                  <a:path w="220345" h="3396615">
                    <a:moveTo>
                      <a:pt x="219773" y="118198"/>
                    </a:moveTo>
                    <a:lnTo>
                      <a:pt x="109918" y="0"/>
                    </a:lnTo>
                    <a:lnTo>
                      <a:pt x="0" y="118198"/>
                    </a:lnTo>
                    <a:lnTo>
                      <a:pt x="219773" y="118198"/>
                    </a:lnTo>
                    <a:close/>
                  </a:path>
                </a:pathLst>
              </a:custGeom>
              <a:solidFill>
                <a:srgbClr val="E0B549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8156549" y="1228267"/>
                <a:ext cx="131445" cy="3260090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3260090">
                    <a:moveTo>
                      <a:pt x="0" y="3259747"/>
                    </a:moveTo>
                    <a:lnTo>
                      <a:pt x="131216" y="3259747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3259747"/>
                    </a:lnTo>
                    <a:close/>
                  </a:path>
                </a:pathLst>
              </a:custGeom>
              <a:solidFill>
                <a:srgbClr val="FEDD6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8112290" y="1156652"/>
                <a:ext cx="220345" cy="3403600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3403600">
                    <a:moveTo>
                      <a:pt x="219824" y="3284778"/>
                    </a:moveTo>
                    <a:lnTo>
                      <a:pt x="0" y="3284778"/>
                    </a:lnTo>
                    <a:lnTo>
                      <a:pt x="109867" y="3402977"/>
                    </a:lnTo>
                    <a:lnTo>
                      <a:pt x="219824" y="3284778"/>
                    </a:lnTo>
                    <a:close/>
                  </a:path>
                  <a:path w="220345" h="3403600">
                    <a:moveTo>
                      <a:pt x="219824" y="118198"/>
                    </a:moveTo>
                    <a:lnTo>
                      <a:pt x="109867" y="0"/>
                    </a:lnTo>
                    <a:lnTo>
                      <a:pt x="0" y="118198"/>
                    </a:lnTo>
                    <a:lnTo>
                      <a:pt x="219824" y="118198"/>
                    </a:lnTo>
                    <a:close/>
                  </a:path>
                </a:pathLst>
              </a:custGeom>
              <a:solidFill>
                <a:srgbClr val="FEDD6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8327719" y="4634534"/>
                <a:ext cx="131445" cy="504825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504825">
                    <a:moveTo>
                      <a:pt x="0" y="504240"/>
                    </a:moveTo>
                    <a:lnTo>
                      <a:pt x="131216" y="504240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504240"/>
                    </a:lnTo>
                    <a:close/>
                  </a:path>
                </a:pathLst>
              </a:custGeom>
              <a:solidFill>
                <a:srgbClr val="FFE89A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8283448" y="4562919"/>
                <a:ext cx="220345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647700">
                    <a:moveTo>
                      <a:pt x="219824" y="529272"/>
                    </a:moveTo>
                    <a:lnTo>
                      <a:pt x="0" y="529272"/>
                    </a:lnTo>
                    <a:lnTo>
                      <a:pt x="109880" y="647471"/>
                    </a:lnTo>
                    <a:lnTo>
                      <a:pt x="219824" y="529272"/>
                    </a:lnTo>
                    <a:close/>
                  </a:path>
                  <a:path w="220345" h="647700">
                    <a:moveTo>
                      <a:pt x="219824" y="118198"/>
                    </a:moveTo>
                    <a:lnTo>
                      <a:pt x="109880" y="0"/>
                    </a:lnTo>
                    <a:lnTo>
                      <a:pt x="0" y="118198"/>
                    </a:lnTo>
                    <a:lnTo>
                      <a:pt x="219824" y="118198"/>
                    </a:lnTo>
                    <a:close/>
                  </a:path>
                </a:pathLst>
              </a:custGeom>
              <a:solidFill>
                <a:srgbClr val="FFE89A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8452065" y="1886787"/>
                <a:ext cx="220345" cy="4115435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4115435">
                    <a:moveTo>
                      <a:pt x="175514" y="0"/>
                    </a:moveTo>
                    <a:lnTo>
                      <a:pt x="44310" y="0"/>
                    </a:lnTo>
                    <a:lnTo>
                      <a:pt x="44310" y="456247"/>
                    </a:lnTo>
                    <a:lnTo>
                      <a:pt x="175514" y="456247"/>
                    </a:lnTo>
                    <a:lnTo>
                      <a:pt x="175514" y="0"/>
                    </a:lnTo>
                    <a:close/>
                  </a:path>
                  <a:path w="220345" h="4115435">
                    <a:moveTo>
                      <a:pt x="219824" y="3997071"/>
                    </a:moveTo>
                    <a:lnTo>
                      <a:pt x="175514" y="3997071"/>
                    </a:lnTo>
                    <a:lnTo>
                      <a:pt x="175514" y="3448164"/>
                    </a:lnTo>
                    <a:lnTo>
                      <a:pt x="44310" y="3448164"/>
                    </a:lnTo>
                    <a:lnTo>
                      <a:pt x="44310" y="3997071"/>
                    </a:lnTo>
                    <a:lnTo>
                      <a:pt x="0" y="3997071"/>
                    </a:lnTo>
                    <a:lnTo>
                      <a:pt x="109956" y="4115270"/>
                    </a:lnTo>
                    <a:lnTo>
                      <a:pt x="219824" y="3997071"/>
                    </a:lnTo>
                    <a:close/>
                  </a:path>
                  <a:path w="220345" h="4115435">
                    <a:moveTo>
                      <a:pt x="219824" y="3448139"/>
                    </a:moveTo>
                    <a:lnTo>
                      <a:pt x="109956" y="3329940"/>
                    </a:lnTo>
                    <a:lnTo>
                      <a:pt x="0" y="3448139"/>
                    </a:lnTo>
                    <a:lnTo>
                      <a:pt x="219824" y="3448139"/>
                    </a:lnTo>
                    <a:close/>
                  </a:path>
                </a:pathLst>
              </a:custGeom>
              <a:solidFill>
                <a:srgbClr val="FCDEDF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8448687" y="811745"/>
                <a:ext cx="223520" cy="1649730"/>
              </a:xfrm>
              <a:custGeom>
                <a:avLst/>
                <a:gdLst/>
                <a:ahLst/>
                <a:cxnLst/>
                <a:rect l="l" t="t" r="r" b="b"/>
                <a:pathLst>
                  <a:path w="223520" h="1649730">
                    <a:moveTo>
                      <a:pt x="219824" y="1123289"/>
                    </a:moveTo>
                    <a:lnTo>
                      <a:pt x="109956" y="1005090"/>
                    </a:lnTo>
                    <a:lnTo>
                      <a:pt x="0" y="1123289"/>
                    </a:lnTo>
                    <a:lnTo>
                      <a:pt x="219824" y="1123289"/>
                    </a:lnTo>
                    <a:close/>
                  </a:path>
                  <a:path w="223520" h="1649730">
                    <a:moveTo>
                      <a:pt x="223202" y="226707"/>
                    </a:moveTo>
                    <a:lnTo>
                      <a:pt x="3378" y="226707"/>
                    </a:lnTo>
                    <a:lnTo>
                      <a:pt x="113334" y="344906"/>
                    </a:lnTo>
                    <a:lnTo>
                      <a:pt x="223202" y="226707"/>
                    </a:lnTo>
                    <a:close/>
                  </a:path>
                  <a:path w="223520" h="1649730">
                    <a:moveTo>
                      <a:pt x="223202" y="118198"/>
                    </a:moveTo>
                    <a:lnTo>
                      <a:pt x="113334" y="0"/>
                    </a:lnTo>
                    <a:lnTo>
                      <a:pt x="3378" y="118198"/>
                    </a:lnTo>
                    <a:lnTo>
                      <a:pt x="223202" y="118198"/>
                    </a:lnTo>
                    <a:close/>
                  </a:path>
                  <a:path w="223520" h="1649730">
                    <a:moveTo>
                      <a:pt x="223253" y="1531277"/>
                    </a:moveTo>
                    <a:lnTo>
                      <a:pt x="3441" y="1531277"/>
                    </a:lnTo>
                    <a:lnTo>
                      <a:pt x="113385" y="1649476"/>
                    </a:lnTo>
                    <a:lnTo>
                      <a:pt x="223253" y="1531277"/>
                    </a:lnTo>
                    <a:close/>
                  </a:path>
                </a:pathLst>
              </a:custGeom>
              <a:solidFill>
                <a:srgbClr val="FCDEDC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9" name="object 19"/>
              <p:cNvSpPr/>
              <p:nvPr/>
            </p:nvSpPr>
            <p:spPr>
              <a:xfrm>
                <a:off x="8327719" y="3196031"/>
                <a:ext cx="131445" cy="1301115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1301114">
                    <a:moveTo>
                      <a:pt x="0" y="1300657"/>
                    </a:moveTo>
                    <a:lnTo>
                      <a:pt x="131216" y="1300657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1300657"/>
                    </a:lnTo>
                    <a:close/>
                  </a:path>
                </a:pathLst>
              </a:custGeom>
              <a:solidFill>
                <a:srgbClr val="CBB2B5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8283448" y="3124402"/>
                <a:ext cx="220345" cy="1443990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1443989">
                    <a:moveTo>
                      <a:pt x="219824" y="1325714"/>
                    </a:moveTo>
                    <a:lnTo>
                      <a:pt x="0" y="1325714"/>
                    </a:lnTo>
                    <a:lnTo>
                      <a:pt x="109880" y="1443913"/>
                    </a:lnTo>
                    <a:lnTo>
                      <a:pt x="219824" y="1325714"/>
                    </a:lnTo>
                    <a:close/>
                  </a:path>
                  <a:path w="220345" h="1443989">
                    <a:moveTo>
                      <a:pt x="219824" y="118198"/>
                    </a:moveTo>
                    <a:lnTo>
                      <a:pt x="109880" y="0"/>
                    </a:lnTo>
                    <a:lnTo>
                      <a:pt x="0" y="118198"/>
                    </a:lnTo>
                    <a:lnTo>
                      <a:pt x="219824" y="118198"/>
                    </a:lnTo>
                    <a:close/>
                  </a:path>
                </a:pathLst>
              </a:custGeom>
              <a:solidFill>
                <a:srgbClr val="CBB2B5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7514411" y="3927170"/>
                <a:ext cx="131445" cy="564515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564514">
                    <a:moveTo>
                      <a:pt x="0" y="564121"/>
                    </a:moveTo>
                    <a:lnTo>
                      <a:pt x="131216" y="564121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564121"/>
                    </a:lnTo>
                    <a:close/>
                  </a:path>
                </a:pathLst>
              </a:custGeom>
              <a:solidFill>
                <a:srgbClr val="F9C1C5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7376439" y="4622389"/>
                <a:ext cx="131445" cy="1301750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1301750">
                    <a:moveTo>
                      <a:pt x="0" y="1301496"/>
                    </a:moveTo>
                    <a:lnTo>
                      <a:pt x="131216" y="1301496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1301496"/>
                    </a:lnTo>
                    <a:close/>
                  </a:path>
                </a:pathLst>
              </a:custGeom>
              <a:solidFill>
                <a:srgbClr val="A3D6B2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7332154" y="4550752"/>
                <a:ext cx="220345" cy="1445260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1445260">
                    <a:moveTo>
                      <a:pt x="219798" y="1326565"/>
                    </a:moveTo>
                    <a:lnTo>
                      <a:pt x="0" y="1326565"/>
                    </a:lnTo>
                    <a:lnTo>
                      <a:pt x="109893" y="1444764"/>
                    </a:lnTo>
                    <a:lnTo>
                      <a:pt x="219798" y="1326565"/>
                    </a:lnTo>
                    <a:close/>
                  </a:path>
                  <a:path w="220345" h="1445260">
                    <a:moveTo>
                      <a:pt x="219798" y="118198"/>
                    </a:moveTo>
                    <a:lnTo>
                      <a:pt x="109893" y="0"/>
                    </a:lnTo>
                    <a:lnTo>
                      <a:pt x="0" y="118198"/>
                    </a:lnTo>
                    <a:lnTo>
                      <a:pt x="219798" y="118198"/>
                    </a:lnTo>
                    <a:close/>
                  </a:path>
                </a:pathLst>
              </a:custGeom>
              <a:solidFill>
                <a:srgbClr val="A3D6B2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7470114" y="3855554"/>
                <a:ext cx="220345" cy="707390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707389">
                    <a:moveTo>
                      <a:pt x="219798" y="589165"/>
                    </a:moveTo>
                    <a:lnTo>
                      <a:pt x="0" y="589165"/>
                    </a:lnTo>
                    <a:lnTo>
                      <a:pt x="109905" y="707364"/>
                    </a:lnTo>
                    <a:lnTo>
                      <a:pt x="219798" y="589165"/>
                    </a:lnTo>
                    <a:close/>
                  </a:path>
                  <a:path w="220345" h="707389">
                    <a:moveTo>
                      <a:pt x="219798" y="118198"/>
                    </a:moveTo>
                    <a:lnTo>
                      <a:pt x="109905" y="0"/>
                    </a:lnTo>
                    <a:lnTo>
                      <a:pt x="0" y="118198"/>
                    </a:lnTo>
                    <a:lnTo>
                      <a:pt x="219798" y="118198"/>
                    </a:lnTo>
                    <a:close/>
                  </a:path>
                </a:pathLst>
              </a:custGeom>
              <a:solidFill>
                <a:srgbClr val="F9C1C5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7537856" y="5275784"/>
                <a:ext cx="131445" cy="374015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374014">
                    <a:moveTo>
                      <a:pt x="0" y="373760"/>
                    </a:moveTo>
                    <a:lnTo>
                      <a:pt x="131216" y="373760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373760"/>
                    </a:lnTo>
                    <a:close/>
                  </a:path>
                </a:pathLst>
              </a:custGeom>
              <a:solidFill>
                <a:srgbClr val="FCE0E1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26" name="object 26"/>
              <p:cNvSpPr/>
              <p:nvPr/>
            </p:nvSpPr>
            <p:spPr>
              <a:xfrm>
                <a:off x="7493571" y="5204180"/>
                <a:ext cx="220345" cy="517525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517525">
                    <a:moveTo>
                      <a:pt x="219798" y="398805"/>
                    </a:moveTo>
                    <a:lnTo>
                      <a:pt x="0" y="398805"/>
                    </a:lnTo>
                    <a:lnTo>
                      <a:pt x="109893" y="517004"/>
                    </a:lnTo>
                    <a:lnTo>
                      <a:pt x="219798" y="398805"/>
                    </a:lnTo>
                    <a:close/>
                  </a:path>
                  <a:path w="220345" h="517525">
                    <a:moveTo>
                      <a:pt x="219798" y="118198"/>
                    </a:moveTo>
                    <a:lnTo>
                      <a:pt x="109893" y="0"/>
                    </a:lnTo>
                    <a:lnTo>
                      <a:pt x="0" y="118198"/>
                    </a:lnTo>
                    <a:lnTo>
                      <a:pt x="219798" y="118198"/>
                    </a:lnTo>
                    <a:close/>
                  </a:path>
                </a:pathLst>
              </a:custGeom>
              <a:solidFill>
                <a:srgbClr val="FCE0E1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27" name="object 27"/>
              <p:cNvSpPr/>
              <p:nvPr/>
            </p:nvSpPr>
            <p:spPr>
              <a:xfrm>
                <a:off x="7057351" y="3915702"/>
                <a:ext cx="125095" cy="1231265"/>
              </a:xfrm>
              <a:custGeom>
                <a:avLst/>
                <a:gdLst/>
                <a:ahLst/>
                <a:cxnLst/>
                <a:rect l="l" t="t" r="r" b="b"/>
                <a:pathLst>
                  <a:path w="125095" h="1231264">
                    <a:moveTo>
                      <a:pt x="0" y="1231239"/>
                    </a:moveTo>
                    <a:lnTo>
                      <a:pt x="125044" y="1231239"/>
                    </a:lnTo>
                    <a:lnTo>
                      <a:pt x="125044" y="0"/>
                    </a:lnTo>
                    <a:lnTo>
                      <a:pt x="0" y="0"/>
                    </a:lnTo>
                    <a:lnTo>
                      <a:pt x="0" y="1231239"/>
                    </a:lnTo>
                    <a:close/>
                  </a:path>
                </a:pathLst>
              </a:custGeom>
              <a:solidFill>
                <a:srgbClr val="8FC3CA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7013359" y="3846347"/>
                <a:ext cx="213360" cy="1370330"/>
              </a:xfrm>
              <a:custGeom>
                <a:avLst/>
                <a:gdLst/>
                <a:ahLst/>
                <a:cxnLst/>
                <a:rect l="l" t="t" r="r" b="b"/>
                <a:pathLst>
                  <a:path w="213359" h="1370329">
                    <a:moveTo>
                      <a:pt x="213017" y="1255369"/>
                    </a:moveTo>
                    <a:lnTo>
                      <a:pt x="0" y="1255369"/>
                    </a:lnTo>
                    <a:lnTo>
                      <a:pt x="106514" y="1369949"/>
                    </a:lnTo>
                    <a:lnTo>
                      <a:pt x="213017" y="1255369"/>
                    </a:lnTo>
                    <a:close/>
                  </a:path>
                  <a:path w="213359" h="1370329">
                    <a:moveTo>
                      <a:pt x="213017" y="114579"/>
                    </a:moveTo>
                    <a:lnTo>
                      <a:pt x="106514" y="0"/>
                    </a:lnTo>
                    <a:lnTo>
                      <a:pt x="0" y="114579"/>
                    </a:lnTo>
                    <a:lnTo>
                      <a:pt x="213017" y="114579"/>
                    </a:lnTo>
                    <a:close/>
                  </a:path>
                </a:pathLst>
              </a:custGeom>
              <a:solidFill>
                <a:srgbClr val="8FC3CA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7215110" y="1953818"/>
                <a:ext cx="131445" cy="2534285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2534285">
                    <a:moveTo>
                      <a:pt x="0" y="2534196"/>
                    </a:moveTo>
                    <a:lnTo>
                      <a:pt x="131216" y="2534196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2534196"/>
                    </a:lnTo>
                    <a:close/>
                  </a:path>
                </a:pathLst>
              </a:custGeom>
              <a:solidFill>
                <a:srgbClr val="8DB78F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30" name="object 30"/>
              <p:cNvSpPr/>
              <p:nvPr/>
            </p:nvSpPr>
            <p:spPr>
              <a:xfrm>
                <a:off x="7170813" y="1851393"/>
                <a:ext cx="221615" cy="2708275"/>
              </a:xfrm>
              <a:custGeom>
                <a:avLst/>
                <a:gdLst/>
                <a:ahLst/>
                <a:cxnLst/>
                <a:rect l="l" t="t" r="r" b="b"/>
                <a:pathLst>
                  <a:path w="221615" h="2708275">
                    <a:moveTo>
                      <a:pt x="219811" y="2590038"/>
                    </a:moveTo>
                    <a:lnTo>
                      <a:pt x="0" y="2590038"/>
                    </a:lnTo>
                    <a:lnTo>
                      <a:pt x="109905" y="2708237"/>
                    </a:lnTo>
                    <a:lnTo>
                      <a:pt x="219811" y="2590038"/>
                    </a:lnTo>
                    <a:close/>
                  </a:path>
                  <a:path w="221615" h="2708275">
                    <a:moveTo>
                      <a:pt x="221310" y="118198"/>
                    </a:moveTo>
                    <a:lnTo>
                      <a:pt x="111417" y="0"/>
                    </a:lnTo>
                    <a:lnTo>
                      <a:pt x="1498" y="118198"/>
                    </a:lnTo>
                    <a:lnTo>
                      <a:pt x="221310" y="118198"/>
                    </a:lnTo>
                    <a:close/>
                  </a:path>
                </a:pathLst>
              </a:custGeom>
              <a:solidFill>
                <a:srgbClr val="8DB78F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7212329" y="5291634"/>
                <a:ext cx="131445" cy="358140"/>
              </a:xfrm>
              <a:custGeom>
                <a:avLst/>
                <a:gdLst/>
                <a:ahLst/>
                <a:cxnLst/>
                <a:rect l="l" t="t" r="r" b="b"/>
                <a:pathLst>
                  <a:path w="131445" h="358139">
                    <a:moveTo>
                      <a:pt x="0" y="357911"/>
                    </a:moveTo>
                    <a:lnTo>
                      <a:pt x="131216" y="357911"/>
                    </a:lnTo>
                    <a:lnTo>
                      <a:pt x="131216" y="0"/>
                    </a:lnTo>
                    <a:lnTo>
                      <a:pt x="0" y="0"/>
                    </a:lnTo>
                    <a:lnTo>
                      <a:pt x="0" y="357911"/>
                    </a:lnTo>
                    <a:close/>
                  </a:path>
                </a:pathLst>
              </a:custGeom>
              <a:solidFill>
                <a:srgbClr val="8DB78F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7168032" y="5220004"/>
                <a:ext cx="220345" cy="501650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501650">
                    <a:moveTo>
                      <a:pt x="219811" y="382981"/>
                    </a:moveTo>
                    <a:lnTo>
                      <a:pt x="0" y="382981"/>
                    </a:lnTo>
                    <a:lnTo>
                      <a:pt x="109905" y="501180"/>
                    </a:lnTo>
                    <a:lnTo>
                      <a:pt x="219811" y="382981"/>
                    </a:lnTo>
                    <a:close/>
                  </a:path>
                  <a:path w="220345" h="501650">
                    <a:moveTo>
                      <a:pt x="219811" y="118198"/>
                    </a:moveTo>
                    <a:lnTo>
                      <a:pt x="109905" y="0"/>
                    </a:lnTo>
                    <a:lnTo>
                      <a:pt x="0" y="118198"/>
                    </a:lnTo>
                    <a:lnTo>
                      <a:pt x="219811" y="118198"/>
                    </a:lnTo>
                    <a:close/>
                  </a:path>
                </a:pathLst>
              </a:custGeom>
              <a:solidFill>
                <a:srgbClr val="8DB78F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</p:grpSp>
        <p:sp>
          <p:nvSpPr>
            <p:cNvPr id="33" name="object 33"/>
            <p:cNvSpPr txBox="1"/>
            <p:nvPr/>
          </p:nvSpPr>
          <p:spPr>
            <a:xfrm>
              <a:off x="7036396" y="3357101"/>
              <a:ext cx="76944" cy="428625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sz="525" spc="-8" dirty="0">
                  <a:latin typeface="Arial MT"/>
                  <a:cs typeface="Arial MT"/>
                </a:rPr>
                <a:t>Public</a:t>
              </a:r>
              <a:r>
                <a:rPr sz="525" spc="-19" dirty="0">
                  <a:latin typeface="Arial MT"/>
                  <a:cs typeface="Arial MT"/>
                </a:rPr>
                <a:t> </a:t>
              </a:r>
              <a:r>
                <a:rPr sz="525" spc="-8" dirty="0">
                  <a:latin typeface="Arial MT"/>
                  <a:cs typeface="Arial MT"/>
                </a:rPr>
                <a:t>Access</a:t>
              </a:r>
              <a:endParaRPr sz="525">
                <a:latin typeface="Arial MT"/>
                <a:cs typeface="Arial MT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7167081" y="3908912"/>
              <a:ext cx="46166" cy="286703"/>
            </a:xfrm>
            <a:prstGeom prst="rect">
              <a:avLst/>
            </a:prstGeom>
          </p:spPr>
          <p:txBody>
            <a:bodyPr vert="vert270" wrap="square" lIns="0" tIns="476" rIns="0" bIns="0" rtlCol="0">
              <a:spAutoFit/>
            </a:bodyPr>
            <a:lstStyle/>
            <a:p>
              <a:pPr marL="9525">
                <a:spcBef>
                  <a:spcPts val="4"/>
                </a:spcBef>
              </a:pPr>
              <a:r>
                <a:rPr sz="300" dirty="0">
                  <a:latin typeface="Arial MT"/>
                  <a:cs typeface="Arial MT"/>
                </a:rPr>
                <a:t>Mobile</a:t>
              </a:r>
              <a:r>
                <a:rPr sz="300" spc="15" dirty="0">
                  <a:latin typeface="Arial MT"/>
                  <a:cs typeface="Arial MT"/>
                </a:rPr>
                <a:t> </a:t>
              </a:r>
              <a:r>
                <a:rPr sz="300" spc="-8" dirty="0">
                  <a:latin typeface="Arial MT"/>
                  <a:cs typeface="Arial MT"/>
                </a:rPr>
                <a:t>Racking</a:t>
              </a:r>
              <a:endParaRPr sz="300" dirty="0">
                <a:latin typeface="Arial MT"/>
                <a:cs typeface="Arial MT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7280027" y="3503909"/>
              <a:ext cx="186458" cy="878205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lang="en-US" sz="525" dirty="0">
                  <a:latin typeface="Arial MT"/>
                  <a:cs typeface="Arial MT"/>
                </a:rPr>
                <a:t>Centre for Cultural Collections</a:t>
              </a:r>
              <a:endParaRPr sz="525" dirty="0">
                <a:latin typeface="Arial MT"/>
                <a:cs typeface="Arial MT"/>
              </a:endParaRPr>
            </a:p>
            <a:p>
              <a:pPr marL="185738">
                <a:spcBef>
                  <a:spcPts val="368"/>
                </a:spcBef>
              </a:pPr>
              <a:r>
                <a:rPr sz="525" dirty="0">
                  <a:latin typeface="Arial MT"/>
                  <a:cs typeface="Arial MT"/>
                </a:rPr>
                <a:t>BOH</a:t>
              </a:r>
              <a:r>
                <a:rPr sz="525" spc="-23" dirty="0">
                  <a:latin typeface="Arial MT"/>
                  <a:cs typeface="Arial MT"/>
                </a:rPr>
                <a:t> </a:t>
              </a:r>
              <a:r>
                <a:rPr sz="525" spc="-8" dirty="0">
                  <a:latin typeface="Arial MT"/>
                  <a:cs typeface="Arial MT"/>
                </a:rPr>
                <a:t>Staff</a:t>
              </a:r>
              <a:endParaRPr sz="525" dirty="0">
                <a:latin typeface="Arial MT"/>
                <a:cs typeface="Arial MT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7757619" y="2400106"/>
              <a:ext cx="163579" cy="1325909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sz="525" spc="-8" dirty="0">
                  <a:latin typeface="Arial MT"/>
                  <a:cs typeface="Arial MT"/>
                </a:rPr>
                <a:t>Collaborative</a:t>
              </a:r>
              <a:r>
                <a:rPr sz="525" spc="4" dirty="0">
                  <a:latin typeface="Arial MT"/>
                  <a:cs typeface="Arial MT"/>
                </a:rPr>
                <a:t> </a:t>
              </a:r>
              <a:r>
                <a:rPr sz="525" dirty="0">
                  <a:latin typeface="Arial MT"/>
                  <a:cs typeface="Arial MT"/>
                </a:rPr>
                <a:t>Study</a:t>
              </a:r>
              <a:r>
                <a:rPr sz="525" spc="4" dirty="0">
                  <a:latin typeface="Arial MT"/>
                  <a:cs typeface="Arial MT"/>
                </a:rPr>
                <a:t> </a:t>
              </a:r>
              <a:r>
                <a:rPr sz="525" spc="-8" dirty="0">
                  <a:latin typeface="Arial MT"/>
                  <a:cs typeface="Arial MT"/>
                </a:rPr>
                <a:t>Spaces</a:t>
              </a:r>
              <a:endParaRPr lang="en-GB" sz="525" dirty="0">
                <a:latin typeface="Arial MT"/>
                <a:cs typeface="Arial MT"/>
              </a:endParaRPr>
            </a:p>
            <a:p>
              <a:pPr marL="539115">
                <a:spcBef>
                  <a:spcPts val="236"/>
                </a:spcBef>
              </a:pPr>
              <a:r>
                <a:rPr lang="en-GB" sz="525" spc="-8" dirty="0">
                  <a:latin typeface="Arial MT"/>
                  <a:cs typeface="Arial MT"/>
                </a:rPr>
                <a:t>Quiet</a:t>
              </a:r>
              <a:r>
                <a:rPr lang="en-GB" sz="525" spc="-26" dirty="0">
                  <a:latin typeface="Arial MT"/>
                  <a:cs typeface="Arial MT"/>
                </a:rPr>
                <a:t> </a:t>
              </a:r>
              <a:r>
                <a:rPr lang="en-GB" sz="525" dirty="0">
                  <a:latin typeface="Arial MT"/>
                  <a:cs typeface="Arial MT"/>
                </a:rPr>
                <a:t>Study</a:t>
              </a:r>
              <a:r>
                <a:rPr lang="en-GB" sz="525" spc="-23" dirty="0">
                  <a:latin typeface="Arial MT"/>
                  <a:cs typeface="Arial MT"/>
                </a:rPr>
                <a:t> </a:t>
              </a:r>
              <a:r>
                <a:rPr lang="en-GB" sz="525" spc="-8" dirty="0">
                  <a:latin typeface="Arial MT"/>
                  <a:cs typeface="Arial MT"/>
                </a:rPr>
                <a:t>Spaces</a:t>
              </a:r>
              <a:endParaRPr lang="en-GB" sz="525" dirty="0">
                <a:latin typeface="Arial MT"/>
                <a:cs typeface="Arial MT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7871536" y="1007913"/>
              <a:ext cx="76944" cy="313849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sz="525" spc="-34" dirty="0">
                  <a:latin typeface="Arial MT"/>
                  <a:cs typeface="Arial MT"/>
                </a:rPr>
                <a:t>Silent</a:t>
              </a:r>
              <a:r>
                <a:rPr sz="525" spc="-19" dirty="0">
                  <a:latin typeface="Arial MT"/>
                  <a:cs typeface="Arial MT"/>
                </a:rPr>
                <a:t> </a:t>
              </a:r>
              <a:r>
                <a:rPr sz="525" spc="-23" dirty="0">
                  <a:latin typeface="Arial MT"/>
                  <a:cs typeface="Arial MT"/>
                </a:rPr>
                <a:t>Floor</a:t>
              </a:r>
              <a:endParaRPr sz="525">
                <a:latin typeface="Arial MT"/>
                <a:cs typeface="Arial MT"/>
              </a:endParaRPr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6158152" y="660422"/>
              <a:ext cx="212884" cy="67326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375" b="1" spc="-8" dirty="0">
                  <a:latin typeface="Arial"/>
                  <a:cs typeface="Arial"/>
                </a:rPr>
                <a:t>Services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6081476" y="901714"/>
              <a:ext cx="289560" cy="60055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algn="r">
                <a:spcBef>
                  <a:spcPts val="75"/>
                </a:spcBef>
              </a:pPr>
              <a:r>
                <a:rPr sz="375" b="1" dirty="0">
                  <a:latin typeface="Arial"/>
                  <a:cs typeface="Arial"/>
                </a:rPr>
                <a:t>Silent</a:t>
              </a:r>
              <a:r>
                <a:rPr sz="375" b="1" spc="-19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5900249" y="4265618"/>
              <a:ext cx="467678" cy="60055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algn="r">
                <a:spcBef>
                  <a:spcPts val="75"/>
                </a:spcBef>
              </a:pPr>
              <a:r>
                <a:rPr sz="375" b="1" spc="-8" dirty="0">
                  <a:latin typeface="Arial"/>
                  <a:cs typeface="Arial"/>
                </a:rPr>
                <a:t>Cultural</a:t>
              </a:r>
              <a:r>
                <a:rPr sz="375" b="1" spc="-11" dirty="0">
                  <a:latin typeface="Arial"/>
                  <a:cs typeface="Arial"/>
                </a:rPr>
                <a:t> </a:t>
              </a:r>
              <a:r>
                <a:rPr lang="en-US" sz="375" b="1" spc="-8" dirty="0">
                  <a:latin typeface="Arial"/>
                  <a:cs typeface="Arial"/>
                </a:rPr>
                <a:t>c</a:t>
              </a:r>
              <a:r>
                <a:rPr sz="375" b="1" spc="-8" dirty="0">
                  <a:latin typeface="Arial"/>
                  <a:cs typeface="Arial"/>
                </a:rPr>
                <a:t>ollections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6156322" y="4347322"/>
              <a:ext cx="212884" cy="67326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375" b="1" spc="-8" dirty="0">
                  <a:latin typeface="Arial"/>
                  <a:cs typeface="Arial"/>
                </a:rPr>
                <a:t>Services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5913764" y="3441737"/>
              <a:ext cx="453866" cy="298961"/>
            </a:xfrm>
            <a:prstGeom prst="rect">
              <a:avLst/>
            </a:prstGeom>
          </p:spPr>
          <p:txBody>
            <a:bodyPr vert="horz" wrap="square" lIns="0" tIns="7620" rIns="0" bIns="0" rtlCol="0">
              <a:spAutoFit/>
            </a:bodyPr>
            <a:lstStyle/>
            <a:p>
              <a:pPr marL="9525" marR="3810" indent="151924" algn="r">
                <a:lnSpc>
                  <a:spcPct val="141200"/>
                </a:lnSpc>
                <a:spcBef>
                  <a:spcPts val="60"/>
                </a:spcBef>
              </a:pPr>
              <a:r>
                <a:rPr sz="375" b="1" spc="-8" dirty="0">
                  <a:latin typeface="Arial"/>
                  <a:cs typeface="Arial"/>
                </a:rPr>
                <a:t>Creative</a:t>
              </a:r>
              <a:r>
                <a:rPr sz="375" b="1" spc="-4" dirty="0">
                  <a:latin typeface="Arial"/>
                  <a:cs typeface="Arial"/>
                </a:rPr>
                <a:t> </a:t>
              </a:r>
              <a:r>
                <a:rPr sz="375" b="1" spc="-19" dirty="0">
                  <a:latin typeface="Arial"/>
                  <a:cs typeface="Arial"/>
                </a:rPr>
                <a:t>Lab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Cultural</a:t>
              </a:r>
              <a:r>
                <a:rPr lang="en-US" sz="375" b="1" spc="-11" dirty="0">
                  <a:latin typeface="Arial"/>
                  <a:cs typeface="Arial"/>
                </a:rPr>
                <a:t> </a:t>
              </a:r>
              <a:r>
                <a:rPr lang="en-US" sz="375" b="1" spc="-8" dirty="0">
                  <a:latin typeface="Arial"/>
                  <a:cs typeface="Arial"/>
                </a:rPr>
                <a:t>c</a:t>
              </a:r>
              <a:r>
                <a:rPr sz="375" b="1" spc="-8" dirty="0">
                  <a:latin typeface="Arial"/>
                  <a:cs typeface="Arial"/>
                </a:rPr>
                <a:t>ollections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Collaborative</a:t>
              </a:r>
              <a:r>
                <a:rPr sz="375" b="1" spc="-4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  <a:p>
              <a:pPr marL="164306" algn="r">
                <a:spcBef>
                  <a:spcPts val="184"/>
                </a:spcBef>
              </a:pPr>
              <a:r>
                <a:rPr sz="375" b="1" spc="-19" dirty="0">
                  <a:latin typeface="Arial"/>
                  <a:cs typeface="Arial"/>
                </a:rPr>
                <a:t>Social</a:t>
              </a:r>
              <a:r>
                <a:rPr sz="375" b="1" spc="4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5912557" y="2317668"/>
              <a:ext cx="452438" cy="50379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marR="4286" indent="175736" algn="r">
                <a:lnSpc>
                  <a:spcPct val="141200"/>
                </a:lnSpc>
                <a:spcBef>
                  <a:spcPts val="75"/>
                </a:spcBef>
              </a:pPr>
              <a:r>
                <a:rPr sz="375" b="1" spc="-8" dirty="0">
                  <a:latin typeface="Arial"/>
                  <a:cs typeface="Arial"/>
                </a:rPr>
                <a:t>Collections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dirty="0">
                  <a:latin typeface="Arial"/>
                  <a:cs typeface="Arial"/>
                </a:rPr>
                <a:t>Quiet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Collaborative</a:t>
              </a:r>
              <a:r>
                <a:rPr sz="375" b="1" spc="-4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  <a:p>
              <a:pPr marR="3810" algn="r">
                <a:spcBef>
                  <a:spcPts val="184"/>
                </a:spcBef>
              </a:pPr>
              <a:r>
                <a:rPr sz="375" b="1" spc="-19" dirty="0">
                  <a:latin typeface="Arial"/>
                  <a:cs typeface="Arial"/>
                </a:rPr>
                <a:t>Social</a:t>
              </a:r>
              <a:r>
                <a:rPr sz="375" b="1" spc="4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  <a:p>
              <a:pPr marR="6191" algn="r">
                <a:spcBef>
                  <a:spcPts val="240"/>
                </a:spcBef>
              </a:pPr>
              <a:r>
                <a:rPr sz="375" b="1" spc="-19" dirty="0">
                  <a:latin typeface="Arial"/>
                  <a:cs typeface="Arial"/>
                </a:rPr>
                <a:t>PC</a:t>
              </a:r>
              <a:endParaRPr sz="375" dirty="0">
                <a:latin typeface="Arial"/>
                <a:cs typeface="Arial"/>
              </a:endParaRPr>
            </a:p>
            <a:p>
              <a:pPr marR="7144" algn="r">
                <a:spcBef>
                  <a:spcPts val="199"/>
                </a:spcBef>
              </a:pPr>
              <a:r>
                <a:rPr sz="375" b="1" spc="-8" dirty="0">
                  <a:latin typeface="Arial"/>
                  <a:cs typeface="Arial"/>
                </a:rPr>
                <a:t>Research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5908456" y="2882195"/>
              <a:ext cx="453390" cy="426507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marR="3810" indent="176213" algn="r">
                <a:lnSpc>
                  <a:spcPct val="141200"/>
                </a:lnSpc>
                <a:spcBef>
                  <a:spcPts val="75"/>
                </a:spcBef>
              </a:pPr>
              <a:r>
                <a:rPr sz="375" b="1" spc="-8" dirty="0">
                  <a:latin typeface="Arial"/>
                  <a:cs typeface="Arial"/>
                </a:rPr>
                <a:t>Collections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dirty="0">
                  <a:latin typeface="Arial"/>
                  <a:cs typeface="Arial"/>
                </a:rPr>
                <a:t>Quiet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Collaborative</a:t>
              </a:r>
              <a:r>
                <a:rPr sz="375" b="1" spc="-4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  <a:p>
              <a:pPr marL="241459" marR="6191" indent="-70009" algn="r">
                <a:lnSpc>
                  <a:spcPts val="638"/>
                </a:lnSpc>
                <a:spcBef>
                  <a:spcPts val="49"/>
                </a:spcBef>
              </a:pPr>
              <a:r>
                <a:rPr sz="375" b="1" spc="-19" dirty="0">
                  <a:latin typeface="Arial"/>
                  <a:cs typeface="Arial"/>
                </a:rPr>
                <a:t>Social</a:t>
              </a:r>
              <a:r>
                <a:rPr sz="375" b="1" spc="4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spc="-19" dirty="0">
                  <a:latin typeface="Arial"/>
                  <a:cs typeface="Arial"/>
                </a:rPr>
                <a:t>Teaching</a:t>
              </a:r>
              <a:endParaRPr sz="375" dirty="0">
                <a:latin typeface="Arial"/>
                <a:cs typeface="Arial"/>
              </a:endParaRPr>
            </a:p>
            <a:p>
              <a:pPr marR="33338" algn="r">
                <a:spcBef>
                  <a:spcPts val="135"/>
                </a:spcBef>
              </a:pPr>
              <a:r>
                <a:rPr sz="375" b="1" spc="-19" dirty="0">
                  <a:latin typeface="Arial"/>
                  <a:cs typeface="Arial"/>
                </a:rPr>
                <a:t>Sta</a:t>
              </a:r>
              <a:r>
                <a:rPr lang="en-US" sz="375" b="1" spc="-19" dirty="0">
                  <a:latin typeface="Arial"/>
                  <a:cs typeface="Arial"/>
                </a:rPr>
                <a:t>ff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5916199" y="3892433"/>
              <a:ext cx="450533" cy="296759"/>
            </a:xfrm>
            <a:prstGeom prst="rect">
              <a:avLst/>
            </a:prstGeom>
          </p:spPr>
          <p:txBody>
            <a:bodyPr vert="horz" wrap="square" lIns="0" tIns="32861" rIns="0" bIns="0" rtlCol="0">
              <a:spAutoFit/>
            </a:bodyPr>
            <a:lstStyle/>
            <a:p>
              <a:pPr marL="9525" algn="r">
                <a:spcBef>
                  <a:spcPts val="259"/>
                </a:spcBef>
              </a:pPr>
              <a:r>
                <a:rPr lang="en-US" sz="375" b="1" spc="-8" dirty="0">
                  <a:latin typeface="Arial"/>
                  <a:cs typeface="Arial"/>
                </a:rPr>
                <a:t>Collections</a:t>
              </a:r>
            </a:p>
            <a:p>
              <a:pPr marL="9525" algn="r">
                <a:spcBef>
                  <a:spcPts val="259"/>
                </a:spcBef>
              </a:pPr>
              <a:r>
                <a:rPr sz="375" b="1" spc="-8" dirty="0">
                  <a:latin typeface="Arial"/>
                  <a:cs typeface="Arial"/>
                </a:rPr>
                <a:t>Cultural</a:t>
              </a:r>
              <a:r>
                <a:rPr sz="375" b="1" spc="-11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collections</a:t>
              </a:r>
              <a:endParaRPr sz="375" dirty="0">
                <a:latin typeface="Arial"/>
                <a:cs typeface="Arial"/>
              </a:endParaRPr>
            </a:p>
            <a:p>
              <a:pPr marL="247174" marR="3810" indent="83820" algn="r">
                <a:lnSpc>
                  <a:spcPts val="638"/>
                </a:lnSpc>
                <a:spcBef>
                  <a:spcPts val="49"/>
                </a:spcBef>
              </a:pPr>
              <a:r>
                <a:rPr sz="375" b="1" spc="-19" dirty="0">
                  <a:latin typeface="Arial"/>
                  <a:cs typeface="Arial"/>
                </a:rPr>
                <a:t>Sta</a:t>
              </a:r>
              <a:r>
                <a:rPr lang="en-US" sz="375" b="1" spc="-19" dirty="0">
                  <a:latin typeface="Arial"/>
                  <a:cs typeface="Arial"/>
                </a:rPr>
                <a:t>ff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Services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49" name="object 49"/>
            <p:cNvSpPr txBox="1"/>
            <p:nvPr/>
          </p:nvSpPr>
          <p:spPr>
            <a:xfrm>
              <a:off x="8001460" y="3403777"/>
              <a:ext cx="76944" cy="389096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sz="525" spc="-8" dirty="0">
                  <a:latin typeface="Arial MT"/>
                  <a:cs typeface="Arial MT"/>
                </a:rPr>
                <a:t>Creative</a:t>
              </a:r>
              <a:r>
                <a:rPr sz="525" spc="-19" dirty="0">
                  <a:latin typeface="Arial MT"/>
                  <a:cs typeface="Arial MT"/>
                </a:rPr>
                <a:t> Lab</a:t>
              </a:r>
              <a:endParaRPr sz="525" dirty="0">
                <a:latin typeface="Arial MT"/>
                <a:cs typeface="Arial MT"/>
              </a:endParaRPr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8122818" y="4114422"/>
              <a:ext cx="76944" cy="267176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sz="525" spc="-8" dirty="0">
                  <a:latin typeface="Arial MT"/>
                  <a:cs typeface="Arial MT"/>
                </a:rPr>
                <a:t>Services</a:t>
              </a:r>
              <a:endParaRPr sz="525">
                <a:latin typeface="Arial MT"/>
                <a:cs typeface="Arial MT"/>
              </a:endParaRPr>
            </a:p>
          </p:txBody>
        </p:sp>
        <p:sp>
          <p:nvSpPr>
            <p:cNvPr id="51" name="object 51"/>
            <p:cNvSpPr txBox="1"/>
            <p:nvPr/>
          </p:nvSpPr>
          <p:spPr>
            <a:xfrm>
              <a:off x="8122818" y="1432224"/>
              <a:ext cx="76944" cy="267176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sz="525" spc="-8" dirty="0">
                  <a:latin typeface="Arial MT"/>
                  <a:cs typeface="Arial MT"/>
                </a:rPr>
                <a:t>Services</a:t>
              </a:r>
              <a:endParaRPr sz="525">
                <a:latin typeface="Arial MT"/>
                <a:cs typeface="Arial MT"/>
              </a:endParaRPr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8122818" y="553224"/>
              <a:ext cx="76944" cy="267176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sz="525" spc="-8" dirty="0">
                  <a:latin typeface="Arial MT"/>
                  <a:cs typeface="Arial MT"/>
                </a:rPr>
                <a:t>Services</a:t>
              </a:r>
              <a:endParaRPr sz="525">
                <a:latin typeface="Arial MT"/>
                <a:cs typeface="Arial MT"/>
              </a:endParaRPr>
            </a:p>
          </p:txBody>
        </p:sp>
        <p:sp>
          <p:nvSpPr>
            <p:cNvPr id="53" name="object 53"/>
            <p:cNvSpPr txBox="1"/>
            <p:nvPr/>
          </p:nvSpPr>
          <p:spPr>
            <a:xfrm>
              <a:off x="7995650" y="2672497"/>
              <a:ext cx="68634" cy="531270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sz="525" spc="-8" dirty="0">
                  <a:latin typeface="Arial MT"/>
                  <a:cs typeface="Arial MT"/>
                </a:rPr>
                <a:t>Research</a:t>
              </a:r>
              <a:r>
                <a:rPr lang="en-US" sz="525" spc="-8" dirty="0">
                  <a:latin typeface="Arial MT"/>
                  <a:cs typeface="Arial MT"/>
                </a:rPr>
                <a:t> Spaces</a:t>
              </a:r>
              <a:endParaRPr sz="525" dirty="0">
                <a:latin typeface="Arial MT"/>
                <a:cs typeface="Arial MT"/>
              </a:endParaRPr>
            </a:p>
          </p:txBody>
        </p:sp>
        <p:sp>
          <p:nvSpPr>
            <p:cNvPr id="54" name="object 54"/>
            <p:cNvSpPr txBox="1"/>
            <p:nvPr/>
          </p:nvSpPr>
          <p:spPr>
            <a:xfrm>
              <a:off x="7402074" y="2583035"/>
              <a:ext cx="281402" cy="650081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lang="en-US" sz="525" spc="-8" dirty="0">
                  <a:latin typeface="Arial MT"/>
                  <a:cs typeface="Arial MT"/>
                </a:rPr>
                <a:t> </a:t>
              </a:r>
              <a:r>
                <a:rPr sz="525" spc="-8" dirty="0">
                  <a:latin typeface="Arial MT"/>
                  <a:cs typeface="Arial MT"/>
                </a:rPr>
                <a:t>Staff</a:t>
              </a:r>
              <a:endParaRPr sz="525" dirty="0">
                <a:latin typeface="Arial MT"/>
                <a:cs typeface="Arial MT"/>
              </a:endParaRPr>
            </a:p>
            <a:p>
              <a:pPr marL="15716">
                <a:spcBef>
                  <a:spcPts val="330"/>
                </a:spcBef>
              </a:pPr>
              <a:r>
                <a:rPr lang="en-US" sz="525" spc="-15" dirty="0">
                  <a:latin typeface="Arial MT"/>
                  <a:cs typeface="Arial MT"/>
                </a:rPr>
                <a:t> </a:t>
              </a:r>
              <a:r>
                <a:rPr sz="525" spc="-15" dirty="0">
                  <a:latin typeface="Arial MT"/>
                  <a:cs typeface="Arial MT"/>
                </a:rPr>
                <a:t>PC</a:t>
              </a:r>
              <a:r>
                <a:rPr sz="525" spc="-41" dirty="0">
                  <a:latin typeface="Arial MT"/>
                  <a:cs typeface="Arial MT"/>
                </a:rPr>
                <a:t> </a:t>
              </a:r>
              <a:r>
                <a:rPr sz="525" spc="-38" dirty="0">
                  <a:latin typeface="Arial MT"/>
                  <a:cs typeface="Arial MT"/>
                </a:rPr>
                <a:t>s</a:t>
              </a:r>
              <a:endParaRPr lang="en-GB" sz="525" dirty="0">
                <a:latin typeface="Arial MT"/>
                <a:cs typeface="Arial MT"/>
              </a:endParaRPr>
            </a:p>
            <a:p>
              <a:pPr marL="33814">
                <a:spcBef>
                  <a:spcPts val="349"/>
                </a:spcBef>
              </a:pPr>
              <a:r>
                <a:rPr lang="en-GB" sz="525" spc="-8" dirty="0">
                  <a:latin typeface="Arial MT"/>
                  <a:cs typeface="Arial MT"/>
                </a:rPr>
                <a:t>Social </a:t>
              </a:r>
              <a:r>
                <a:rPr lang="en-GB" sz="525" dirty="0">
                  <a:latin typeface="Arial MT"/>
                  <a:cs typeface="Arial MT"/>
                </a:rPr>
                <a:t>Study</a:t>
              </a:r>
              <a:r>
                <a:rPr lang="en-GB" sz="525" spc="-4" dirty="0">
                  <a:latin typeface="Arial MT"/>
                  <a:cs typeface="Arial MT"/>
                </a:rPr>
                <a:t> </a:t>
              </a:r>
              <a:r>
                <a:rPr lang="en-GB" sz="525" spc="-8" dirty="0">
                  <a:latin typeface="Arial MT"/>
                  <a:cs typeface="Arial MT"/>
                </a:rPr>
                <a:t>Spaces</a:t>
              </a:r>
              <a:endParaRPr lang="en-GB" sz="525" dirty="0">
                <a:latin typeface="Arial MT"/>
                <a:cs typeface="Arial MT"/>
              </a:endParaRPr>
            </a:p>
          </p:txBody>
        </p:sp>
        <p:sp>
          <p:nvSpPr>
            <p:cNvPr id="55" name="object 55"/>
            <p:cNvSpPr txBox="1"/>
            <p:nvPr/>
          </p:nvSpPr>
          <p:spPr>
            <a:xfrm>
              <a:off x="7156841" y="2754150"/>
              <a:ext cx="68634" cy="542285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9525">
                <a:lnSpc>
                  <a:spcPts val="566"/>
                </a:lnSpc>
              </a:pPr>
              <a:r>
                <a:rPr sz="525" spc="-8" dirty="0">
                  <a:latin typeface="Arial MT"/>
                  <a:cs typeface="Arial MT"/>
                </a:rPr>
                <a:t>Lib</a:t>
              </a:r>
              <a:r>
                <a:rPr lang="en-US" sz="525" spc="-8" dirty="0">
                  <a:latin typeface="Arial MT"/>
                  <a:cs typeface="Arial MT"/>
                </a:rPr>
                <a:t>rary</a:t>
              </a:r>
              <a:r>
                <a:rPr sz="525" spc="-15" dirty="0">
                  <a:latin typeface="Arial MT"/>
                  <a:cs typeface="Arial MT"/>
                </a:rPr>
                <a:t> </a:t>
              </a:r>
              <a:r>
                <a:rPr sz="525" spc="-8" dirty="0">
                  <a:latin typeface="Arial MT"/>
                  <a:cs typeface="Arial MT"/>
                </a:rPr>
                <a:t>Collections</a:t>
              </a:r>
              <a:endParaRPr sz="525" dirty="0">
                <a:latin typeface="Arial MT"/>
                <a:cs typeface="Arial MT"/>
              </a:endParaRPr>
            </a:p>
          </p:txBody>
        </p:sp>
        <p:sp>
          <p:nvSpPr>
            <p:cNvPr id="56" name="object 56"/>
            <p:cNvSpPr txBox="1"/>
            <p:nvPr/>
          </p:nvSpPr>
          <p:spPr>
            <a:xfrm>
              <a:off x="5439403" y="3392898"/>
              <a:ext cx="351949" cy="216244"/>
            </a:xfrm>
            <a:prstGeom prst="rect">
              <a:avLst/>
            </a:prstGeom>
          </p:spPr>
          <p:txBody>
            <a:bodyPr vert="horz" wrap="square" lIns="0" tIns="10953" rIns="0" bIns="0" rtlCol="0">
              <a:spAutoFit/>
            </a:bodyPr>
            <a:lstStyle/>
            <a:p>
              <a:pPr marR="3810" algn="r">
                <a:lnSpc>
                  <a:spcPts val="773"/>
                </a:lnSpc>
                <a:spcBef>
                  <a:spcPts val="86"/>
                </a:spcBef>
              </a:pP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/Ground</a:t>
              </a:r>
              <a:endParaRPr sz="675" dirty="0">
                <a:latin typeface="Arial"/>
                <a:cs typeface="Arial"/>
              </a:endParaRPr>
            </a:p>
            <a:p>
              <a:pPr marR="10478" algn="r">
                <a:lnSpc>
                  <a:spcPts val="773"/>
                </a:lnSpc>
              </a:pP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Floor</a:t>
              </a:r>
              <a:endParaRPr sz="675" dirty="0">
                <a:latin typeface="Arial"/>
                <a:cs typeface="Arial"/>
              </a:endParaRPr>
            </a:p>
          </p:txBody>
        </p:sp>
        <p:sp>
          <p:nvSpPr>
            <p:cNvPr id="57" name="object 57"/>
            <p:cNvSpPr txBox="1"/>
            <p:nvPr/>
          </p:nvSpPr>
          <p:spPr>
            <a:xfrm>
              <a:off x="5332766" y="4258411"/>
              <a:ext cx="465773" cy="102523"/>
            </a:xfrm>
            <a:prstGeom prst="rect">
              <a:avLst/>
            </a:prstGeom>
          </p:spPr>
          <p:txBody>
            <a:bodyPr vert="horz" wrap="square" lIns="0" tIns="10953" rIns="0" bIns="0" rtlCol="0">
              <a:spAutoFit/>
            </a:bodyPr>
            <a:lstStyle/>
            <a:p>
              <a:pPr marL="9525" algn="r">
                <a:spcBef>
                  <a:spcPts val="86"/>
                </a:spcBef>
              </a:pP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/Basement</a:t>
              </a:r>
              <a:endParaRPr sz="675" dirty="0">
                <a:latin typeface="Arial"/>
                <a:cs typeface="Arial"/>
              </a:endParaRPr>
            </a:p>
          </p:txBody>
        </p:sp>
        <p:sp>
          <p:nvSpPr>
            <p:cNvPr id="58" name="object 58"/>
            <p:cNvSpPr txBox="1"/>
            <p:nvPr/>
          </p:nvSpPr>
          <p:spPr>
            <a:xfrm>
              <a:off x="5479468" y="3867644"/>
              <a:ext cx="313849" cy="291906"/>
            </a:xfrm>
            <a:prstGeom prst="rect">
              <a:avLst/>
            </a:prstGeom>
          </p:spPr>
          <p:txBody>
            <a:bodyPr vert="horz" wrap="square" lIns="0" tIns="22383" rIns="0" bIns="0" rtlCol="0">
              <a:spAutoFit/>
            </a:bodyPr>
            <a:lstStyle/>
            <a:p>
              <a:pPr marL="9525" marR="3810" indent="6191" algn="r">
                <a:lnSpc>
                  <a:spcPts val="735"/>
                </a:lnSpc>
                <a:spcBef>
                  <a:spcPts val="176"/>
                </a:spcBef>
              </a:pP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/Lower </a:t>
              </a:r>
              <a:r>
                <a:rPr sz="675" b="1" spc="-30" dirty="0">
                  <a:solidFill>
                    <a:srgbClr val="009444"/>
                  </a:solidFill>
                  <a:latin typeface="Arial"/>
                  <a:cs typeface="Arial"/>
                </a:rPr>
                <a:t>Ground </a:t>
              </a: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Floor</a:t>
              </a:r>
              <a:endParaRPr sz="675">
                <a:latin typeface="Arial"/>
                <a:cs typeface="Arial"/>
              </a:endParaRPr>
            </a:p>
          </p:txBody>
        </p:sp>
        <p:sp>
          <p:nvSpPr>
            <p:cNvPr id="59" name="object 59"/>
            <p:cNvSpPr txBox="1"/>
            <p:nvPr/>
          </p:nvSpPr>
          <p:spPr>
            <a:xfrm>
              <a:off x="5351224" y="2307202"/>
              <a:ext cx="437674" cy="102523"/>
            </a:xfrm>
            <a:prstGeom prst="rect">
              <a:avLst/>
            </a:prstGeom>
          </p:spPr>
          <p:txBody>
            <a:bodyPr vert="horz" wrap="square" lIns="0" tIns="10953" rIns="0" bIns="0" rtlCol="0">
              <a:spAutoFit/>
            </a:bodyPr>
            <a:lstStyle/>
            <a:p>
              <a:pPr marL="9525" algn="r">
                <a:spcBef>
                  <a:spcPts val="86"/>
                </a:spcBef>
              </a:pPr>
              <a:r>
                <a:rPr sz="675" b="1" dirty="0">
                  <a:solidFill>
                    <a:srgbClr val="009444"/>
                  </a:solidFill>
                  <a:latin typeface="Arial"/>
                  <a:cs typeface="Arial"/>
                </a:rPr>
                <a:t>/2nd</a:t>
              </a:r>
              <a:r>
                <a:rPr sz="675" b="1" spc="34" dirty="0">
                  <a:solidFill>
                    <a:srgbClr val="009444"/>
                  </a:solidFill>
                  <a:latin typeface="Arial"/>
                  <a:cs typeface="Arial"/>
                </a:rPr>
                <a:t> </a:t>
              </a: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Floor</a:t>
              </a:r>
              <a:endParaRPr sz="675" dirty="0">
                <a:latin typeface="Arial"/>
                <a:cs typeface="Arial"/>
              </a:endParaRPr>
            </a:p>
          </p:txBody>
        </p:sp>
        <p:sp>
          <p:nvSpPr>
            <p:cNvPr id="60" name="object 60"/>
            <p:cNvSpPr txBox="1"/>
            <p:nvPr/>
          </p:nvSpPr>
          <p:spPr>
            <a:xfrm>
              <a:off x="5371694" y="2848957"/>
              <a:ext cx="410051" cy="102523"/>
            </a:xfrm>
            <a:prstGeom prst="rect">
              <a:avLst/>
            </a:prstGeom>
          </p:spPr>
          <p:txBody>
            <a:bodyPr vert="horz" wrap="square" lIns="0" tIns="10953" rIns="0" bIns="0" rtlCol="0">
              <a:spAutoFit/>
            </a:bodyPr>
            <a:lstStyle/>
            <a:p>
              <a:pPr marL="9525" algn="r">
                <a:spcBef>
                  <a:spcPts val="86"/>
                </a:spcBef>
              </a:pPr>
              <a:r>
                <a:rPr sz="675" b="1" dirty="0">
                  <a:solidFill>
                    <a:srgbClr val="009444"/>
                  </a:solidFill>
                  <a:latin typeface="Arial"/>
                  <a:cs typeface="Arial"/>
                </a:rPr>
                <a:t>/1st</a:t>
              </a:r>
              <a:r>
                <a:rPr sz="675" b="1" spc="45" dirty="0">
                  <a:solidFill>
                    <a:srgbClr val="009444"/>
                  </a:solidFill>
                  <a:latin typeface="Arial"/>
                  <a:cs typeface="Arial"/>
                </a:rPr>
                <a:t> </a:t>
              </a: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Floor</a:t>
              </a:r>
              <a:endParaRPr sz="675" dirty="0">
                <a:latin typeface="Arial"/>
                <a:cs typeface="Arial"/>
              </a:endParaRPr>
            </a:p>
          </p:txBody>
        </p:sp>
        <p:sp>
          <p:nvSpPr>
            <p:cNvPr id="61" name="object 61"/>
            <p:cNvSpPr txBox="1"/>
            <p:nvPr/>
          </p:nvSpPr>
          <p:spPr>
            <a:xfrm>
              <a:off x="5375806" y="1800176"/>
              <a:ext cx="419576" cy="102523"/>
            </a:xfrm>
            <a:prstGeom prst="rect">
              <a:avLst/>
            </a:prstGeom>
          </p:spPr>
          <p:txBody>
            <a:bodyPr vert="horz" wrap="square" lIns="0" tIns="10953" rIns="0" bIns="0" rtlCol="0">
              <a:spAutoFit/>
            </a:bodyPr>
            <a:lstStyle/>
            <a:p>
              <a:pPr marL="9525" algn="r">
                <a:spcBef>
                  <a:spcPts val="86"/>
                </a:spcBef>
              </a:pPr>
              <a:r>
                <a:rPr sz="675" b="1" dirty="0">
                  <a:solidFill>
                    <a:srgbClr val="009444"/>
                  </a:solidFill>
                  <a:latin typeface="Arial"/>
                  <a:cs typeface="Arial"/>
                </a:rPr>
                <a:t>/3rd</a:t>
              </a:r>
              <a:r>
                <a:rPr sz="675" b="1" spc="53" dirty="0">
                  <a:solidFill>
                    <a:srgbClr val="009444"/>
                  </a:solidFill>
                  <a:latin typeface="Arial"/>
                  <a:cs typeface="Arial"/>
                </a:rPr>
                <a:t> </a:t>
              </a: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Floor</a:t>
              </a:r>
              <a:endParaRPr sz="675" dirty="0">
                <a:latin typeface="Arial"/>
                <a:cs typeface="Arial"/>
              </a:endParaRPr>
            </a:p>
          </p:txBody>
        </p:sp>
        <p:sp>
          <p:nvSpPr>
            <p:cNvPr id="62" name="object 62"/>
            <p:cNvSpPr txBox="1"/>
            <p:nvPr/>
          </p:nvSpPr>
          <p:spPr>
            <a:xfrm>
              <a:off x="5384291" y="1323680"/>
              <a:ext cx="398621" cy="102523"/>
            </a:xfrm>
            <a:prstGeom prst="rect">
              <a:avLst/>
            </a:prstGeom>
          </p:spPr>
          <p:txBody>
            <a:bodyPr vert="horz" wrap="square" lIns="0" tIns="10953" rIns="0" bIns="0" rtlCol="0">
              <a:spAutoFit/>
            </a:bodyPr>
            <a:lstStyle/>
            <a:p>
              <a:pPr marL="9525" algn="r">
                <a:spcBef>
                  <a:spcPts val="86"/>
                </a:spcBef>
              </a:pPr>
              <a:r>
                <a:rPr sz="675" b="1" dirty="0">
                  <a:solidFill>
                    <a:srgbClr val="009444"/>
                  </a:solidFill>
                  <a:latin typeface="Arial"/>
                  <a:cs typeface="Arial"/>
                </a:rPr>
                <a:t>/4th</a:t>
              </a:r>
              <a:r>
                <a:rPr sz="675" b="1" spc="-79" dirty="0">
                  <a:solidFill>
                    <a:srgbClr val="009444"/>
                  </a:solidFill>
                  <a:latin typeface="Arial"/>
                  <a:cs typeface="Arial"/>
                </a:rPr>
                <a:t> </a:t>
              </a: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Floor</a:t>
              </a:r>
              <a:endParaRPr sz="675" dirty="0">
                <a:latin typeface="Arial"/>
                <a:cs typeface="Arial"/>
              </a:endParaRPr>
            </a:p>
          </p:txBody>
        </p:sp>
        <p:sp>
          <p:nvSpPr>
            <p:cNvPr id="63" name="object 63"/>
            <p:cNvSpPr txBox="1"/>
            <p:nvPr/>
          </p:nvSpPr>
          <p:spPr>
            <a:xfrm>
              <a:off x="5380442" y="1054597"/>
              <a:ext cx="414814" cy="102523"/>
            </a:xfrm>
            <a:prstGeom prst="rect">
              <a:avLst/>
            </a:prstGeom>
          </p:spPr>
          <p:txBody>
            <a:bodyPr vert="horz" wrap="square" lIns="0" tIns="10953" rIns="0" bIns="0" rtlCol="0">
              <a:spAutoFit/>
            </a:bodyPr>
            <a:lstStyle/>
            <a:p>
              <a:pPr marL="9525" algn="r">
                <a:spcBef>
                  <a:spcPts val="86"/>
                </a:spcBef>
              </a:pPr>
              <a:r>
                <a:rPr sz="675" b="1" dirty="0">
                  <a:solidFill>
                    <a:srgbClr val="009444"/>
                  </a:solidFill>
                  <a:latin typeface="Arial"/>
                  <a:cs typeface="Arial"/>
                </a:rPr>
                <a:t>/5th</a:t>
              </a:r>
              <a:r>
                <a:rPr sz="675" b="1" spc="49" dirty="0">
                  <a:solidFill>
                    <a:srgbClr val="009444"/>
                  </a:solidFill>
                  <a:latin typeface="Arial"/>
                  <a:cs typeface="Arial"/>
                </a:rPr>
                <a:t> </a:t>
              </a: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Floor</a:t>
              </a:r>
              <a:endParaRPr sz="675" dirty="0">
                <a:latin typeface="Arial"/>
                <a:cs typeface="Arial"/>
              </a:endParaRPr>
            </a:p>
          </p:txBody>
        </p:sp>
        <p:grpSp>
          <p:nvGrpSpPr>
            <p:cNvPr id="64" name="object 64"/>
            <p:cNvGrpSpPr/>
            <p:nvPr/>
          </p:nvGrpSpPr>
          <p:grpSpPr>
            <a:xfrm>
              <a:off x="5248960" y="517683"/>
              <a:ext cx="3144203" cy="4108133"/>
              <a:chOff x="4683252" y="758825"/>
              <a:chExt cx="4192270" cy="5477510"/>
            </a:xfrm>
          </p:grpSpPr>
          <p:sp>
            <p:nvSpPr>
              <p:cNvPr id="65" name="object 65"/>
              <p:cNvSpPr/>
              <p:nvPr/>
            </p:nvSpPr>
            <p:spPr>
              <a:xfrm>
                <a:off x="5460212" y="762317"/>
                <a:ext cx="0" cy="5470525"/>
              </a:xfrm>
              <a:custGeom>
                <a:avLst/>
                <a:gdLst/>
                <a:ahLst/>
                <a:cxnLst/>
                <a:rect l="l" t="t" r="r" b="b"/>
                <a:pathLst>
                  <a:path h="5470525">
                    <a:moveTo>
                      <a:pt x="0" y="5469978"/>
                    </a:moveTo>
                    <a:lnTo>
                      <a:pt x="0" y="0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66" name="object 66"/>
              <p:cNvSpPr/>
              <p:nvPr/>
            </p:nvSpPr>
            <p:spPr>
              <a:xfrm>
                <a:off x="4733086" y="5216728"/>
                <a:ext cx="41300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30040">
                    <a:moveTo>
                      <a:pt x="4129786" y="0"/>
                    </a:moveTo>
                    <a:lnTo>
                      <a:pt x="0" y="0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67" name="object 67"/>
              <p:cNvSpPr/>
              <p:nvPr/>
            </p:nvSpPr>
            <p:spPr>
              <a:xfrm>
                <a:off x="4733086" y="5724450"/>
                <a:ext cx="4131945" cy="274955"/>
              </a:xfrm>
              <a:custGeom>
                <a:avLst/>
                <a:gdLst/>
                <a:ahLst/>
                <a:cxnLst/>
                <a:rect l="l" t="t" r="r" b="b"/>
                <a:pathLst>
                  <a:path w="4131945" h="274954">
                    <a:moveTo>
                      <a:pt x="4129786" y="0"/>
                    </a:moveTo>
                    <a:lnTo>
                      <a:pt x="0" y="0"/>
                    </a:lnTo>
                  </a:path>
                  <a:path w="4131945" h="274954">
                    <a:moveTo>
                      <a:pt x="4131754" y="274332"/>
                    </a:moveTo>
                    <a:lnTo>
                      <a:pt x="1968" y="274332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68" name="object 68"/>
              <p:cNvSpPr/>
              <p:nvPr/>
            </p:nvSpPr>
            <p:spPr>
              <a:xfrm>
                <a:off x="4733086" y="4570247"/>
                <a:ext cx="41300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30040">
                    <a:moveTo>
                      <a:pt x="4129786" y="0"/>
                    </a:moveTo>
                    <a:lnTo>
                      <a:pt x="0" y="0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69" name="object 69"/>
              <p:cNvSpPr/>
              <p:nvPr/>
            </p:nvSpPr>
            <p:spPr>
              <a:xfrm>
                <a:off x="4733086" y="3852265"/>
                <a:ext cx="41300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30040">
                    <a:moveTo>
                      <a:pt x="4129786" y="0"/>
                    </a:moveTo>
                    <a:lnTo>
                      <a:pt x="0" y="0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0" name="object 70"/>
              <p:cNvSpPr/>
              <p:nvPr/>
            </p:nvSpPr>
            <p:spPr>
              <a:xfrm>
                <a:off x="4741672" y="3127679"/>
                <a:ext cx="41300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30040">
                    <a:moveTo>
                      <a:pt x="4129786" y="0"/>
                    </a:moveTo>
                    <a:lnTo>
                      <a:pt x="0" y="0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1" name="object 71"/>
              <p:cNvSpPr/>
              <p:nvPr/>
            </p:nvSpPr>
            <p:spPr>
              <a:xfrm>
                <a:off x="4733086" y="2456751"/>
                <a:ext cx="41300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30040">
                    <a:moveTo>
                      <a:pt x="4129786" y="0"/>
                    </a:moveTo>
                    <a:lnTo>
                      <a:pt x="0" y="0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2" name="object 72"/>
              <p:cNvSpPr/>
              <p:nvPr/>
            </p:nvSpPr>
            <p:spPr>
              <a:xfrm>
                <a:off x="4733086" y="1827542"/>
                <a:ext cx="41300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30040">
                    <a:moveTo>
                      <a:pt x="4129786" y="0"/>
                    </a:moveTo>
                    <a:lnTo>
                      <a:pt x="0" y="0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3" name="object 73"/>
              <p:cNvSpPr/>
              <p:nvPr/>
            </p:nvSpPr>
            <p:spPr>
              <a:xfrm>
                <a:off x="4686744" y="1458848"/>
                <a:ext cx="41300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30040">
                    <a:moveTo>
                      <a:pt x="4129786" y="0"/>
                    </a:moveTo>
                    <a:lnTo>
                      <a:pt x="0" y="0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4" name="object 74"/>
              <p:cNvSpPr/>
              <p:nvPr/>
            </p:nvSpPr>
            <p:spPr>
              <a:xfrm>
                <a:off x="4721148" y="1149743"/>
                <a:ext cx="41300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30040">
                    <a:moveTo>
                      <a:pt x="4129786" y="0"/>
                    </a:moveTo>
                    <a:lnTo>
                      <a:pt x="0" y="0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5" name="object 75"/>
              <p:cNvSpPr/>
              <p:nvPr/>
            </p:nvSpPr>
            <p:spPr>
              <a:xfrm>
                <a:off x="4733086" y="815022"/>
                <a:ext cx="41300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30040">
                    <a:moveTo>
                      <a:pt x="4129786" y="0"/>
                    </a:moveTo>
                    <a:lnTo>
                      <a:pt x="0" y="0"/>
                    </a:lnTo>
                  </a:path>
                </a:pathLst>
              </a:custGeom>
              <a:ln w="6565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6" name="object 76"/>
              <p:cNvSpPr/>
              <p:nvPr/>
            </p:nvSpPr>
            <p:spPr>
              <a:xfrm>
                <a:off x="6416954" y="953388"/>
                <a:ext cx="58928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89279" h="81280">
                    <a:moveTo>
                      <a:pt x="588898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588898" y="80873"/>
                    </a:lnTo>
                    <a:lnTo>
                      <a:pt x="588898" y="0"/>
                    </a:lnTo>
                    <a:close/>
                  </a:path>
                </a:pathLst>
              </a:custGeom>
              <a:solidFill>
                <a:srgbClr val="FCDDDD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7" name="object 77"/>
              <p:cNvSpPr/>
              <p:nvPr/>
            </p:nvSpPr>
            <p:spPr>
              <a:xfrm>
                <a:off x="6416967" y="953388"/>
                <a:ext cx="58928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89279" h="81280">
                    <a:moveTo>
                      <a:pt x="0" y="80873"/>
                    </a:moveTo>
                    <a:lnTo>
                      <a:pt x="588899" y="80873"/>
                    </a:lnTo>
                    <a:lnTo>
                      <a:pt x="588899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8" name="object 78"/>
              <p:cNvSpPr/>
              <p:nvPr/>
            </p:nvSpPr>
            <p:spPr>
              <a:xfrm>
                <a:off x="6416954" y="3725125"/>
                <a:ext cx="7620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81279">
                    <a:moveTo>
                      <a:pt x="76123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76123" y="80873"/>
                    </a:lnTo>
                    <a:lnTo>
                      <a:pt x="76123" y="0"/>
                    </a:lnTo>
                    <a:close/>
                  </a:path>
                </a:pathLst>
              </a:custGeom>
              <a:solidFill>
                <a:srgbClr val="CBB2B5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79" name="object 79"/>
              <p:cNvSpPr/>
              <p:nvPr/>
            </p:nvSpPr>
            <p:spPr>
              <a:xfrm>
                <a:off x="6416967" y="3725125"/>
                <a:ext cx="7620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81279">
                    <a:moveTo>
                      <a:pt x="0" y="80873"/>
                    </a:moveTo>
                    <a:lnTo>
                      <a:pt x="76123" y="80873"/>
                    </a:lnTo>
                    <a:lnTo>
                      <a:pt x="76123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</p:grpSp>
        <p:sp>
          <p:nvSpPr>
            <p:cNvPr id="80" name="object 80"/>
            <p:cNvSpPr txBox="1"/>
            <p:nvPr/>
          </p:nvSpPr>
          <p:spPr>
            <a:xfrm>
              <a:off x="5925731" y="1812485"/>
              <a:ext cx="452914" cy="50379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marR="4286" indent="175259" algn="r">
                <a:lnSpc>
                  <a:spcPct val="141300"/>
                </a:lnSpc>
                <a:spcBef>
                  <a:spcPts val="75"/>
                </a:spcBef>
              </a:pPr>
              <a:r>
                <a:rPr sz="375" b="1" spc="-8" dirty="0">
                  <a:latin typeface="Arial"/>
                  <a:cs typeface="Arial"/>
                </a:rPr>
                <a:t>Collections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dirty="0">
                  <a:latin typeface="Arial"/>
                  <a:cs typeface="Arial"/>
                </a:rPr>
                <a:t>Quiet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Collaborative</a:t>
              </a:r>
              <a:r>
                <a:rPr sz="375" b="1" spc="-4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  <a:p>
              <a:pPr marR="5715" algn="r">
                <a:spcBef>
                  <a:spcPts val="184"/>
                </a:spcBef>
              </a:pPr>
              <a:r>
                <a:rPr sz="375" b="1" spc="-19" dirty="0">
                  <a:latin typeface="Arial"/>
                  <a:cs typeface="Arial"/>
                </a:rPr>
                <a:t>Social</a:t>
              </a:r>
              <a:r>
                <a:rPr sz="375" b="1" spc="4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  <a:p>
              <a:pPr marR="7620" algn="r">
                <a:spcBef>
                  <a:spcPts val="184"/>
                </a:spcBef>
              </a:pPr>
              <a:r>
                <a:rPr sz="375" b="1" spc="-19" dirty="0">
                  <a:latin typeface="Arial"/>
                  <a:cs typeface="Arial"/>
                </a:rPr>
                <a:t>PC</a:t>
              </a:r>
              <a:endParaRPr sz="375" dirty="0">
                <a:latin typeface="Arial"/>
                <a:cs typeface="Arial"/>
              </a:endParaRPr>
            </a:p>
            <a:p>
              <a:pPr marR="3810" algn="r">
                <a:spcBef>
                  <a:spcPts val="161"/>
                </a:spcBef>
              </a:pPr>
              <a:r>
                <a:rPr sz="375" b="1" spc="-8" dirty="0">
                  <a:latin typeface="Arial"/>
                  <a:cs typeface="Arial"/>
                </a:rPr>
                <a:t>Research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6549237" y="4054134"/>
              <a:ext cx="25241" cy="60960"/>
            </a:xfrm>
            <a:custGeom>
              <a:avLst/>
              <a:gdLst/>
              <a:ahLst/>
              <a:cxnLst/>
              <a:rect l="l" t="t" r="r" b="b"/>
              <a:pathLst>
                <a:path w="33654" h="81279">
                  <a:moveTo>
                    <a:pt x="33172" y="0"/>
                  </a:moveTo>
                  <a:lnTo>
                    <a:pt x="0" y="0"/>
                  </a:lnTo>
                  <a:lnTo>
                    <a:pt x="0" y="80873"/>
                  </a:lnTo>
                  <a:lnTo>
                    <a:pt x="33172" y="80873"/>
                  </a:lnTo>
                  <a:lnTo>
                    <a:pt x="33172" y="0"/>
                  </a:lnTo>
                  <a:close/>
                </a:path>
              </a:pathLst>
            </a:custGeom>
            <a:solidFill>
              <a:srgbClr val="FAC2C5"/>
            </a:solidFill>
          </p:spPr>
          <p:txBody>
            <a:bodyPr wrap="square" lIns="0" tIns="0" rIns="0" bIns="0" rtlCol="0"/>
            <a:lstStyle/>
            <a:p>
              <a:endParaRPr sz="1013"/>
            </a:p>
          </p:txBody>
        </p:sp>
        <p:grpSp>
          <p:nvGrpSpPr>
            <p:cNvPr id="82" name="object 82"/>
            <p:cNvGrpSpPr/>
            <p:nvPr/>
          </p:nvGrpSpPr>
          <p:grpSpPr>
            <a:xfrm>
              <a:off x="6546056" y="908560"/>
              <a:ext cx="446246" cy="3506629"/>
              <a:chOff x="6412712" y="1279994"/>
              <a:chExt cx="594995" cy="4675505"/>
            </a:xfrm>
          </p:grpSpPr>
          <p:sp>
            <p:nvSpPr>
              <p:cNvPr id="83" name="object 83"/>
              <p:cNvSpPr/>
              <p:nvPr/>
            </p:nvSpPr>
            <p:spPr>
              <a:xfrm>
                <a:off x="6413969" y="3014535"/>
                <a:ext cx="9715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97154" h="81280">
                    <a:moveTo>
                      <a:pt x="96558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96558" y="80873"/>
                    </a:lnTo>
                    <a:lnTo>
                      <a:pt x="96558" y="0"/>
                    </a:lnTo>
                    <a:close/>
                  </a:path>
                </a:pathLst>
              </a:custGeom>
              <a:solidFill>
                <a:srgbClr val="CBB2B5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84" name="object 84"/>
              <p:cNvSpPr/>
              <p:nvPr/>
            </p:nvSpPr>
            <p:spPr>
              <a:xfrm>
                <a:off x="6413982" y="3014522"/>
                <a:ext cx="9715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97154" h="81280">
                    <a:moveTo>
                      <a:pt x="0" y="80873"/>
                    </a:moveTo>
                    <a:lnTo>
                      <a:pt x="96558" y="80873"/>
                    </a:lnTo>
                    <a:lnTo>
                      <a:pt x="96558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85" name="object 85"/>
              <p:cNvSpPr/>
              <p:nvPr/>
            </p:nvSpPr>
            <p:spPr>
              <a:xfrm>
                <a:off x="6416954" y="5588495"/>
                <a:ext cx="28448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284479" h="81279">
                    <a:moveTo>
                      <a:pt x="283870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283870" y="80873"/>
                    </a:lnTo>
                    <a:lnTo>
                      <a:pt x="283870" y="0"/>
                    </a:lnTo>
                    <a:close/>
                  </a:path>
                </a:pathLst>
              </a:custGeom>
              <a:solidFill>
                <a:srgbClr val="FCDEDC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86" name="object 86"/>
              <p:cNvSpPr/>
              <p:nvPr/>
            </p:nvSpPr>
            <p:spPr>
              <a:xfrm>
                <a:off x="6416966" y="5588486"/>
                <a:ext cx="28448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284479" h="81279">
                    <a:moveTo>
                      <a:pt x="0" y="80873"/>
                    </a:moveTo>
                    <a:lnTo>
                      <a:pt x="283870" y="80873"/>
                    </a:lnTo>
                    <a:lnTo>
                      <a:pt x="283870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87" name="object 87"/>
              <p:cNvSpPr/>
              <p:nvPr/>
            </p:nvSpPr>
            <p:spPr>
              <a:xfrm>
                <a:off x="6416954" y="4435932"/>
                <a:ext cx="10922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09220" h="81279">
                    <a:moveTo>
                      <a:pt x="108915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108915" y="80873"/>
                    </a:lnTo>
                    <a:lnTo>
                      <a:pt x="108915" y="0"/>
                    </a:lnTo>
                    <a:close/>
                  </a:path>
                </a:pathLst>
              </a:custGeom>
              <a:solidFill>
                <a:srgbClr val="FAC2C5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88" name="object 88"/>
              <p:cNvSpPr/>
              <p:nvPr/>
            </p:nvSpPr>
            <p:spPr>
              <a:xfrm>
                <a:off x="6416966" y="4435919"/>
                <a:ext cx="10922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09220" h="81279">
                    <a:moveTo>
                      <a:pt x="0" y="80873"/>
                    </a:moveTo>
                    <a:lnTo>
                      <a:pt x="108915" y="80873"/>
                    </a:lnTo>
                    <a:lnTo>
                      <a:pt x="108915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89" name="object 89"/>
              <p:cNvSpPr/>
              <p:nvPr/>
            </p:nvSpPr>
            <p:spPr>
              <a:xfrm>
                <a:off x="6416966" y="5474081"/>
                <a:ext cx="3365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33654" h="81279">
                    <a:moveTo>
                      <a:pt x="0" y="80873"/>
                    </a:moveTo>
                    <a:lnTo>
                      <a:pt x="33172" y="80873"/>
                    </a:lnTo>
                    <a:lnTo>
                      <a:pt x="33172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0" name="object 90"/>
              <p:cNvSpPr/>
              <p:nvPr/>
            </p:nvSpPr>
            <p:spPr>
              <a:xfrm>
                <a:off x="6416954" y="1281264"/>
                <a:ext cx="58928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89279" h="81280">
                    <a:moveTo>
                      <a:pt x="588898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588898" y="80873"/>
                    </a:lnTo>
                    <a:lnTo>
                      <a:pt x="588898" y="0"/>
                    </a:lnTo>
                    <a:close/>
                  </a:path>
                </a:pathLst>
              </a:custGeom>
              <a:solidFill>
                <a:srgbClr val="FDDD6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1" name="object 91"/>
              <p:cNvSpPr/>
              <p:nvPr/>
            </p:nvSpPr>
            <p:spPr>
              <a:xfrm>
                <a:off x="6416966" y="1281264"/>
                <a:ext cx="58928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589279" h="81280">
                    <a:moveTo>
                      <a:pt x="0" y="80873"/>
                    </a:moveTo>
                    <a:lnTo>
                      <a:pt x="588899" y="80873"/>
                    </a:lnTo>
                    <a:lnTo>
                      <a:pt x="588899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2" name="object 92"/>
              <p:cNvSpPr/>
              <p:nvPr/>
            </p:nvSpPr>
            <p:spPr>
              <a:xfrm>
                <a:off x="6416954" y="1555584"/>
                <a:ext cx="36385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363854" h="81280">
                    <a:moveTo>
                      <a:pt x="363308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363308" y="80873"/>
                    </a:lnTo>
                    <a:lnTo>
                      <a:pt x="363308" y="0"/>
                    </a:lnTo>
                    <a:close/>
                  </a:path>
                </a:pathLst>
              </a:custGeom>
              <a:solidFill>
                <a:srgbClr val="FDDD6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3" name="object 93"/>
              <p:cNvSpPr/>
              <p:nvPr/>
            </p:nvSpPr>
            <p:spPr>
              <a:xfrm>
                <a:off x="6416966" y="1555661"/>
                <a:ext cx="36385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363854" h="81280">
                    <a:moveTo>
                      <a:pt x="0" y="80873"/>
                    </a:moveTo>
                    <a:lnTo>
                      <a:pt x="363308" y="80873"/>
                    </a:lnTo>
                    <a:lnTo>
                      <a:pt x="363308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4" name="object 94"/>
              <p:cNvSpPr/>
              <p:nvPr/>
            </p:nvSpPr>
            <p:spPr>
              <a:xfrm>
                <a:off x="6422897" y="1868271"/>
                <a:ext cx="2317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231775" h="81280">
                    <a:moveTo>
                      <a:pt x="231559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231559" y="80873"/>
                    </a:lnTo>
                    <a:lnTo>
                      <a:pt x="231559" y="0"/>
                    </a:lnTo>
                    <a:close/>
                  </a:path>
                </a:pathLst>
              </a:custGeom>
              <a:solidFill>
                <a:srgbClr val="8DB79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5" name="object 95"/>
              <p:cNvSpPr/>
              <p:nvPr/>
            </p:nvSpPr>
            <p:spPr>
              <a:xfrm>
                <a:off x="6422897" y="1868258"/>
                <a:ext cx="2317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231775" h="81280">
                    <a:moveTo>
                      <a:pt x="0" y="80873"/>
                    </a:moveTo>
                    <a:lnTo>
                      <a:pt x="231559" y="80873"/>
                    </a:lnTo>
                    <a:lnTo>
                      <a:pt x="231559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6" name="object 96"/>
              <p:cNvSpPr/>
              <p:nvPr/>
            </p:nvSpPr>
            <p:spPr>
              <a:xfrm>
                <a:off x="6416954" y="2483561"/>
                <a:ext cx="2184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218440" h="81280">
                    <a:moveTo>
                      <a:pt x="217830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217830" y="80873"/>
                    </a:lnTo>
                    <a:lnTo>
                      <a:pt x="217830" y="0"/>
                    </a:lnTo>
                    <a:close/>
                  </a:path>
                </a:pathLst>
              </a:custGeom>
              <a:solidFill>
                <a:srgbClr val="8DB79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7" name="object 97"/>
              <p:cNvSpPr/>
              <p:nvPr/>
            </p:nvSpPr>
            <p:spPr>
              <a:xfrm>
                <a:off x="6416966" y="2483548"/>
                <a:ext cx="2184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218440" h="81280">
                    <a:moveTo>
                      <a:pt x="0" y="80873"/>
                    </a:moveTo>
                    <a:lnTo>
                      <a:pt x="217830" y="80873"/>
                    </a:lnTo>
                    <a:lnTo>
                      <a:pt x="217830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8" name="object 98"/>
              <p:cNvSpPr/>
              <p:nvPr/>
            </p:nvSpPr>
            <p:spPr>
              <a:xfrm>
                <a:off x="6416954" y="3178302"/>
                <a:ext cx="2184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218440" h="81279">
                    <a:moveTo>
                      <a:pt x="217830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217830" y="80873"/>
                    </a:lnTo>
                    <a:lnTo>
                      <a:pt x="217830" y="0"/>
                    </a:lnTo>
                    <a:close/>
                  </a:path>
                </a:pathLst>
              </a:custGeom>
              <a:solidFill>
                <a:srgbClr val="8DB79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99" name="object 99"/>
              <p:cNvSpPr/>
              <p:nvPr/>
            </p:nvSpPr>
            <p:spPr>
              <a:xfrm>
                <a:off x="6416966" y="3178289"/>
                <a:ext cx="2184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218440" h="81279">
                    <a:moveTo>
                      <a:pt x="0" y="80873"/>
                    </a:moveTo>
                    <a:lnTo>
                      <a:pt x="217830" y="80873"/>
                    </a:lnTo>
                    <a:lnTo>
                      <a:pt x="217830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0" name="object 100"/>
              <p:cNvSpPr/>
              <p:nvPr/>
            </p:nvSpPr>
            <p:spPr>
              <a:xfrm>
                <a:off x="6416954" y="3889095"/>
                <a:ext cx="16637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66370" h="81279">
                    <a:moveTo>
                      <a:pt x="166369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166369" y="80873"/>
                    </a:lnTo>
                    <a:lnTo>
                      <a:pt x="166369" y="0"/>
                    </a:lnTo>
                    <a:close/>
                  </a:path>
                </a:pathLst>
              </a:custGeom>
              <a:solidFill>
                <a:srgbClr val="8DB79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1" name="object 101"/>
              <p:cNvSpPr/>
              <p:nvPr/>
            </p:nvSpPr>
            <p:spPr>
              <a:xfrm>
                <a:off x="6416966" y="3889082"/>
                <a:ext cx="16637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66370" h="81279">
                    <a:moveTo>
                      <a:pt x="0" y="80873"/>
                    </a:moveTo>
                    <a:lnTo>
                      <a:pt x="166370" y="80873"/>
                    </a:lnTo>
                    <a:lnTo>
                      <a:pt x="166370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2" name="object 102"/>
              <p:cNvSpPr/>
              <p:nvPr/>
            </p:nvSpPr>
            <p:spPr>
              <a:xfrm>
                <a:off x="6422897" y="1975853"/>
                <a:ext cx="8826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88265" h="81280">
                    <a:moveTo>
                      <a:pt x="87642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87642" y="80873"/>
                    </a:lnTo>
                    <a:lnTo>
                      <a:pt x="87642" y="0"/>
                    </a:lnTo>
                    <a:close/>
                  </a:path>
                </a:pathLst>
              </a:custGeom>
              <a:solidFill>
                <a:srgbClr val="FDDD6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3" name="object 103"/>
              <p:cNvSpPr/>
              <p:nvPr/>
            </p:nvSpPr>
            <p:spPr>
              <a:xfrm>
                <a:off x="6422897" y="1975840"/>
                <a:ext cx="8826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88265" h="81280">
                    <a:moveTo>
                      <a:pt x="0" y="80873"/>
                    </a:moveTo>
                    <a:lnTo>
                      <a:pt x="87642" y="80873"/>
                    </a:lnTo>
                    <a:lnTo>
                      <a:pt x="87642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4" name="object 104"/>
              <p:cNvSpPr/>
              <p:nvPr/>
            </p:nvSpPr>
            <p:spPr>
              <a:xfrm>
                <a:off x="6416954" y="2591130"/>
                <a:ext cx="10922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09220" h="81280">
                    <a:moveTo>
                      <a:pt x="108915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108915" y="80873"/>
                    </a:lnTo>
                    <a:lnTo>
                      <a:pt x="108915" y="0"/>
                    </a:lnTo>
                    <a:close/>
                  </a:path>
                </a:pathLst>
              </a:custGeom>
              <a:solidFill>
                <a:srgbClr val="FDDD6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5" name="object 105"/>
              <p:cNvSpPr/>
              <p:nvPr/>
            </p:nvSpPr>
            <p:spPr>
              <a:xfrm>
                <a:off x="6416966" y="2591117"/>
                <a:ext cx="10922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09220" h="81280">
                    <a:moveTo>
                      <a:pt x="0" y="80873"/>
                    </a:moveTo>
                    <a:lnTo>
                      <a:pt x="108915" y="80873"/>
                    </a:lnTo>
                    <a:lnTo>
                      <a:pt x="108915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6" name="object 106"/>
              <p:cNvSpPr/>
              <p:nvPr/>
            </p:nvSpPr>
            <p:spPr>
              <a:xfrm>
                <a:off x="6416954" y="3285870"/>
                <a:ext cx="17780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81279">
                    <a:moveTo>
                      <a:pt x="177317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177317" y="80873"/>
                    </a:lnTo>
                    <a:lnTo>
                      <a:pt x="177317" y="0"/>
                    </a:lnTo>
                    <a:close/>
                  </a:path>
                </a:pathLst>
              </a:custGeom>
              <a:solidFill>
                <a:srgbClr val="FDDD6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7" name="object 107"/>
              <p:cNvSpPr/>
              <p:nvPr/>
            </p:nvSpPr>
            <p:spPr>
              <a:xfrm>
                <a:off x="6416966" y="3285870"/>
                <a:ext cx="17780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81279">
                    <a:moveTo>
                      <a:pt x="0" y="80873"/>
                    </a:moveTo>
                    <a:lnTo>
                      <a:pt x="177317" y="80873"/>
                    </a:lnTo>
                    <a:lnTo>
                      <a:pt x="177317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8" name="object 108"/>
              <p:cNvSpPr/>
              <p:nvPr/>
            </p:nvSpPr>
            <p:spPr>
              <a:xfrm>
                <a:off x="6416954" y="3996664"/>
                <a:ext cx="10922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09220" h="81279">
                    <a:moveTo>
                      <a:pt x="108915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108915" y="80873"/>
                    </a:lnTo>
                    <a:lnTo>
                      <a:pt x="108915" y="0"/>
                    </a:lnTo>
                    <a:close/>
                  </a:path>
                </a:pathLst>
              </a:custGeom>
              <a:solidFill>
                <a:srgbClr val="FDDD6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09" name="object 109"/>
              <p:cNvSpPr/>
              <p:nvPr/>
            </p:nvSpPr>
            <p:spPr>
              <a:xfrm>
                <a:off x="6416966" y="3996651"/>
                <a:ext cx="10922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09220" h="81279">
                    <a:moveTo>
                      <a:pt x="0" y="80873"/>
                    </a:moveTo>
                    <a:lnTo>
                      <a:pt x="108915" y="80873"/>
                    </a:lnTo>
                    <a:lnTo>
                      <a:pt x="108915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0" name="object 110"/>
              <p:cNvSpPr/>
              <p:nvPr/>
            </p:nvSpPr>
            <p:spPr>
              <a:xfrm>
                <a:off x="6416954" y="5253558"/>
                <a:ext cx="16637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66370" h="81279">
                    <a:moveTo>
                      <a:pt x="166369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166369" y="80873"/>
                    </a:lnTo>
                    <a:lnTo>
                      <a:pt x="166369" y="0"/>
                    </a:lnTo>
                    <a:close/>
                  </a:path>
                </a:pathLst>
              </a:custGeom>
              <a:solidFill>
                <a:srgbClr val="8EB890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1" name="object 111"/>
              <p:cNvSpPr/>
              <p:nvPr/>
            </p:nvSpPr>
            <p:spPr>
              <a:xfrm>
                <a:off x="6416966" y="5253533"/>
                <a:ext cx="16637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66370" h="81279">
                    <a:moveTo>
                      <a:pt x="0" y="80873"/>
                    </a:moveTo>
                    <a:lnTo>
                      <a:pt x="166370" y="80873"/>
                    </a:lnTo>
                    <a:lnTo>
                      <a:pt x="166370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2" name="object 112"/>
              <p:cNvSpPr/>
              <p:nvPr/>
            </p:nvSpPr>
            <p:spPr>
              <a:xfrm>
                <a:off x="6416954" y="5765457"/>
                <a:ext cx="33909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339090" h="81279">
                    <a:moveTo>
                      <a:pt x="338785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338785" y="80873"/>
                    </a:lnTo>
                    <a:lnTo>
                      <a:pt x="338785" y="0"/>
                    </a:lnTo>
                    <a:close/>
                  </a:path>
                </a:pathLst>
              </a:custGeom>
              <a:solidFill>
                <a:srgbClr val="A3D6B2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3" name="object 113"/>
              <p:cNvSpPr/>
              <p:nvPr/>
            </p:nvSpPr>
            <p:spPr>
              <a:xfrm>
                <a:off x="6416966" y="5765448"/>
                <a:ext cx="33909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339090" h="81279">
                    <a:moveTo>
                      <a:pt x="0" y="80873"/>
                    </a:moveTo>
                    <a:lnTo>
                      <a:pt x="338785" y="80873"/>
                    </a:lnTo>
                    <a:lnTo>
                      <a:pt x="338785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4" name="object 114"/>
              <p:cNvSpPr/>
              <p:nvPr/>
            </p:nvSpPr>
            <p:spPr>
              <a:xfrm>
                <a:off x="6419138" y="4673765"/>
                <a:ext cx="3810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81279">
                    <a:moveTo>
                      <a:pt x="37769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37769" y="80873"/>
                    </a:lnTo>
                    <a:lnTo>
                      <a:pt x="37769" y="0"/>
                    </a:lnTo>
                    <a:close/>
                  </a:path>
                </a:pathLst>
              </a:custGeom>
              <a:solidFill>
                <a:srgbClr val="FCE699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5" name="object 115"/>
              <p:cNvSpPr/>
              <p:nvPr/>
            </p:nvSpPr>
            <p:spPr>
              <a:xfrm>
                <a:off x="6419151" y="4673752"/>
                <a:ext cx="3810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81279">
                    <a:moveTo>
                      <a:pt x="0" y="80873"/>
                    </a:moveTo>
                    <a:lnTo>
                      <a:pt x="37769" y="80873"/>
                    </a:lnTo>
                    <a:lnTo>
                      <a:pt x="37769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6" name="object 116"/>
              <p:cNvSpPr/>
              <p:nvPr/>
            </p:nvSpPr>
            <p:spPr>
              <a:xfrm>
                <a:off x="6422897" y="2083435"/>
                <a:ext cx="3683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36829" h="81280">
                    <a:moveTo>
                      <a:pt x="36487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36487" y="80873"/>
                    </a:lnTo>
                    <a:lnTo>
                      <a:pt x="36487" y="0"/>
                    </a:lnTo>
                    <a:close/>
                  </a:path>
                </a:pathLst>
              </a:custGeom>
              <a:solidFill>
                <a:srgbClr val="E0B44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7" name="object 117"/>
              <p:cNvSpPr/>
              <p:nvPr/>
            </p:nvSpPr>
            <p:spPr>
              <a:xfrm>
                <a:off x="6422897" y="2083422"/>
                <a:ext cx="3492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34925" h="81280">
                    <a:moveTo>
                      <a:pt x="0" y="80873"/>
                    </a:moveTo>
                    <a:lnTo>
                      <a:pt x="34848" y="80873"/>
                    </a:lnTo>
                    <a:lnTo>
                      <a:pt x="34848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8" name="object 118"/>
              <p:cNvSpPr/>
              <p:nvPr/>
            </p:nvSpPr>
            <p:spPr>
              <a:xfrm>
                <a:off x="6416954" y="2698711"/>
                <a:ext cx="666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81280">
                    <a:moveTo>
                      <a:pt x="66548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66548" y="80873"/>
                    </a:lnTo>
                    <a:lnTo>
                      <a:pt x="66548" y="0"/>
                    </a:lnTo>
                    <a:close/>
                  </a:path>
                </a:pathLst>
              </a:custGeom>
              <a:solidFill>
                <a:srgbClr val="E0B44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19" name="object 119"/>
              <p:cNvSpPr/>
              <p:nvPr/>
            </p:nvSpPr>
            <p:spPr>
              <a:xfrm>
                <a:off x="6416966" y="2698699"/>
                <a:ext cx="666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81280">
                    <a:moveTo>
                      <a:pt x="0" y="80873"/>
                    </a:moveTo>
                    <a:lnTo>
                      <a:pt x="66548" y="80873"/>
                    </a:lnTo>
                    <a:lnTo>
                      <a:pt x="66548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0" name="object 120"/>
              <p:cNvSpPr/>
              <p:nvPr/>
            </p:nvSpPr>
            <p:spPr>
              <a:xfrm>
                <a:off x="6416954" y="3393439"/>
                <a:ext cx="666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81279">
                    <a:moveTo>
                      <a:pt x="66548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66548" y="80873"/>
                    </a:lnTo>
                    <a:lnTo>
                      <a:pt x="66548" y="0"/>
                    </a:lnTo>
                    <a:close/>
                  </a:path>
                </a:pathLst>
              </a:custGeom>
              <a:solidFill>
                <a:srgbClr val="E0B44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1" name="object 121"/>
              <p:cNvSpPr/>
              <p:nvPr/>
            </p:nvSpPr>
            <p:spPr>
              <a:xfrm>
                <a:off x="6416966" y="3393439"/>
                <a:ext cx="666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81279">
                    <a:moveTo>
                      <a:pt x="0" y="80873"/>
                    </a:moveTo>
                    <a:lnTo>
                      <a:pt x="66548" y="80873"/>
                    </a:lnTo>
                    <a:lnTo>
                      <a:pt x="66548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2" name="object 122"/>
              <p:cNvSpPr/>
              <p:nvPr/>
            </p:nvSpPr>
            <p:spPr>
              <a:xfrm>
                <a:off x="6416954" y="4104246"/>
                <a:ext cx="10922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09220" h="81279">
                    <a:moveTo>
                      <a:pt x="108915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108915" y="80873"/>
                    </a:lnTo>
                    <a:lnTo>
                      <a:pt x="108915" y="0"/>
                    </a:lnTo>
                    <a:close/>
                  </a:path>
                </a:pathLst>
              </a:custGeom>
              <a:solidFill>
                <a:srgbClr val="E0B44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3" name="object 123"/>
              <p:cNvSpPr/>
              <p:nvPr/>
            </p:nvSpPr>
            <p:spPr>
              <a:xfrm>
                <a:off x="6416966" y="4104233"/>
                <a:ext cx="10922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09220" h="81279">
                    <a:moveTo>
                      <a:pt x="0" y="80873"/>
                    </a:moveTo>
                    <a:lnTo>
                      <a:pt x="108915" y="80873"/>
                    </a:lnTo>
                    <a:lnTo>
                      <a:pt x="108915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4" name="object 124"/>
              <p:cNvSpPr/>
              <p:nvPr/>
            </p:nvSpPr>
            <p:spPr>
              <a:xfrm>
                <a:off x="6419138" y="4888902"/>
                <a:ext cx="64769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64770" h="81279">
                    <a:moveTo>
                      <a:pt x="64363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64363" y="80873"/>
                    </a:lnTo>
                    <a:lnTo>
                      <a:pt x="64363" y="0"/>
                    </a:lnTo>
                    <a:close/>
                  </a:path>
                </a:pathLst>
              </a:custGeom>
              <a:solidFill>
                <a:srgbClr val="E0B44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5" name="object 125"/>
              <p:cNvSpPr/>
              <p:nvPr/>
            </p:nvSpPr>
            <p:spPr>
              <a:xfrm>
                <a:off x="6419151" y="4888902"/>
                <a:ext cx="64769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64770" h="81279">
                    <a:moveTo>
                      <a:pt x="0" y="80873"/>
                    </a:moveTo>
                    <a:lnTo>
                      <a:pt x="64363" y="80873"/>
                    </a:lnTo>
                    <a:lnTo>
                      <a:pt x="64363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6" name="object 126"/>
              <p:cNvSpPr/>
              <p:nvPr/>
            </p:nvSpPr>
            <p:spPr>
              <a:xfrm>
                <a:off x="6416954" y="5361114"/>
                <a:ext cx="9017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90170" h="81279">
                    <a:moveTo>
                      <a:pt x="89801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89801" y="80873"/>
                    </a:lnTo>
                    <a:lnTo>
                      <a:pt x="89801" y="0"/>
                    </a:lnTo>
                    <a:close/>
                  </a:path>
                </a:pathLst>
              </a:custGeom>
              <a:solidFill>
                <a:srgbClr val="D1EAD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7" name="object 127"/>
              <p:cNvSpPr/>
              <p:nvPr/>
            </p:nvSpPr>
            <p:spPr>
              <a:xfrm>
                <a:off x="6416954" y="5873051"/>
                <a:ext cx="17716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77165" h="81279">
                    <a:moveTo>
                      <a:pt x="176631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176631" y="80873"/>
                    </a:lnTo>
                    <a:lnTo>
                      <a:pt x="176631" y="0"/>
                    </a:lnTo>
                    <a:close/>
                  </a:path>
                </a:pathLst>
              </a:custGeom>
              <a:solidFill>
                <a:srgbClr val="FCDEDC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8" name="object 128"/>
              <p:cNvSpPr/>
              <p:nvPr/>
            </p:nvSpPr>
            <p:spPr>
              <a:xfrm>
                <a:off x="6416966" y="5873041"/>
                <a:ext cx="17716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77165" h="81279">
                    <a:moveTo>
                      <a:pt x="0" y="80860"/>
                    </a:moveTo>
                    <a:lnTo>
                      <a:pt x="176631" y="80860"/>
                    </a:lnTo>
                    <a:lnTo>
                      <a:pt x="176631" y="0"/>
                    </a:lnTo>
                    <a:lnTo>
                      <a:pt x="0" y="0"/>
                    </a:lnTo>
                    <a:lnTo>
                      <a:pt x="0" y="80860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29" name="object 129"/>
              <p:cNvSpPr/>
              <p:nvPr/>
            </p:nvSpPr>
            <p:spPr>
              <a:xfrm>
                <a:off x="6419138" y="4786833"/>
                <a:ext cx="8763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87629" h="81279">
                    <a:moveTo>
                      <a:pt x="87617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87617" y="80873"/>
                    </a:lnTo>
                    <a:lnTo>
                      <a:pt x="87617" y="0"/>
                    </a:lnTo>
                    <a:close/>
                  </a:path>
                </a:pathLst>
              </a:custGeom>
              <a:solidFill>
                <a:srgbClr val="D1EAD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0" name="object 130"/>
              <p:cNvSpPr/>
              <p:nvPr/>
            </p:nvSpPr>
            <p:spPr>
              <a:xfrm>
                <a:off x="6417106" y="4786820"/>
                <a:ext cx="9017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90170" h="81279">
                    <a:moveTo>
                      <a:pt x="0" y="80873"/>
                    </a:moveTo>
                    <a:lnTo>
                      <a:pt x="89662" y="80873"/>
                    </a:lnTo>
                    <a:lnTo>
                      <a:pt x="89662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1" name="object 131"/>
              <p:cNvSpPr/>
              <p:nvPr/>
            </p:nvSpPr>
            <p:spPr>
              <a:xfrm>
                <a:off x="6417106" y="5359819"/>
                <a:ext cx="9017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90170" h="81279">
                    <a:moveTo>
                      <a:pt x="0" y="80873"/>
                    </a:moveTo>
                    <a:lnTo>
                      <a:pt x="89662" y="80873"/>
                    </a:lnTo>
                    <a:lnTo>
                      <a:pt x="89662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2" name="object 132"/>
              <p:cNvSpPr/>
              <p:nvPr/>
            </p:nvSpPr>
            <p:spPr>
              <a:xfrm>
                <a:off x="6416954" y="2806280"/>
                <a:ext cx="16637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66370" h="81280">
                    <a:moveTo>
                      <a:pt x="166369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166369" y="80873"/>
                    </a:lnTo>
                    <a:lnTo>
                      <a:pt x="166369" y="0"/>
                    </a:lnTo>
                    <a:close/>
                  </a:path>
                </a:pathLst>
              </a:custGeom>
              <a:solidFill>
                <a:srgbClr val="E1903B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3" name="object 133"/>
              <p:cNvSpPr/>
              <p:nvPr/>
            </p:nvSpPr>
            <p:spPr>
              <a:xfrm>
                <a:off x="6416966" y="2806280"/>
                <a:ext cx="16637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66370" h="81280">
                    <a:moveTo>
                      <a:pt x="0" y="80873"/>
                    </a:moveTo>
                    <a:lnTo>
                      <a:pt x="166370" y="80873"/>
                    </a:lnTo>
                    <a:lnTo>
                      <a:pt x="166370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4" name="object 134"/>
              <p:cNvSpPr/>
              <p:nvPr/>
            </p:nvSpPr>
            <p:spPr>
              <a:xfrm>
                <a:off x="6416954" y="3501021"/>
                <a:ext cx="8382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83820" h="81279">
                    <a:moveTo>
                      <a:pt x="83197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83197" y="80873"/>
                    </a:lnTo>
                    <a:lnTo>
                      <a:pt x="83197" y="0"/>
                    </a:lnTo>
                    <a:close/>
                  </a:path>
                </a:pathLst>
              </a:custGeom>
              <a:solidFill>
                <a:srgbClr val="E1903B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5" name="object 135"/>
              <p:cNvSpPr/>
              <p:nvPr/>
            </p:nvSpPr>
            <p:spPr>
              <a:xfrm>
                <a:off x="6416966" y="3501021"/>
                <a:ext cx="8382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83820" h="81279">
                    <a:moveTo>
                      <a:pt x="0" y="80873"/>
                    </a:moveTo>
                    <a:lnTo>
                      <a:pt x="83197" y="80873"/>
                    </a:lnTo>
                    <a:lnTo>
                      <a:pt x="83197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6" name="object 136"/>
              <p:cNvSpPr/>
              <p:nvPr/>
            </p:nvSpPr>
            <p:spPr>
              <a:xfrm>
                <a:off x="6416954" y="4211815"/>
                <a:ext cx="666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81279">
                    <a:moveTo>
                      <a:pt x="66548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66548" y="80873"/>
                    </a:lnTo>
                    <a:lnTo>
                      <a:pt x="66548" y="0"/>
                    </a:lnTo>
                    <a:close/>
                  </a:path>
                </a:pathLst>
              </a:custGeom>
              <a:solidFill>
                <a:srgbClr val="E1903B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7" name="object 137"/>
              <p:cNvSpPr/>
              <p:nvPr/>
            </p:nvSpPr>
            <p:spPr>
              <a:xfrm>
                <a:off x="6416966" y="4211802"/>
                <a:ext cx="666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81279">
                    <a:moveTo>
                      <a:pt x="0" y="80873"/>
                    </a:moveTo>
                    <a:lnTo>
                      <a:pt x="66548" y="80873"/>
                    </a:lnTo>
                    <a:lnTo>
                      <a:pt x="66548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8" name="object 138"/>
              <p:cNvSpPr/>
              <p:nvPr/>
            </p:nvSpPr>
            <p:spPr>
              <a:xfrm>
                <a:off x="6419138" y="4996484"/>
                <a:ext cx="107314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07315" h="81279">
                    <a:moveTo>
                      <a:pt x="106718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106718" y="80873"/>
                    </a:lnTo>
                    <a:lnTo>
                      <a:pt x="106718" y="0"/>
                    </a:lnTo>
                    <a:close/>
                  </a:path>
                </a:pathLst>
              </a:custGeom>
              <a:solidFill>
                <a:srgbClr val="E1903B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39" name="object 139"/>
              <p:cNvSpPr/>
              <p:nvPr/>
            </p:nvSpPr>
            <p:spPr>
              <a:xfrm>
                <a:off x="6419151" y="4996459"/>
                <a:ext cx="107314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107315" h="81279">
                    <a:moveTo>
                      <a:pt x="0" y="80873"/>
                    </a:moveTo>
                    <a:lnTo>
                      <a:pt x="106718" y="80873"/>
                    </a:lnTo>
                    <a:lnTo>
                      <a:pt x="106718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0" name="object 140"/>
              <p:cNvSpPr/>
              <p:nvPr/>
            </p:nvSpPr>
            <p:spPr>
              <a:xfrm>
                <a:off x="6416954" y="2913849"/>
                <a:ext cx="406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40639" h="81280">
                    <a:moveTo>
                      <a:pt x="40576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40576" y="80873"/>
                    </a:lnTo>
                    <a:lnTo>
                      <a:pt x="40576" y="0"/>
                    </a:lnTo>
                    <a:close/>
                  </a:path>
                </a:pathLst>
              </a:custGeom>
              <a:solidFill>
                <a:srgbClr val="D2703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1" name="object 141"/>
              <p:cNvSpPr/>
              <p:nvPr/>
            </p:nvSpPr>
            <p:spPr>
              <a:xfrm>
                <a:off x="6416966" y="2913849"/>
                <a:ext cx="406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40639" h="81280">
                    <a:moveTo>
                      <a:pt x="0" y="80873"/>
                    </a:moveTo>
                    <a:lnTo>
                      <a:pt x="40576" y="80873"/>
                    </a:lnTo>
                    <a:lnTo>
                      <a:pt x="40576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2" name="object 142"/>
              <p:cNvSpPr/>
              <p:nvPr/>
            </p:nvSpPr>
            <p:spPr>
              <a:xfrm>
                <a:off x="6421069" y="2206840"/>
                <a:ext cx="4889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48895" h="81280">
                    <a:moveTo>
                      <a:pt x="48628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48628" y="80873"/>
                    </a:lnTo>
                    <a:lnTo>
                      <a:pt x="48628" y="0"/>
                    </a:lnTo>
                    <a:close/>
                  </a:path>
                </a:pathLst>
              </a:custGeom>
              <a:solidFill>
                <a:srgbClr val="E1903B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3" name="object 143"/>
              <p:cNvSpPr/>
              <p:nvPr/>
            </p:nvSpPr>
            <p:spPr>
              <a:xfrm>
                <a:off x="6421069" y="2206828"/>
                <a:ext cx="4889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48895" h="81280">
                    <a:moveTo>
                      <a:pt x="0" y="80873"/>
                    </a:moveTo>
                    <a:lnTo>
                      <a:pt x="48628" y="80873"/>
                    </a:lnTo>
                    <a:lnTo>
                      <a:pt x="48628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4" name="object 144"/>
              <p:cNvSpPr/>
              <p:nvPr/>
            </p:nvSpPr>
            <p:spPr>
              <a:xfrm>
                <a:off x="6424345" y="2314409"/>
                <a:ext cx="8636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86359" h="81280">
                    <a:moveTo>
                      <a:pt x="86194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86194" y="80873"/>
                    </a:lnTo>
                    <a:lnTo>
                      <a:pt x="86194" y="0"/>
                    </a:lnTo>
                    <a:close/>
                  </a:path>
                </a:pathLst>
              </a:custGeom>
              <a:solidFill>
                <a:srgbClr val="D2703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5" name="object 145"/>
              <p:cNvSpPr/>
              <p:nvPr/>
            </p:nvSpPr>
            <p:spPr>
              <a:xfrm>
                <a:off x="6423228" y="2314397"/>
                <a:ext cx="8763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87629" h="81280">
                    <a:moveTo>
                      <a:pt x="0" y="80873"/>
                    </a:moveTo>
                    <a:lnTo>
                      <a:pt x="87325" y="80873"/>
                    </a:lnTo>
                    <a:lnTo>
                      <a:pt x="87325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6" name="object 146"/>
              <p:cNvSpPr/>
              <p:nvPr/>
            </p:nvSpPr>
            <p:spPr>
              <a:xfrm>
                <a:off x="6416954" y="3608590"/>
                <a:ext cx="285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28575" h="81279">
                    <a:moveTo>
                      <a:pt x="28422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28422" y="80873"/>
                    </a:lnTo>
                    <a:lnTo>
                      <a:pt x="28422" y="0"/>
                    </a:lnTo>
                    <a:close/>
                  </a:path>
                </a:pathLst>
              </a:custGeom>
              <a:solidFill>
                <a:srgbClr val="D27038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7" name="object 147"/>
              <p:cNvSpPr/>
              <p:nvPr/>
            </p:nvSpPr>
            <p:spPr>
              <a:xfrm>
                <a:off x="6416966" y="3608590"/>
                <a:ext cx="27940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27939" h="81279">
                    <a:moveTo>
                      <a:pt x="0" y="80873"/>
                    </a:moveTo>
                    <a:lnTo>
                      <a:pt x="27736" y="80873"/>
                    </a:lnTo>
                    <a:lnTo>
                      <a:pt x="27736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8" name="object 148"/>
              <p:cNvSpPr/>
              <p:nvPr/>
            </p:nvSpPr>
            <p:spPr>
              <a:xfrm>
                <a:off x="6416954" y="4319397"/>
                <a:ext cx="666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81279">
                    <a:moveTo>
                      <a:pt x="66548" y="0"/>
                    </a:moveTo>
                    <a:lnTo>
                      <a:pt x="0" y="0"/>
                    </a:lnTo>
                    <a:lnTo>
                      <a:pt x="0" y="80873"/>
                    </a:lnTo>
                    <a:lnTo>
                      <a:pt x="66548" y="80873"/>
                    </a:lnTo>
                    <a:lnTo>
                      <a:pt x="66548" y="0"/>
                    </a:lnTo>
                    <a:close/>
                  </a:path>
                </a:pathLst>
              </a:custGeom>
              <a:solidFill>
                <a:srgbClr val="FFC62B"/>
              </a:solidFill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  <p:sp>
            <p:nvSpPr>
              <p:cNvPr id="149" name="object 149"/>
              <p:cNvSpPr/>
              <p:nvPr/>
            </p:nvSpPr>
            <p:spPr>
              <a:xfrm>
                <a:off x="6416966" y="4319384"/>
                <a:ext cx="66675" cy="8128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81279">
                    <a:moveTo>
                      <a:pt x="0" y="80873"/>
                    </a:moveTo>
                    <a:lnTo>
                      <a:pt x="66548" y="80873"/>
                    </a:lnTo>
                    <a:lnTo>
                      <a:pt x="66548" y="0"/>
                    </a:lnTo>
                    <a:lnTo>
                      <a:pt x="0" y="0"/>
                    </a:lnTo>
                    <a:lnTo>
                      <a:pt x="0" y="80873"/>
                    </a:lnTo>
                    <a:close/>
                  </a:path>
                </a:pathLst>
              </a:custGeom>
              <a:ln w="317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013"/>
              </a:p>
            </p:txBody>
          </p:sp>
        </p:grpSp>
        <p:sp>
          <p:nvSpPr>
            <p:cNvPr id="150" name="object 150"/>
            <p:cNvSpPr txBox="1"/>
            <p:nvPr/>
          </p:nvSpPr>
          <p:spPr>
            <a:xfrm>
              <a:off x="6081476" y="1110126"/>
              <a:ext cx="289560" cy="60055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 algn="r">
                <a:spcBef>
                  <a:spcPts val="75"/>
                </a:spcBef>
              </a:pPr>
              <a:r>
                <a:rPr sz="375" b="1" dirty="0">
                  <a:latin typeface="Arial"/>
                  <a:cs typeface="Arial"/>
                </a:rPr>
                <a:t>Silent</a:t>
              </a:r>
              <a:r>
                <a:rPr sz="375" b="1" spc="-19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151" name="object 151"/>
            <p:cNvSpPr txBox="1"/>
            <p:nvPr/>
          </p:nvSpPr>
          <p:spPr>
            <a:xfrm>
              <a:off x="5924541" y="1346813"/>
              <a:ext cx="455295" cy="426976"/>
            </a:xfrm>
            <a:prstGeom prst="rect">
              <a:avLst/>
            </a:prstGeom>
          </p:spPr>
          <p:txBody>
            <a:bodyPr vert="horz" wrap="square" lIns="0" tIns="5715" rIns="0" bIns="0" rtlCol="0">
              <a:spAutoFit/>
            </a:bodyPr>
            <a:lstStyle/>
            <a:p>
              <a:pPr marL="9525" marR="3810" indent="180022" algn="r">
                <a:lnSpc>
                  <a:spcPct val="147300"/>
                </a:lnSpc>
                <a:spcBef>
                  <a:spcPts val="45"/>
                </a:spcBef>
              </a:pPr>
              <a:r>
                <a:rPr sz="375" b="1" spc="-8" dirty="0">
                  <a:latin typeface="Arial"/>
                  <a:cs typeface="Arial"/>
                </a:rPr>
                <a:t>Collections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dirty="0">
                  <a:latin typeface="Arial"/>
                  <a:cs typeface="Arial"/>
                </a:rPr>
                <a:t>Quiet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r>
                <a:rPr sz="375" b="1" spc="375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Collaborative</a:t>
              </a:r>
              <a:r>
                <a:rPr sz="375" b="1" spc="-4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  <a:p>
              <a:pPr marR="11430" algn="r">
                <a:spcBef>
                  <a:spcPts val="225"/>
                </a:spcBef>
              </a:pPr>
              <a:r>
                <a:rPr sz="375" b="1" spc="-19" dirty="0">
                  <a:latin typeface="Arial"/>
                  <a:cs typeface="Arial"/>
                </a:rPr>
                <a:t>Social</a:t>
              </a:r>
              <a:r>
                <a:rPr sz="375" b="1" spc="4" dirty="0">
                  <a:latin typeface="Arial"/>
                  <a:cs typeface="Arial"/>
                </a:rPr>
                <a:t> </a:t>
              </a:r>
              <a:r>
                <a:rPr sz="375" b="1" spc="-8" dirty="0">
                  <a:latin typeface="Arial"/>
                  <a:cs typeface="Arial"/>
                </a:rPr>
                <a:t>study</a:t>
              </a:r>
              <a:endParaRPr sz="375" dirty="0">
                <a:latin typeface="Arial"/>
                <a:cs typeface="Arial"/>
              </a:endParaRPr>
            </a:p>
            <a:p>
              <a:pPr marR="8573" algn="r">
                <a:spcBef>
                  <a:spcPts val="184"/>
                </a:spcBef>
              </a:pPr>
              <a:r>
                <a:rPr sz="375" b="1" spc="-19" dirty="0">
                  <a:latin typeface="Arial"/>
                  <a:cs typeface="Arial"/>
                </a:rPr>
                <a:t>PC</a:t>
              </a:r>
              <a:endParaRPr sz="375" dirty="0">
                <a:latin typeface="Arial"/>
                <a:cs typeface="Arial"/>
              </a:endParaRPr>
            </a:p>
          </p:txBody>
        </p:sp>
        <p:sp>
          <p:nvSpPr>
            <p:cNvPr id="152" name="object 152"/>
            <p:cNvSpPr txBox="1"/>
            <p:nvPr/>
          </p:nvSpPr>
          <p:spPr>
            <a:xfrm>
              <a:off x="5377453" y="807270"/>
              <a:ext cx="417671" cy="170013"/>
            </a:xfrm>
            <a:prstGeom prst="rect">
              <a:avLst/>
            </a:prstGeom>
          </p:spPr>
          <p:txBody>
            <a:bodyPr vert="horz" wrap="square" lIns="0" tIns="10953" rIns="0" bIns="0" rtlCol="0">
              <a:spAutoFit/>
            </a:bodyPr>
            <a:lstStyle/>
            <a:p>
              <a:pPr marL="9525" algn="r">
                <a:lnSpc>
                  <a:spcPts val="795"/>
                </a:lnSpc>
                <a:spcBef>
                  <a:spcPts val="86"/>
                </a:spcBef>
              </a:pPr>
              <a:r>
                <a:rPr sz="675" b="1" dirty="0">
                  <a:solidFill>
                    <a:srgbClr val="009444"/>
                  </a:solidFill>
                  <a:latin typeface="Arial"/>
                  <a:cs typeface="Arial"/>
                </a:rPr>
                <a:t>/6th</a:t>
              </a:r>
              <a:r>
                <a:rPr sz="675" b="1" spc="56" dirty="0">
                  <a:solidFill>
                    <a:srgbClr val="009444"/>
                  </a:solidFill>
                  <a:latin typeface="Arial"/>
                  <a:cs typeface="Arial"/>
                </a:rPr>
                <a:t> </a:t>
              </a: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Floor</a:t>
              </a:r>
              <a:endParaRPr sz="675" dirty="0">
                <a:latin typeface="Arial"/>
                <a:cs typeface="Arial"/>
              </a:endParaRPr>
            </a:p>
            <a:p>
              <a:pPr marL="185738" algn="r">
                <a:lnSpc>
                  <a:spcPts val="614"/>
                </a:lnSpc>
              </a:pPr>
              <a:r>
                <a:rPr sz="525" spc="-19" dirty="0">
                  <a:solidFill>
                    <a:srgbClr val="009444"/>
                  </a:solidFill>
                  <a:latin typeface="Arial MT"/>
                  <a:cs typeface="Arial MT"/>
                </a:rPr>
                <a:t>(events)</a:t>
              </a:r>
              <a:endParaRPr sz="525" dirty="0">
                <a:latin typeface="Arial MT"/>
                <a:cs typeface="Arial MT"/>
              </a:endParaRPr>
            </a:p>
          </p:txBody>
        </p:sp>
        <p:sp>
          <p:nvSpPr>
            <p:cNvPr id="153" name="object 153"/>
            <p:cNvSpPr txBox="1"/>
            <p:nvPr/>
          </p:nvSpPr>
          <p:spPr>
            <a:xfrm>
              <a:off x="5376776" y="569937"/>
              <a:ext cx="418148" cy="170013"/>
            </a:xfrm>
            <a:prstGeom prst="rect">
              <a:avLst/>
            </a:prstGeom>
          </p:spPr>
          <p:txBody>
            <a:bodyPr vert="horz" wrap="square" lIns="0" tIns="10953" rIns="0" bIns="0" rtlCol="0">
              <a:spAutoFit/>
            </a:bodyPr>
            <a:lstStyle/>
            <a:p>
              <a:pPr marL="9525" algn="r">
                <a:lnSpc>
                  <a:spcPts val="806"/>
                </a:lnSpc>
                <a:spcBef>
                  <a:spcPts val="86"/>
                </a:spcBef>
              </a:pPr>
              <a:r>
                <a:rPr sz="675" b="1" dirty="0">
                  <a:solidFill>
                    <a:srgbClr val="009444"/>
                  </a:solidFill>
                  <a:latin typeface="Arial"/>
                  <a:cs typeface="Arial"/>
                </a:rPr>
                <a:t>/7th</a:t>
              </a:r>
              <a:r>
                <a:rPr sz="675" b="1" spc="64" dirty="0">
                  <a:solidFill>
                    <a:srgbClr val="009444"/>
                  </a:solidFill>
                  <a:latin typeface="Arial"/>
                  <a:cs typeface="Arial"/>
                </a:rPr>
                <a:t> </a:t>
              </a:r>
              <a:r>
                <a:rPr sz="675" b="1" spc="-8" dirty="0">
                  <a:solidFill>
                    <a:srgbClr val="009444"/>
                  </a:solidFill>
                  <a:latin typeface="Arial"/>
                  <a:cs typeface="Arial"/>
                </a:rPr>
                <a:t>Floor</a:t>
              </a:r>
              <a:endParaRPr sz="675" dirty="0">
                <a:latin typeface="Arial"/>
                <a:cs typeface="Arial"/>
              </a:endParaRPr>
            </a:p>
            <a:p>
              <a:pPr marL="98108" algn="r">
                <a:lnSpc>
                  <a:spcPts val="626"/>
                </a:lnSpc>
              </a:pPr>
              <a:r>
                <a:rPr sz="525" spc="-23" dirty="0">
                  <a:solidFill>
                    <a:srgbClr val="009444"/>
                  </a:solidFill>
                  <a:latin typeface="Arial MT"/>
                  <a:cs typeface="Arial MT"/>
                </a:rPr>
                <a:t>(roof</a:t>
              </a:r>
              <a:r>
                <a:rPr sz="525" spc="-4" dirty="0">
                  <a:solidFill>
                    <a:srgbClr val="009444"/>
                  </a:solidFill>
                  <a:latin typeface="Arial MT"/>
                  <a:cs typeface="Arial MT"/>
                </a:rPr>
                <a:t> </a:t>
              </a:r>
              <a:r>
                <a:rPr sz="525" spc="-8" dirty="0">
                  <a:solidFill>
                    <a:srgbClr val="009444"/>
                  </a:solidFill>
                  <a:latin typeface="Arial MT"/>
                  <a:cs typeface="Arial MT"/>
                </a:rPr>
                <a:t>plant)</a:t>
              </a:r>
              <a:endParaRPr sz="525" dirty="0">
                <a:latin typeface="Arial MT"/>
                <a:cs typeface="Arial MT"/>
              </a:endParaRPr>
            </a:p>
          </p:txBody>
        </p:sp>
      </p:grpSp>
      <p:pic>
        <p:nvPicPr>
          <p:cNvPr id="159" name="Picture 158" descr="A group of yellow squares with black text&#10;&#10;Description automatically generated">
            <a:extLst>
              <a:ext uri="{FF2B5EF4-FFF2-40B4-BE49-F238E27FC236}">
                <a16:creationId xmlns:a16="http://schemas.microsoft.com/office/drawing/2014/main" id="{4F94BCBC-14CC-D434-4874-9320120D7A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227" y="4104490"/>
            <a:ext cx="2506194" cy="7784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AA782B05-68EC-4EDB-8E23-7DC2B0B5416E}"/>
              </a:ext>
            </a:extLst>
          </p:cNvPr>
          <p:cNvSpPr>
            <a:spLocks noChangeAspect="1"/>
          </p:cNvSpPr>
          <p:nvPr/>
        </p:nvSpPr>
        <p:spPr>
          <a:xfrm>
            <a:off x="925604" y="40721"/>
            <a:ext cx="7292791" cy="5121051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49"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C9FBC574-2EA6-4878-8620-123DDBE316B4}"/>
              </a:ext>
            </a:extLst>
          </p:cNvPr>
          <p:cNvSpPr txBox="1"/>
          <p:nvPr/>
        </p:nvSpPr>
        <p:spPr>
          <a:xfrm>
            <a:off x="4457919" y="1882812"/>
            <a:ext cx="617892" cy="2926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marL="6109" marR="2443" indent="31154">
              <a:lnSpc>
                <a:spcPct val="104700"/>
              </a:lnSpc>
            </a:pPr>
            <a:r>
              <a:rPr sz="938" b="1" spc="-5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Changing  </a:t>
            </a:r>
            <a:r>
              <a:rPr sz="938" b="1" spc="-7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Places</a:t>
            </a:r>
            <a:r>
              <a:rPr sz="938" b="1" spc="-58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 </a:t>
            </a:r>
            <a:r>
              <a:rPr sz="938" b="1" spc="-10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WC</a:t>
            </a:r>
            <a:endParaRPr sz="938" dirty="0">
              <a:latin typeface="HelveticaNeueLT Std Bold"/>
              <a:cs typeface="HelveticaNeueLT Std Bold"/>
            </a:endParaRPr>
          </a:p>
        </p:txBody>
      </p:sp>
      <p:sp>
        <p:nvSpPr>
          <p:cNvPr id="19" name="object 16">
            <a:extLst>
              <a:ext uri="{FF2B5EF4-FFF2-40B4-BE49-F238E27FC236}">
                <a16:creationId xmlns:a16="http://schemas.microsoft.com/office/drawing/2014/main" id="{D3B592F4-C41B-4093-87EA-5364ABE1CA7C}"/>
              </a:ext>
            </a:extLst>
          </p:cNvPr>
          <p:cNvSpPr txBox="1"/>
          <p:nvPr/>
        </p:nvSpPr>
        <p:spPr>
          <a:xfrm>
            <a:off x="6548323" y="4074009"/>
            <a:ext cx="1145534" cy="1410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42944" marR="2443" indent="-137140">
              <a:lnSpc>
                <a:spcPct val="104700"/>
              </a:lnSpc>
            </a:pPr>
            <a:r>
              <a:rPr lang="en-GB" sz="938" b="1" spc="-7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New P</a:t>
            </a:r>
            <a:r>
              <a:rPr lang="en-GB" sz="938" b="1" spc="-5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ublic </a:t>
            </a:r>
            <a:r>
              <a:rPr sz="938" b="1" spc="-5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Realm</a:t>
            </a:r>
            <a:endParaRPr sz="938" dirty="0">
              <a:latin typeface="HelveticaNeueLT Std Bold"/>
              <a:cs typeface="HelveticaNeueLT Std Bold"/>
            </a:endParaRPr>
          </a:p>
        </p:txBody>
      </p:sp>
      <p:sp>
        <p:nvSpPr>
          <p:cNvPr id="20" name="object 17">
            <a:extLst>
              <a:ext uri="{FF2B5EF4-FFF2-40B4-BE49-F238E27FC236}">
                <a16:creationId xmlns:a16="http://schemas.microsoft.com/office/drawing/2014/main" id="{AB59AF98-914F-401B-98EF-554B28C694D2}"/>
              </a:ext>
            </a:extLst>
          </p:cNvPr>
          <p:cNvSpPr txBox="1"/>
          <p:nvPr/>
        </p:nvSpPr>
        <p:spPr>
          <a:xfrm>
            <a:off x="1225843" y="1539595"/>
            <a:ext cx="1122163" cy="2926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marL="111789" marR="2443" indent="-105986">
              <a:lnSpc>
                <a:spcPct val="104700"/>
              </a:lnSpc>
            </a:pPr>
            <a:r>
              <a:rPr sz="938" b="1" spc="-2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Cultural</a:t>
            </a:r>
            <a:r>
              <a:rPr sz="938" b="1" spc="-77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 </a:t>
            </a:r>
            <a:r>
              <a:rPr sz="938" b="1" spc="-5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Collections  Reading</a:t>
            </a:r>
            <a:r>
              <a:rPr sz="938" b="1" spc="-58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 </a:t>
            </a:r>
            <a:r>
              <a:rPr sz="938" b="1" spc="-7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Rooms</a:t>
            </a:r>
            <a:endParaRPr sz="938" dirty="0">
              <a:latin typeface="HelveticaNeueLT Std Bold"/>
              <a:cs typeface="HelveticaNeueLT Std Bold"/>
            </a:endParaRPr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20A48CAE-C5BF-4631-8FE8-2CFC020247B9}"/>
              </a:ext>
            </a:extLst>
          </p:cNvPr>
          <p:cNvSpPr txBox="1"/>
          <p:nvPr/>
        </p:nvSpPr>
        <p:spPr>
          <a:xfrm>
            <a:off x="5570116" y="1590168"/>
            <a:ext cx="617893" cy="2926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marL="78191" marR="2443" indent="-72388">
              <a:lnSpc>
                <a:spcPct val="104700"/>
              </a:lnSpc>
            </a:pPr>
            <a:r>
              <a:rPr sz="938" b="1" spc="5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E</a:t>
            </a:r>
            <a:r>
              <a:rPr sz="938" b="1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x</a:t>
            </a:r>
            <a:r>
              <a:rPr sz="938" b="1" spc="-2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hib</a:t>
            </a:r>
            <a:r>
              <a:rPr sz="938" b="1" spc="-7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i</a:t>
            </a:r>
            <a:r>
              <a:rPr sz="938" b="1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t</a:t>
            </a:r>
            <a:r>
              <a:rPr sz="938" b="1" spc="-7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io</a:t>
            </a:r>
            <a:r>
              <a:rPr sz="938" b="1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n  </a:t>
            </a:r>
            <a:r>
              <a:rPr sz="938" b="1" spc="-5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Spaces</a:t>
            </a:r>
            <a:endParaRPr sz="938" dirty="0">
              <a:latin typeface="HelveticaNeueLT Std Bold"/>
              <a:cs typeface="HelveticaNeueLT Std Bold"/>
            </a:endParaRPr>
          </a:p>
        </p:txBody>
      </p:sp>
      <p:sp>
        <p:nvSpPr>
          <p:cNvPr id="22" name="object 19">
            <a:extLst>
              <a:ext uri="{FF2B5EF4-FFF2-40B4-BE49-F238E27FC236}">
                <a16:creationId xmlns:a16="http://schemas.microsoft.com/office/drawing/2014/main" id="{ABE60D5F-023A-4AEC-B84E-F7E4262AB29E}"/>
              </a:ext>
            </a:extLst>
          </p:cNvPr>
          <p:cNvSpPr txBox="1"/>
          <p:nvPr/>
        </p:nvSpPr>
        <p:spPr>
          <a:xfrm>
            <a:off x="3437185" y="2908990"/>
            <a:ext cx="413806" cy="1511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wrap="square" lIns="0" tIns="6720" rIns="0" bIns="0" rtlCol="0">
            <a:spAutoFit/>
          </a:bodyPr>
          <a:lstStyle/>
          <a:p>
            <a:pPr marL="6109">
              <a:spcBef>
                <a:spcPts val="53"/>
              </a:spcBef>
            </a:pPr>
            <a:r>
              <a:rPr sz="938" b="1" spc="-10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Events</a:t>
            </a:r>
            <a:endParaRPr sz="938" dirty="0">
              <a:latin typeface="HelveticaNeueLT Std Bold"/>
              <a:cs typeface="HelveticaNeueLT Std Bold"/>
            </a:endParaRPr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D8CCFB1A-83A0-400D-8CD7-1CBF3F40D51B}"/>
              </a:ext>
            </a:extLst>
          </p:cNvPr>
          <p:cNvSpPr txBox="1"/>
          <p:nvPr/>
        </p:nvSpPr>
        <p:spPr>
          <a:xfrm>
            <a:off x="1974022" y="2425428"/>
            <a:ext cx="483501" cy="2926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marL="135308" marR="2443" indent="-129504">
              <a:lnSpc>
                <a:spcPct val="104700"/>
              </a:lnSpc>
            </a:pPr>
            <a:r>
              <a:rPr sz="938" b="1" spc="-5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C</a:t>
            </a:r>
            <a:r>
              <a:rPr sz="938" b="1" spc="-2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r</a:t>
            </a:r>
            <a:r>
              <a:rPr sz="938" b="1" spc="-7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e</a:t>
            </a:r>
            <a:r>
              <a:rPr sz="938" b="1" spc="-5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a</a:t>
            </a:r>
            <a:r>
              <a:rPr sz="938" b="1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t</a:t>
            </a:r>
            <a:r>
              <a:rPr sz="938" b="1" spc="-7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i</a:t>
            </a:r>
            <a:r>
              <a:rPr sz="938" b="1" spc="-19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v</a:t>
            </a:r>
            <a:r>
              <a:rPr sz="938" b="1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e  Lab</a:t>
            </a:r>
            <a:endParaRPr sz="938" dirty="0">
              <a:latin typeface="HelveticaNeueLT Std Bold"/>
              <a:cs typeface="HelveticaNeueLT Std Bold"/>
            </a:endParaRPr>
          </a:p>
        </p:txBody>
      </p:sp>
      <p:sp>
        <p:nvSpPr>
          <p:cNvPr id="24" name="object 21">
            <a:extLst>
              <a:ext uri="{FF2B5EF4-FFF2-40B4-BE49-F238E27FC236}">
                <a16:creationId xmlns:a16="http://schemas.microsoft.com/office/drawing/2014/main" id="{940BF809-8936-4842-AC3D-90C8ABB636CC}"/>
              </a:ext>
            </a:extLst>
          </p:cNvPr>
          <p:cNvSpPr txBox="1"/>
          <p:nvPr/>
        </p:nvSpPr>
        <p:spPr>
          <a:xfrm>
            <a:off x="4457919" y="2600694"/>
            <a:ext cx="389733" cy="151121"/>
          </a:xfrm>
          <a:prstGeom prst="rect">
            <a:avLst/>
          </a:prstGeom>
          <a:noFill/>
        </p:spPr>
        <p:txBody>
          <a:bodyPr vert="horz" wrap="square" lIns="0" tIns="6720" rIns="0" bIns="0" rtlCol="0">
            <a:spAutoFit/>
          </a:bodyPr>
          <a:lstStyle/>
          <a:p>
            <a:pPr marL="6109">
              <a:spcBef>
                <a:spcPts val="53"/>
              </a:spcBef>
            </a:pPr>
            <a:r>
              <a:rPr sz="938" b="1" spc="-19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A</a:t>
            </a:r>
            <a:r>
              <a:rPr sz="938" b="1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t</a:t>
            </a:r>
            <a:r>
              <a:rPr sz="938" b="1" spc="-5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riu</a:t>
            </a:r>
            <a:r>
              <a:rPr sz="938" b="1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m</a:t>
            </a:r>
            <a:endParaRPr sz="938" dirty="0">
              <a:latin typeface="HelveticaNeueLT Std Bold"/>
              <a:cs typeface="HelveticaNeueLT Std Bold"/>
            </a:endParaRPr>
          </a:p>
        </p:txBody>
      </p:sp>
      <p:sp>
        <p:nvSpPr>
          <p:cNvPr id="25" name="object 22">
            <a:extLst>
              <a:ext uri="{FF2B5EF4-FFF2-40B4-BE49-F238E27FC236}">
                <a16:creationId xmlns:a16="http://schemas.microsoft.com/office/drawing/2014/main" id="{CCE1380A-6D11-4FC7-B458-096FA70BC7BC}"/>
              </a:ext>
            </a:extLst>
          </p:cNvPr>
          <p:cNvSpPr txBox="1"/>
          <p:nvPr/>
        </p:nvSpPr>
        <p:spPr>
          <a:xfrm>
            <a:off x="6153333" y="2603427"/>
            <a:ext cx="273974" cy="1511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wrap="square" lIns="0" tIns="6720" rIns="0" bIns="0" rtlCol="0">
            <a:spAutoFit/>
          </a:bodyPr>
          <a:lstStyle/>
          <a:p>
            <a:pPr marL="6109">
              <a:spcBef>
                <a:spcPts val="53"/>
              </a:spcBef>
            </a:pPr>
            <a:r>
              <a:rPr sz="938" b="1" spc="-10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C</a:t>
            </a:r>
            <a:r>
              <a:rPr sz="938" b="1" spc="-2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a</a:t>
            </a:r>
            <a:r>
              <a:rPr sz="938" b="1" spc="-12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fe</a:t>
            </a:r>
            <a:endParaRPr sz="938" dirty="0">
              <a:latin typeface="HelveticaNeueLT Std Bold"/>
              <a:cs typeface="HelveticaNeueLT Std Bold"/>
            </a:endParaRPr>
          </a:p>
        </p:txBody>
      </p:sp>
      <p:sp>
        <p:nvSpPr>
          <p:cNvPr id="42" name="object 39">
            <a:extLst>
              <a:ext uri="{FF2B5EF4-FFF2-40B4-BE49-F238E27FC236}">
                <a16:creationId xmlns:a16="http://schemas.microsoft.com/office/drawing/2014/main" id="{AF2DF6E3-7A06-47DB-ACC7-3952C4F42855}"/>
              </a:ext>
            </a:extLst>
          </p:cNvPr>
          <p:cNvSpPr txBox="1"/>
          <p:nvPr/>
        </p:nvSpPr>
        <p:spPr>
          <a:xfrm>
            <a:off x="7065018" y="2350049"/>
            <a:ext cx="483501" cy="2926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80" marR="2443" indent="-15577">
              <a:lnSpc>
                <a:spcPct val="104700"/>
              </a:lnSpc>
            </a:pPr>
            <a:r>
              <a:rPr sz="938" b="1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S</a:t>
            </a:r>
            <a:r>
              <a:rPr sz="938" b="1" spc="-2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en</a:t>
            </a:r>
            <a:r>
              <a:rPr sz="938" b="1" spc="-5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a</a:t>
            </a:r>
            <a:r>
              <a:rPr sz="938" b="1" spc="-12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t</a:t>
            </a:r>
            <a:r>
              <a:rPr sz="938" b="1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e  </a:t>
            </a:r>
            <a:r>
              <a:rPr sz="938" b="1" spc="-2" dirty="0">
                <a:solidFill>
                  <a:srgbClr val="F05322"/>
                </a:solidFill>
                <a:latin typeface="HelveticaNeueLT Std Bold"/>
                <a:cs typeface="HelveticaNeueLT Std Bold"/>
              </a:rPr>
              <a:t>House</a:t>
            </a:r>
            <a:endParaRPr sz="938" dirty="0">
              <a:latin typeface="HelveticaNeueLT Std Bold"/>
              <a:cs typeface="HelveticaNeueLT Std Bold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6D2F9DA-7D1E-4D61-A6A9-181E44D66EB9}"/>
              </a:ext>
            </a:extLst>
          </p:cNvPr>
          <p:cNvSpPr txBox="1"/>
          <p:nvPr/>
        </p:nvSpPr>
        <p:spPr>
          <a:xfrm>
            <a:off x="3850990" y="4662477"/>
            <a:ext cx="5152634" cy="3521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43982" tIns="21991" rIns="43982" bIns="21991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000" i="1" dirty="0"/>
              <a:t>“</a:t>
            </a:r>
            <a:r>
              <a:rPr lang="en-GB" sz="1000" b="1" i="1" dirty="0"/>
              <a:t>Libraries are vital spaces</a:t>
            </a:r>
            <a:r>
              <a:rPr lang="en-GB" sz="1000" i="1" dirty="0"/>
              <a:t> … </a:t>
            </a:r>
            <a:r>
              <a:rPr lang="en-GB" sz="1000" b="1" i="1" dirty="0"/>
              <a:t>What, I’m allowed in?</a:t>
            </a:r>
            <a:r>
              <a:rPr lang="en-GB" sz="1000" i="1" dirty="0"/>
              <a:t> I can just read and write? </a:t>
            </a:r>
            <a:r>
              <a:rPr lang="en-GB" sz="1000" b="1" i="1" dirty="0"/>
              <a:t>It’s such a gift</a:t>
            </a:r>
            <a:r>
              <a:rPr lang="en-GB" sz="1000" i="1" dirty="0"/>
              <a:t>, you don’t even have to be a student.”</a:t>
            </a:r>
            <a:r>
              <a:rPr lang="en-GB" sz="1000" dirty="0"/>
              <a:t> </a:t>
            </a:r>
            <a:r>
              <a:rPr lang="en-GB" sz="800" dirty="0"/>
              <a:t>(Writer-in-residence, Centre for Cultural Collections)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8167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4109" y="0"/>
            <a:ext cx="9158108" cy="51435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49"/>
          </a:p>
        </p:txBody>
      </p:sp>
    </p:spTree>
    <p:extLst>
      <p:ext uri="{BB962C8B-B14F-4D97-AF65-F5344CB8AC3E}">
        <p14:creationId xmlns:p14="http://schemas.microsoft.com/office/powerpoint/2010/main" val="97942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D47860-3AAA-DE13-EBF3-287DAFA43A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Post-pandemic design review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708C6CF4-3AF8-2EFF-F331-D53DC4F75D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994A6C-AA39-13E6-554A-8099EBB193F2}"/>
              </a:ext>
            </a:extLst>
          </p:cNvPr>
          <p:cNvSpPr txBox="1"/>
          <p:nvPr/>
        </p:nvSpPr>
        <p:spPr>
          <a:xfrm>
            <a:off x="467670" y="3501689"/>
            <a:ext cx="35550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“The digital divide is growing … these facilities would change this narrative, enabling all students, </a:t>
            </a:r>
            <a:r>
              <a:rPr lang="en-GB" sz="10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especially the marginalised and disadvantaged</a:t>
            </a:r>
            <a:r>
              <a:rPr lang="en-GB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to access the equipment critical to academic success.”</a:t>
            </a:r>
          </a:p>
          <a:p>
            <a:pPr algn="r"/>
            <a:r>
              <a:rPr lang="en-GB" sz="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(Bristol Scholar, statement to planning committee)</a:t>
            </a:r>
            <a:endParaRPr lang="en-GB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801043-43A7-306A-AF5B-1C01ADC0A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670" y="1885589"/>
            <a:ext cx="3555046" cy="137232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Diversity of blended learning styles</a:t>
            </a:r>
          </a:p>
          <a:p>
            <a:r>
              <a:rPr lang="en-US" dirty="0"/>
              <a:t>Digital-forward services and learning content</a:t>
            </a:r>
          </a:p>
          <a:p>
            <a:r>
              <a:rPr lang="en-US" dirty="0"/>
              <a:t>Cross-university approaches to digital inclusion</a:t>
            </a:r>
          </a:p>
          <a:p>
            <a:r>
              <a:rPr lang="en-US" dirty="0"/>
              <a:t>Open research and virtual reading rooms</a:t>
            </a:r>
          </a:p>
          <a:p>
            <a:r>
              <a:rPr lang="en-US" dirty="0"/>
              <a:t>Social inequality, isolation, and digital divide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236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02A5F-931C-8604-AC86-C734B7A3F7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Nice Pictures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4176A-A898-7C9B-4221-8EE0256955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92445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895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895" cy="5143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3241220" y="3630153"/>
            <a:ext cx="405000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9051">
              <a:lnSpc>
                <a:spcPts val="761"/>
              </a:lnSpc>
            </a:pPr>
            <a:fld id="{81D60167-4931-47E6-BA6A-407CBD079E47}" type="slidenum">
              <a:rPr spc="-19" dirty="0"/>
              <a:pPr marL="29051">
                <a:lnSpc>
                  <a:spcPts val="761"/>
                </a:lnSpc>
              </a:pPr>
              <a:t>19</a:t>
            </a:fld>
            <a:endParaRPr spc="-19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people outside&#10;&#10;Description automatically generated">
            <a:extLst>
              <a:ext uri="{FF2B5EF4-FFF2-40B4-BE49-F238E27FC236}">
                <a16:creationId xmlns:a16="http://schemas.microsoft.com/office/drawing/2014/main" id="{ACEBD8F1-9E1B-480C-601B-6FD1527E3C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5143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174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5937" y="4859491"/>
            <a:ext cx="53340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86"/>
              </a:lnSpc>
            </a:pPr>
            <a:r>
              <a:rPr sz="750" spc="-4" dirty="0">
                <a:solidFill>
                  <a:srgbClr val="575756"/>
                </a:solidFill>
                <a:latin typeface="Arial MT"/>
                <a:cs typeface="Arial MT"/>
              </a:rPr>
              <a:t>9</a:t>
            </a:r>
            <a:endParaRPr sz="7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895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library&#10;&#10;Description automatically generated">
            <a:extLst>
              <a:ext uri="{FF2B5EF4-FFF2-40B4-BE49-F238E27FC236}">
                <a16:creationId xmlns:a16="http://schemas.microsoft.com/office/drawing/2014/main" id="{79081B86-5AA0-A488-764C-2212B40837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20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54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walking down a staircase in a building">
            <a:extLst>
              <a:ext uri="{FF2B5EF4-FFF2-40B4-BE49-F238E27FC236}">
                <a16:creationId xmlns:a16="http://schemas.microsoft.com/office/drawing/2014/main" id="{74E7B99D-D593-4623-CD23-4B88677E1E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22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ople sitting at tables in a library&#10;&#10;Description automatically generated">
            <a:extLst>
              <a:ext uri="{FF2B5EF4-FFF2-40B4-BE49-F238E27FC236}">
                <a16:creationId xmlns:a16="http://schemas.microsoft.com/office/drawing/2014/main" id="{66C770C0-0FF6-6E04-FCE2-B78855CA4C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20779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9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library&#10;&#10;Description automatically generated">
            <a:extLst>
              <a:ext uri="{FF2B5EF4-FFF2-40B4-BE49-F238E27FC236}">
                <a16:creationId xmlns:a16="http://schemas.microsoft.com/office/drawing/2014/main" id="{6042700B-A0E9-B5CA-EAB7-A6B6D1EBE1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4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4483" y="0"/>
            <a:ext cx="6730412" cy="5143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14483" cy="5143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3241220" y="3630153"/>
            <a:ext cx="405000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29051">
              <a:lnSpc>
                <a:spcPts val="761"/>
              </a:lnSpc>
            </a:pPr>
            <a:fld id="{81D60167-4931-47E6-BA6A-407CBD079E47}" type="slidenum">
              <a:rPr spc="-19" dirty="0"/>
              <a:pPr marL="29051">
                <a:lnSpc>
                  <a:spcPts val="761"/>
                </a:lnSpc>
              </a:pPr>
              <a:t>26</a:t>
            </a:fld>
            <a:endParaRPr spc="-19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5C1B0AE-5AAB-20E8-5FAB-4D650B5C9AE5}"/>
              </a:ext>
            </a:extLst>
          </p:cNvPr>
          <p:cNvSpPr/>
          <p:nvPr/>
        </p:nvSpPr>
        <p:spPr>
          <a:xfrm>
            <a:off x="5241168" y="4528634"/>
            <a:ext cx="923290" cy="392430"/>
          </a:xfrm>
          <a:custGeom>
            <a:avLst/>
            <a:gdLst/>
            <a:ahLst/>
            <a:cxnLst/>
            <a:rect l="l" t="t" r="r" b="b"/>
            <a:pathLst>
              <a:path w="1846580" h="784859">
                <a:moveTo>
                  <a:pt x="287909" y="673569"/>
                </a:moveTo>
                <a:lnTo>
                  <a:pt x="269989" y="616115"/>
                </a:lnTo>
                <a:lnTo>
                  <a:pt x="239293" y="593496"/>
                </a:lnTo>
                <a:lnTo>
                  <a:pt x="239293" y="672033"/>
                </a:lnTo>
                <a:lnTo>
                  <a:pt x="234467" y="699109"/>
                </a:lnTo>
                <a:lnTo>
                  <a:pt x="220726" y="719759"/>
                </a:lnTo>
                <a:lnTo>
                  <a:pt x="199110" y="732929"/>
                </a:lnTo>
                <a:lnTo>
                  <a:pt x="170700" y="737552"/>
                </a:lnTo>
                <a:lnTo>
                  <a:pt x="48882" y="737552"/>
                </a:lnTo>
                <a:lnTo>
                  <a:pt x="48882" y="611124"/>
                </a:lnTo>
                <a:lnTo>
                  <a:pt x="159943" y="611124"/>
                </a:lnTo>
                <a:lnTo>
                  <a:pt x="189611" y="613943"/>
                </a:lnTo>
                <a:lnTo>
                  <a:pt x="214972" y="623722"/>
                </a:lnTo>
                <a:lnTo>
                  <a:pt x="232651" y="642429"/>
                </a:lnTo>
                <a:lnTo>
                  <a:pt x="239293" y="672033"/>
                </a:lnTo>
                <a:lnTo>
                  <a:pt x="239293" y="593496"/>
                </a:lnTo>
                <a:lnTo>
                  <a:pt x="218300" y="585533"/>
                </a:lnTo>
                <a:lnTo>
                  <a:pt x="218300" y="584504"/>
                </a:lnTo>
                <a:lnTo>
                  <a:pt x="241020" y="571347"/>
                </a:lnTo>
                <a:lnTo>
                  <a:pt x="242112" y="570179"/>
                </a:lnTo>
                <a:lnTo>
                  <a:pt x="258089" y="552970"/>
                </a:lnTo>
                <a:lnTo>
                  <a:pt x="268820" y="529882"/>
                </a:lnTo>
                <a:lnTo>
                  <a:pt x="272554" y="502615"/>
                </a:lnTo>
                <a:lnTo>
                  <a:pt x="269214" y="477596"/>
                </a:lnTo>
                <a:lnTo>
                  <a:pt x="246418" y="439280"/>
                </a:lnTo>
                <a:lnTo>
                  <a:pt x="223926" y="424180"/>
                </a:lnTo>
                <a:lnTo>
                  <a:pt x="223926" y="511835"/>
                </a:lnTo>
                <a:lnTo>
                  <a:pt x="219532" y="537146"/>
                </a:lnTo>
                <a:lnTo>
                  <a:pt x="205752" y="555409"/>
                </a:lnTo>
                <a:lnTo>
                  <a:pt x="181597" y="566458"/>
                </a:lnTo>
                <a:lnTo>
                  <a:pt x="146126" y="570179"/>
                </a:lnTo>
                <a:lnTo>
                  <a:pt x="48882" y="570179"/>
                </a:lnTo>
                <a:lnTo>
                  <a:pt x="48882" y="453999"/>
                </a:lnTo>
                <a:lnTo>
                  <a:pt x="146126" y="453999"/>
                </a:lnTo>
                <a:lnTo>
                  <a:pt x="175983" y="455904"/>
                </a:lnTo>
                <a:lnTo>
                  <a:pt x="200761" y="463918"/>
                </a:lnTo>
                <a:lnTo>
                  <a:pt x="217665" y="481418"/>
                </a:lnTo>
                <a:lnTo>
                  <a:pt x="223926" y="511835"/>
                </a:lnTo>
                <a:lnTo>
                  <a:pt x="223926" y="424180"/>
                </a:lnTo>
                <a:lnTo>
                  <a:pt x="209689" y="418655"/>
                </a:lnTo>
                <a:lnTo>
                  <a:pt x="185026" y="414705"/>
                </a:lnTo>
                <a:lnTo>
                  <a:pt x="158445" y="413245"/>
                </a:lnTo>
                <a:lnTo>
                  <a:pt x="132816" y="413042"/>
                </a:lnTo>
                <a:lnTo>
                  <a:pt x="254" y="413042"/>
                </a:lnTo>
                <a:lnTo>
                  <a:pt x="254" y="778497"/>
                </a:lnTo>
                <a:lnTo>
                  <a:pt x="176847" y="778497"/>
                </a:lnTo>
                <a:lnTo>
                  <a:pt x="224853" y="769658"/>
                </a:lnTo>
                <a:lnTo>
                  <a:pt x="259626" y="746188"/>
                </a:lnTo>
                <a:lnTo>
                  <a:pt x="265061" y="737552"/>
                </a:lnTo>
                <a:lnTo>
                  <a:pt x="280771" y="712635"/>
                </a:lnTo>
                <a:lnTo>
                  <a:pt x="287909" y="673569"/>
                </a:lnTo>
                <a:close/>
              </a:path>
              <a:path w="1846580" h="784859">
                <a:moveTo>
                  <a:pt x="289699" y="8712"/>
                </a:moveTo>
                <a:lnTo>
                  <a:pt x="241084" y="8712"/>
                </a:lnTo>
                <a:lnTo>
                  <a:pt x="241084" y="166192"/>
                </a:lnTo>
                <a:lnTo>
                  <a:pt x="48628" y="166192"/>
                </a:lnTo>
                <a:lnTo>
                  <a:pt x="48628" y="8712"/>
                </a:lnTo>
                <a:lnTo>
                  <a:pt x="0" y="8712"/>
                </a:lnTo>
                <a:lnTo>
                  <a:pt x="0" y="166192"/>
                </a:lnTo>
                <a:lnTo>
                  <a:pt x="0" y="206832"/>
                </a:lnTo>
                <a:lnTo>
                  <a:pt x="0" y="374472"/>
                </a:lnTo>
                <a:lnTo>
                  <a:pt x="48628" y="374472"/>
                </a:lnTo>
                <a:lnTo>
                  <a:pt x="48628" y="206832"/>
                </a:lnTo>
                <a:lnTo>
                  <a:pt x="241084" y="206832"/>
                </a:lnTo>
                <a:lnTo>
                  <a:pt x="241084" y="374472"/>
                </a:lnTo>
                <a:lnTo>
                  <a:pt x="289699" y="374472"/>
                </a:lnTo>
                <a:lnTo>
                  <a:pt x="289699" y="206832"/>
                </a:lnTo>
                <a:lnTo>
                  <a:pt x="289699" y="166192"/>
                </a:lnTo>
                <a:lnTo>
                  <a:pt x="289699" y="8712"/>
                </a:lnTo>
                <a:close/>
              </a:path>
              <a:path w="1846580" h="784859">
                <a:moveTo>
                  <a:pt x="450659" y="507733"/>
                </a:moveTo>
                <a:lnTo>
                  <a:pt x="418553" y="510794"/>
                </a:lnTo>
                <a:lnTo>
                  <a:pt x="392252" y="522198"/>
                </a:lnTo>
                <a:lnTo>
                  <a:pt x="370852" y="541858"/>
                </a:lnTo>
                <a:lnTo>
                  <a:pt x="353415" y="569671"/>
                </a:lnTo>
                <a:lnTo>
                  <a:pt x="352386" y="569671"/>
                </a:lnTo>
                <a:lnTo>
                  <a:pt x="352386" y="513880"/>
                </a:lnTo>
                <a:lnTo>
                  <a:pt x="311442" y="513880"/>
                </a:lnTo>
                <a:lnTo>
                  <a:pt x="311442" y="778497"/>
                </a:lnTo>
                <a:lnTo>
                  <a:pt x="354952" y="778497"/>
                </a:lnTo>
                <a:lnTo>
                  <a:pt x="354952" y="660781"/>
                </a:lnTo>
                <a:lnTo>
                  <a:pt x="360045" y="615772"/>
                </a:lnTo>
                <a:lnTo>
                  <a:pt x="376516" y="582142"/>
                </a:lnTo>
                <a:lnTo>
                  <a:pt x="406133" y="561086"/>
                </a:lnTo>
                <a:lnTo>
                  <a:pt x="450659" y="553808"/>
                </a:lnTo>
                <a:lnTo>
                  <a:pt x="450659" y="507733"/>
                </a:lnTo>
                <a:close/>
              </a:path>
              <a:path w="1846580" h="784859">
                <a:moveTo>
                  <a:pt x="555853" y="339356"/>
                </a:moveTo>
                <a:lnTo>
                  <a:pt x="550214" y="341414"/>
                </a:lnTo>
                <a:lnTo>
                  <a:pt x="546125" y="341909"/>
                </a:lnTo>
                <a:lnTo>
                  <a:pt x="542544" y="341909"/>
                </a:lnTo>
                <a:lnTo>
                  <a:pt x="528726" y="312229"/>
                </a:lnTo>
                <a:lnTo>
                  <a:pt x="528726" y="237502"/>
                </a:lnTo>
                <a:lnTo>
                  <a:pt x="528726" y="176085"/>
                </a:lnTo>
                <a:lnTo>
                  <a:pt x="520649" y="141795"/>
                </a:lnTo>
                <a:lnTo>
                  <a:pt x="519899" y="138595"/>
                </a:lnTo>
                <a:lnTo>
                  <a:pt x="496925" y="116522"/>
                </a:lnTo>
                <a:lnTo>
                  <a:pt x="465023" y="106057"/>
                </a:lnTo>
                <a:lnTo>
                  <a:pt x="429425" y="103403"/>
                </a:lnTo>
                <a:lnTo>
                  <a:pt x="387438" y="108026"/>
                </a:lnTo>
                <a:lnTo>
                  <a:pt x="352259" y="123113"/>
                </a:lnTo>
                <a:lnTo>
                  <a:pt x="327647" y="150482"/>
                </a:lnTo>
                <a:lnTo>
                  <a:pt x="317334" y="191947"/>
                </a:lnTo>
                <a:lnTo>
                  <a:pt x="360845" y="191947"/>
                </a:lnTo>
                <a:lnTo>
                  <a:pt x="366839" y="167703"/>
                </a:lnTo>
                <a:lnTo>
                  <a:pt x="380809" y="152285"/>
                </a:lnTo>
                <a:lnTo>
                  <a:pt x="401294" y="144157"/>
                </a:lnTo>
                <a:lnTo>
                  <a:pt x="426872" y="141795"/>
                </a:lnTo>
                <a:lnTo>
                  <a:pt x="447725" y="143344"/>
                </a:lnTo>
                <a:lnTo>
                  <a:pt x="466661" y="149593"/>
                </a:lnTo>
                <a:lnTo>
                  <a:pt x="480415" y="162953"/>
                </a:lnTo>
                <a:lnTo>
                  <a:pt x="485724" y="185801"/>
                </a:lnTo>
                <a:lnTo>
                  <a:pt x="485216" y="187134"/>
                </a:lnTo>
                <a:lnTo>
                  <a:pt x="485216" y="237502"/>
                </a:lnTo>
                <a:lnTo>
                  <a:pt x="485216" y="282028"/>
                </a:lnTo>
                <a:lnTo>
                  <a:pt x="480644" y="301536"/>
                </a:lnTo>
                <a:lnTo>
                  <a:pt x="466280" y="320992"/>
                </a:lnTo>
                <a:lnTo>
                  <a:pt x="441159" y="335940"/>
                </a:lnTo>
                <a:lnTo>
                  <a:pt x="404342" y="341909"/>
                </a:lnTo>
                <a:lnTo>
                  <a:pt x="385114" y="339864"/>
                </a:lnTo>
                <a:lnTo>
                  <a:pt x="368769" y="333222"/>
                </a:lnTo>
                <a:lnTo>
                  <a:pt x="357416" y="321195"/>
                </a:lnTo>
                <a:lnTo>
                  <a:pt x="353161" y="303022"/>
                </a:lnTo>
                <a:lnTo>
                  <a:pt x="357441" y="282702"/>
                </a:lnTo>
                <a:lnTo>
                  <a:pt x="369023" y="269049"/>
                </a:lnTo>
                <a:lnTo>
                  <a:pt x="385978" y="260489"/>
                </a:lnTo>
                <a:lnTo>
                  <a:pt x="406400" y="255422"/>
                </a:lnTo>
                <a:lnTo>
                  <a:pt x="450418" y="249148"/>
                </a:lnTo>
                <a:lnTo>
                  <a:pt x="469874" y="244767"/>
                </a:lnTo>
                <a:lnTo>
                  <a:pt x="485216" y="237502"/>
                </a:lnTo>
                <a:lnTo>
                  <a:pt x="485216" y="187134"/>
                </a:lnTo>
                <a:lnTo>
                  <a:pt x="478574" y="204406"/>
                </a:lnTo>
                <a:lnTo>
                  <a:pt x="459232" y="214083"/>
                </a:lnTo>
                <a:lnTo>
                  <a:pt x="430885" y="219354"/>
                </a:lnTo>
                <a:lnTo>
                  <a:pt x="396671" y="224713"/>
                </a:lnTo>
                <a:lnTo>
                  <a:pt x="363664" y="232676"/>
                </a:lnTo>
                <a:lnTo>
                  <a:pt x="334987" y="246202"/>
                </a:lnTo>
                <a:lnTo>
                  <a:pt x="314756" y="269328"/>
                </a:lnTo>
                <a:lnTo>
                  <a:pt x="307098" y="306082"/>
                </a:lnTo>
                <a:lnTo>
                  <a:pt x="314007" y="339928"/>
                </a:lnTo>
                <a:lnTo>
                  <a:pt x="332816" y="362966"/>
                </a:lnTo>
                <a:lnTo>
                  <a:pt x="360641" y="376123"/>
                </a:lnTo>
                <a:lnTo>
                  <a:pt x="394614" y="380301"/>
                </a:lnTo>
                <a:lnTo>
                  <a:pt x="421335" y="377863"/>
                </a:lnTo>
                <a:lnTo>
                  <a:pt x="445998" y="370395"/>
                </a:lnTo>
                <a:lnTo>
                  <a:pt x="468249" y="357632"/>
                </a:lnTo>
                <a:lnTo>
                  <a:pt x="485051" y="341909"/>
                </a:lnTo>
                <a:lnTo>
                  <a:pt x="487781" y="339356"/>
                </a:lnTo>
                <a:lnTo>
                  <a:pt x="490372" y="357847"/>
                </a:lnTo>
                <a:lnTo>
                  <a:pt x="497763" y="370586"/>
                </a:lnTo>
                <a:lnTo>
                  <a:pt x="509371" y="377939"/>
                </a:lnTo>
                <a:lnTo>
                  <a:pt x="524624" y="380301"/>
                </a:lnTo>
                <a:lnTo>
                  <a:pt x="534250" y="379831"/>
                </a:lnTo>
                <a:lnTo>
                  <a:pt x="542544" y="378447"/>
                </a:lnTo>
                <a:lnTo>
                  <a:pt x="549668" y="376199"/>
                </a:lnTo>
                <a:lnTo>
                  <a:pt x="555853" y="373138"/>
                </a:lnTo>
                <a:lnTo>
                  <a:pt x="555853" y="341909"/>
                </a:lnTo>
                <a:lnTo>
                  <a:pt x="555853" y="339356"/>
                </a:lnTo>
                <a:close/>
              </a:path>
              <a:path w="1846580" h="784859">
                <a:moveTo>
                  <a:pt x="696442" y="646442"/>
                </a:moveTo>
                <a:lnTo>
                  <a:pt x="691134" y="602145"/>
                </a:lnTo>
                <a:lnTo>
                  <a:pt x="675398" y="564007"/>
                </a:lnTo>
                <a:lnTo>
                  <a:pt x="659853" y="546125"/>
                </a:lnTo>
                <a:lnTo>
                  <a:pt x="650379" y="535228"/>
                </a:lnTo>
                <a:lnTo>
                  <a:pt x="650379" y="646442"/>
                </a:lnTo>
                <a:lnTo>
                  <a:pt x="643902" y="689025"/>
                </a:lnTo>
                <a:lnTo>
                  <a:pt x="626249" y="720344"/>
                </a:lnTo>
                <a:lnTo>
                  <a:pt x="600062" y="739648"/>
                </a:lnTo>
                <a:lnTo>
                  <a:pt x="567969" y="746252"/>
                </a:lnTo>
                <a:lnTo>
                  <a:pt x="535876" y="739648"/>
                </a:lnTo>
                <a:lnTo>
                  <a:pt x="509676" y="720344"/>
                </a:lnTo>
                <a:lnTo>
                  <a:pt x="492023" y="689025"/>
                </a:lnTo>
                <a:lnTo>
                  <a:pt x="485559" y="646442"/>
                </a:lnTo>
                <a:lnTo>
                  <a:pt x="492023" y="603554"/>
                </a:lnTo>
                <a:lnTo>
                  <a:pt x="509676" y="572096"/>
                </a:lnTo>
                <a:lnTo>
                  <a:pt x="535876" y="552729"/>
                </a:lnTo>
                <a:lnTo>
                  <a:pt x="567969" y="546125"/>
                </a:lnTo>
                <a:lnTo>
                  <a:pt x="600062" y="552729"/>
                </a:lnTo>
                <a:lnTo>
                  <a:pt x="626249" y="572096"/>
                </a:lnTo>
                <a:lnTo>
                  <a:pt x="643902" y="603554"/>
                </a:lnTo>
                <a:lnTo>
                  <a:pt x="650379" y="646442"/>
                </a:lnTo>
                <a:lnTo>
                  <a:pt x="650379" y="535228"/>
                </a:lnTo>
                <a:lnTo>
                  <a:pt x="649452" y="534149"/>
                </a:lnTo>
                <a:lnTo>
                  <a:pt x="613562" y="514692"/>
                </a:lnTo>
                <a:lnTo>
                  <a:pt x="567969" y="507733"/>
                </a:lnTo>
                <a:lnTo>
                  <a:pt x="522376" y="514692"/>
                </a:lnTo>
                <a:lnTo>
                  <a:pt x="486486" y="534149"/>
                </a:lnTo>
                <a:lnTo>
                  <a:pt x="460552" y="564007"/>
                </a:lnTo>
                <a:lnTo>
                  <a:pt x="444804" y="602145"/>
                </a:lnTo>
                <a:lnTo>
                  <a:pt x="439508" y="646442"/>
                </a:lnTo>
                <a:lnTo>
                  <a:pt x="444804" y="690499"/>
                </a:lnTo>
                <a:lnTo>
                  <a:pt x="460552" y="728472"/>
                </a:lnTo>
                <a:lnTo>
                  <a:pt x="486486" y="758253"/>
                </a:lnTo>
                <a:lnTo>
                  <a:pt x="522376" y="777684"/>
                </a:lnTo>
                <a:lnTo>
                  <a:pt x="567969" y="784631"/>
                </a:lnTo>
                <a:lnTo>
                  <a:pt x="613562" y="777684"/>
                </a:lnTo>
                <a:lnTo>
                  <a:pt x="649452" y="758253"/>
                </a:lnTo>
                <a:lnTo>
                  <a:pt x="659904" y="746252"/>
                </a:lnTo>
                <a:lnTo>
                  <a:pt x="675398" y="728472"/>
                </a:lnTo>
                <a:lnTo>
                  <a:pt x="691134" y="690499"/>
                </a:lnTo>
                <a:lnTo>
                  <a:pt x="696442" y="646442"/>
                </a:lnTo>
                <a:close/>
              </a:path>
              <a:path w="1846580" h="784859">
                <a:moveTo>
                  <a:pt x="912088" y="109550"/>
                </a:moveTo>
                <a:lnTo>
                  <a:pt x="867041" y="109550"/>
                </a:lnTo>
                <a:lnTo>
                  <a:pt x="807669" y="326047"/>
                </a:lnTo>
                <a:lnTo>
                  <a:pt x="806640" y="326047"/>
                </a:lnTo>
                <a:lnTo>
                  <a:pt x="751370" y="109550"/>
                </a:lnTo>
                <a:lnTo>
                  <a:pt x="703770" y="109550"/>
                </a:lnTo>
                <a:lnTo>
                  <a:pt x="650532" y="326047"/>
                </a:lnTo>
                <a:lnTo>
                  <a:pt x="649516" y="326047"/>
                </a:lnTo>
                <a:lnTo>
                  <a:pt x="589622" y="109550"/>
                </a:lnTo>
                <a:lnTo>
                  <a:pt x="541515" y="109550"/>
                </a:lnTo>
                <a:lnTo>
                  <a:pt x="626478" y="374167"/>
                </a:lnTo>
                <a:lnTo>
                  <a:pt x="673569" y="374167"/>
                </a:lnTo>
                <a:lnTo>
                  <a:pt x="726795" y="163804"/>
                </a:lnTo>
                <a:lnTo>
                  <a:pt x="727824" y="163804"/>
                </a:lnTo>
                <a:lnTo>
                  <a:pt x="781558" y="374167"/>
                </a:lnTo>
                <a:lnTo>
                  <a:pt x="827633" y="374167"/>
                </a:lnTo>
                <a:lnTo>
                  <a:pt x="912088" y="109550"/>
                </a:lnTo>
                <a:close/>
              </a:path>
              <a:path w="1846580" h="784859">
                <a:moveTo>
                  <a:pt x="1063434" y="513880"/>
                </a:moveTo>
                <a:lnTo>
                  <a:pt x="1018387" y="513880"/>
                </a:lnTo>
                <a:lnTo>
                  <a:pt x="959015" y="730377"/>
                </a:lnTo>
                <a:lnTo>
                  <a:pt x="957999" y="730377"/>
                </a:lnTo>
                <a:lnTo>
                  <a:pt x="902703" y="513880"/>
                </a:lnTo>
                <a:lnTo>
                  <a:pt x="855103" y="513880"/>
                </a:lnTo>
                <a:lnTo>
                  <a:pt x="801878" y="730377"/>
                </a:lnTo>
                <a:lnTo>
                  <a:pt x="800849" y="730377"/>
                </a:lnTo>
                <a:lnTo>
                  <a:pt x="740968" y="513880"/>
                </a:lnTo>
                <a:lnTo>
                  <a:pt x="692861" y="513880"/>
                </a:lnTo>
                <a:lnTo>
                  <a:pt x="777824" y="778497"/>
                </a:lnTo>
                <a:lnTo>
                  <a:pt x="824915" y="778497"/>
                </a:lnTo>
                <a:lnTo>
                  <a:pt x="878141" y="568134"/>
                </a:lnTo>
                <a:lnTo>
                  <a:pt x="879157" y="568134"/>
                </a:lnTo>
                <a:lnTo>
                  <a:pt x="932903" y="778497"/>
                </a:lnTo>
                <a:lnTo>
                  <a:pt x="978979" y="778497"/>
                </a:lnTo>
                <a:lnTo>
                  <a:pt x="1063434" y="513880"/>
                </a:lnTo>
                <a:close/>
              </a:path>
              <a:path w="1846580" h="784859">
                <a:moveTo>
                  <a:pt x="1155725" y="374167"/>
                </a:moveTo>
                <a:lnTo>
                  <a:pt x="1043114" y="205778"/>
                </a:lnTo>
                <a:lnTo>
                  <a:pt x="1148054" y="109550"/>
                </a:lnTo>
                <a:lnTo>
                  <a:pt x="1089710" y="109550"/>
                </a:lnTo>
                <a:lnTo>
                  <a:pt x="968908" y="225221"/>
                </a:lnTo>
                <a:lnTo>
                  <a:pt x="968908" y="8712"/>
                </a:lnTo>
                <a:lnTo>
                  <a:pt x="925398" y="8712"/>
                </a:lnTo>
                <a:lnTo>
                  <a:pt x="925398" y="374167"/>
                </a:lnTo>
                <a:lnTo>
                  <a:pt x="968908" y="374167"/>
                </a:lnTo>
                <a:lnTo>
                  <a:pt x="968908" y="273850"/>
                </a:lnTo>
                <a:lnTo>
                  <a:pt x="1009865" y="235978"/>
                </a:lnTo>
                <a:lnTo>
                  <a:pt x="1100442" y="374167"/>
                </a:lnTo>
                <a:lnTo>
                  <a:pt x="1155725" y="374167"/>
                </a:lnTo>
                <a:close/>
              </a:path>
              <a:path w="1846580" h="784859">
                <a:moveTo>
                  <a:pt x="1214081" y="8699"/>
                </a:moveTo>
                <a:lnTo>
                  <a:pt x="1170559" y="8699"/>
                </a:lnTo>
                <a:lnTo>
                  <a:pt x="1170559" y="61937"/>
                </a:lnTo>
                <a:lnTo>
                  <a:pt x="1214081" y="61937"/>
                </a:lnTo>
                <a:lnTo>
                  <a:pt x="1214081" y="8699"/>
                </a:lnTo>
                <a:close/>
              </a:path>
              <a:path w="1846580" h="784859">
                <a:moveTo>
                  <a:pt x="1214094" y="109537"/>
                </a:moveTo>
                <a:lnTo>
                  <a:pt x="1170571" y="109537"/>
                </a:lnTo>
                <a:lnTo>
                  <a:pt x="1170571" y="374154"/>
                </a:lnTo>
                <a:lnTo>
                  <a:pt x="1214094" y="374154"/>
                </a:lnTo>
                <a:lnTo>
                  <a:pt x="1214094" y="109537"/>
                </a:lnTo>
                <a:close/>
              </a:path>
              <a:path w="1846580" h="784859">
                <a:moveTo>
                  <a:pt x="1303489" y="604481"/>
                </a:moveTo>
                <a:lnTo>
                  <a:pt x="1299032" y="565391"/>
                </a:lnTo>
                <a:lnTo>
                  <a:pt x="1284033" y="534797"/>
                </a:lnTo>
                <a:lnTo>
                  <a:pt x="1255979" y="514858"/>
                </a:lnTo>
                <a:lnTo>
                  <a:pt x="1212380" y="507733"/>
                </a:lnTo>
                <a:lnTo>
                  <a:pt x="1185557" y="510641"/>
                </a:lnTo>
                <a:lnTo>
                  <a:pt x="1162088" y="519506"/>
                </a:lnTo>
                <a:lnTo>
                  <a:pt x="1142276" y="534504"/>
                </a:lnTo>
                <a:lnTo>
                  <a:pt x="1126401" y="555853"/>
                </a:lnTo>
                <a:lnTo>
                  <a:pt x="1125372" y="555853"/>
                </a:lnTo>
                <a:lnTo>
                  <a:pt x="1125372" y="513880"/>
                </a:lnTo>
                <a:lnTo>
                  <a:pt x="1084427" y="513880"/>
                </a:lnTo>
                <a:lnTo>
                  <a:pt x="1084427" y="778497"/>
                </a:lnTo>
                <a:lnTo>
                  <a:pt x="1127937" y="778497"/>
                </a:lnTo>
                <a:lnTo>
                  <a:pt x="1127937" y="629043"/>
                </a:lnTo>
                <a:lnTo>
                  <a:pt x="1132751" y="595998"/>
                </a:lnTo>
                <a:lnTo>
                  <a:pt x="1147318" y="569734"/>
                </a:lnTo>
                <a:lnTo>
                  <a:pt x="1171765" y="552386"/>
                </a:lnTo>
                <a:lnTo>
                  <a:pt x="1206246" y="546125"/>
                </a:lnTo>
                <a:lnTo>
                  <a:pt x="1228674" y="549910"/>
                </a:lnTo>
                <a:lnTo>
                  <a:pt x="1245590" y="560641"/>
                </a:lnTo>
                <a:lnTo>
                  <a:pt x="1256271" y="577430"/>
                </a:lnTo>
                <a:lnTo>
                  <a:pt x="1259992" y="599351"/>
                </a:lnTo>
                <a:lnTo>
                  <a:pt x="1259992" y="778497"/>
                </a:lnTo>
                <a:lnTo>
                  <a:pt x="1303489" y="778497"/>
                </a:lnTo>
                <a:lnTo>
                  <a:pt x="1303489" y="604481"/>
                </a:lnTo>
                <a:close/>
              </a:path>
              <a:path w="1846580" h="784859">
                <a:moveTo>
                  <a:pt x="1459750" y="200152"/>
                </a:moveTo>
                <a:lnTo>
                  <a:pt x="1455293" y="161061"/>
                </a:lnTo>
                <a:lnTo>
                  <a:pt x="1440294" y="130467"/>
                </a:lnTo>
                <a:lnTo>
                  <a:pt x="1412252" y="110528"/>
                </a:lnTo>
                <a:lnTo>
                  <a:pt x="1368653" y="103403"/>
                </a:lnTo>
                <a:lnTo>
                  <a:pt x="1341818" y="106311"/>
                </a:lnTo>
                <a:lnTo>
                  <a:pt x="1318361" y="115176"/>
                </a:lnTo>
                <a:lnTo>
                  <a:pt x="1298536" y="130175"/>
                </a:lnTo>
                <a:lnTo>
                  <a:pt x="1282661" y="151523"/>
                </a:lnTo>
                <a:lnTo>
                  <a:pt x="1281633" y="151523"/>
                </a:lnTo>
                <a:lnTo>
                  <a:pt x="1281633" y="109550"/>
                </a:lnTo>
                <a:lnTo>
                  <a:pt x="1240688" y="109550"/>
                </a:lnTo>
                <a:lnTo>
                  <a:pt x="1240688" y="374167"/>
                </a:lnTo>
                <a:lnTo>
                  <a:pt x="1284185" y="374167"/>
                </a:lnTo>
                <a:lnTo>
                  <a:pt x="1284185" y="224713"/>
                </a:lnTo>
                <a:lnTo>
                  <a:pt x="1288999" y="191668"/>
                </a:lnTo>
                <a:lnTo>
                  <a:pt x="1303566" y="165404"/>
                </a:lnTo>
                <a:lnTo>
                  <a:pt x="1328013" y="148056"/>
                </a:lnTo>
                <a:lnTo>
                  <a:pt x="1362506" y="141795"/>
                </a:lnTo>
                <a:lnTo>
                  <a:pt x="1384922" y="145567"/>
                </a:lnTo>
                <a:lnTo>
                  <a:pt x="1401838" y="156311"/>
                </a:lnTo>
                <a:lnTo>
                  <a:pt x="1412519" y="173101"/>
                </a:lnTo>
                <a:lnTo>
                  <a:pt x="1416240" y="195021"/>
                </a:lnTo>
                <a:lnTo>
                  <a:pt x="1416240" y="374167"/>
                </a:lnTo>
                <a:lnTo>
                  <a:pt x="1459750" y="374167"/>
                </a:lnTo>
                <a:lnTo>
                  <a:pt x="1459750" y="200152"/>
                </a:lnTo>
                <a:close/>
              </a:path>
              <a:path w="1846580" h="784859">
                <a:moveTo>
                  <a:pt x="1702384" y="296875"/>
                </a:moveTo>
                <a:lnTo>
                  <a:pt x="1675434" y="243713"/>
                </a:lnTo>
                <a:lnTo>
                  <a:pt x="1615871" y="221640"/>
                </a:lnTo>
                <a:lnTo>
                  <a:pt x="1585290" y="214731"/>
                </a:lnTo>
                <a:lnTo>
                  <a:pt x="1557451" y="206667"/>
                </a:lnTo>
                <a:lnTo>
                  <a:pt x="1537195" y="194576"/>
                </a:lnTo>
                <a:lnTo>
                  <a:pt x="1529372" y="175577"/>
                </a:lnTo>
                <a:lnTo>
                  <a:pt x="1534490" y="159067"/>
                </a:lnTo>
                <a:lnTo>
                  <a:pt x="1547723" y="148704"/>
                </a:lnTo>
                <a:lnTo>
                  <a:pt x="1565859" y="143332"/>
                </a:lnTo>
                <a:lnTo>
                  <a:pt x="1585671" y="141795"/>
                </a:lnTo>
                <a:lnTo>
                  <a:pt x="1606918" y="144005"/>
                </a:lnTo>
                <a:lnTo>
                  <a:pt x="1625981" y="151396"/>
                </a:lnTo>
                <a:lnTo>
                  <a:pt x="1640230" y="165112"/>
                </a:lnTo>
                <a:lnTo>
                  <a:pt x="1647101" y="186321"/>
                </a:lnTo>
                <a:lnTo>
                  <a:pt x="1690598" y="186321"/>
                </a:lnTo>
                <a:lnTo>
                  <a:pt x="1680337" y="146151"/>
                </a:lnTo>
                <a:lnTo>
                  <a:pt x="1656880" y="120675"/>
                </a:lnTo>
                <a:lnTo>
                  <a:pt x="1623161" y="107289"/>
                </a:lnTo>
                <a:lnTo>
                  <a:pt x="1582089" y="103403"/>
                </a:lnTo>
                <a:lnTo>
                  <a:pt x="1547215" y="107670"/>
                </a:lnTo>
                <a:lnTo>
                  <a:pt x="1515414" y="121069"/>
                </a:lnTo>
                <a:lnTo>
                  <a:pt x="1492262" y="144424"/>
                </a:lnTo>
                <a:lnTo>
                  <a:pt x="1483309" y="178638"/>
                </a:lnTo>
                <a:lnTo>
                  <a:pt x="1490776" y="210324"/>
                </a:lnTo>
                <a:lnTo>
                  <a:pt x="1510436" y="231355"/>
                </a:lnTo>
                <a:lnTo>
                  <a:pt x="1538147" y="244716"/>
                </a:lnTo>
                <a:lnTo>
                  <a:pt x="1569808" y="253377"/>
                </a:lnTo>
                <a:lnTo>
                  <a:pt x="1601673" y="260400"/>
                </a:lnTo>
                <a:lnTo>
                  <a:pt x="1629371" y="268922"/>
                </a:lnTo>
                <a:lnTo>
                  <a:pt x="1648904" y="281952"/>
                </a:lnTo>
                <a:lnTo>
                  <a:pt x="1656308" y="302514"/>
                </a:lnTo>
                <a:lnTo>
                  <a:pt x="1650123" y="322707"/>
                </a:lnTo>
                <a:lnTo>
                  <a:pt x="1634490" y="334683"/>
                </a:lnTo>
                <a:lnTo>
                  <a:pt x="1613776" y="340436"/>
                </a:lnTo>
                <a:lnTo>
                  <a:pt x="1592338" y="341909"/>
                </a:lnTo>
                <a:lnTo>
                  <a:pt x="1566316" y="339382"/>
                </a:lnTo>
                <a:lnTo>
                  <a:pt x="1543900" y="330911"/>
                </a:lnTo>
                <a:lnTo>
                  <a:pt x="1527911" y="315137"/>
                </a:lnTo>
                <a:lnTo>
                  <a:pt x="1521180" y="290728"/>
                </a:lnTo>
                <a:lnTo>
                  <a:pt x="1477683" y="290728"/>
                </a:lnTo>
                <a:lnTo>
                  <a:pt x="1487919" y="332371"/>
                </a:lnTo>
                <a:lnTo>
                  <a:pt x="1512404" y="360083"/>
                </a:lnTo>
                <a:lnTo>
                  <a:pt x="1547558" y="375526"/>
                </a:lnTo>
                <a:lnTo>
                  <a:pt x="1589773" y="380301"/>
                </a:lnTo>
                <a:lnTo>
                  <a:pt x="1630032" y="376123"/>
                </a:lnTo>
                <a:lnTo>
                  <a:pt x="1666227" y="362204"/>
                </a:lnTo>
                <a:lnTo>
                  <a:pt x="1692338" y="336473"/>
                </a:lnTo>
                <a:lnTo>
                  <a:pt x="1702384" y="296875"/>
                </a:lnTo>
                <a:close/>
              </a:path>
              <a:path w="1846580" h="784859">
                <a:moveTo>
                  <a:pt x="1846199" y="382866"/>
                </a:moveTo>
                <a:lnTo>
                  <a:pt x="1694700" y="0"/>
                </a:lnTo>
                <a:lnTo>
                  <a:pt x="1657324" y="0"/>
                </a:lnTo>
                <a:lnTo>
                  <a:pt x="1808835" y="382866"/>
                </a:lnTo>
                <a:lnTo>
                  <a:pt x="1846199" y="3828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ED5E1F8F-7FDC-E412-60EF-9A287C2990D1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610" y="4528634"/>
            <a:ext cx="713105" cy="396170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CF3EDB25-8E09-5691-FC48-E2F31502199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1867" y="4451511"/>
            <a:ext cx="1900876" cy="550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ster style">
  <a:themeElements>
    <a:clrScheme name="University of Bristol Brand Colours">
      <a:dk1>
        <a:srgbClr val="000000"/>
      </a:dk1>
      <a:lt1>
        <a:srgbClr val="FFFFFF"/>
      </a:lt1>
      <a:dk2>
        <a:srgbClr val="A6192E"/>
      </a:dk2>
      <a:lt2>
        <a:srgbClr val="FEFFFF"/>
      </a:lt2>
      <a:accent1>
        <a:srgbClr val="FFD700"/>
      </a:accent1>
      <a:accent2>
        <a:srgbClr val="70DEFF"/>
      </a:accent2>
      <a:accent3>
        <a:srgbClr val="BBE977"/>
      </a:accent3>
      <a:accent4>
        <a:srgbClr val="FFADFC"/>
      </a:accent4>
      <a:accent5>
        <a:srgbClr val="E7DFC6"/>
      </a:accent5>
      <a:accent6>
        <a:srgbClr val="A6192E"/>
      </a:accent6>
      <a:hlink>
        <a:srgbClr val="0563C1"/>
      </a:hlink>
      <a:folHlink>
        <a:srgbClr val="E7DFC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" id="{F19A745B-4DE4-4FD6-9994-99CEF396B95F}" vid="{411170C0-0468-4B57-95C3-FAA9144AAE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43F510FD262B4D978301F86C2A4823" ma:contentTypeVersion="11" ma:contentTypeDescription="Create a new document." ma:contentTypeScope="" ma:versionID="0738997c50f4f704eec54ab46a718f1e">
  <xsd:schema xmlns:xsd="http://www.w3.org/2001/XMLSchema" xmlns:xs="http://www.w3.org/2001/XMLSchema" xmlns:p="http://schemas.microsoft.com/office/2006/metadata/properties" xmlns:ns2="0c1fee4a-bdc7-4359-8192-554e883191ad" xmlns:ns3="72c0e96f-268c-4806-8855-6e7516ab3c42" targetNamespace="http://schemas.microsoft.com/office/2006/metadata/properties" ma:root="true" ma:fieldsID="f91e68b6d82fd11b8b3551518e2358bf" ns2:_="" ns3:_="">
    <xsd:import namespace="0c1fee4a-bdc7-4359-8192-554e883191ad"/>
    <xsd:import namespace="72c0e96f-268c-4806-8855-6e7516ab3c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1fee4a-bdc7-4359-8192-554e88319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dab0f13-09c2-4cad-bba7-f6c96a3c86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0e96f-268c-4806-8855-6e7516ab3c42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d91bb65-7114-418b-bdfe-588f9c6010f6}" ma:internalName="TaxCatchAll" ma:showField="CatchAllData" ma:web="72c0e96f-268c-4806-8855-6e7516ab3c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2c0e96f-268c-4806-8855-6e7516ab3c42" xsi:nil="true"/>
    <lcf76f155ced4ddcb4097134ff3c332f xmlns="0c1fee4a-bdc7-4359-8192-554e883191a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1EE19CF-CE3D-43B5-BD4D-AB4BDE50F5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7AA210-542D-4C0A-A3E6-193BF0F812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1fee4a-bdc7-4359-8192-554e883191ad"/>
    <ds:schemaRef ds:uri="72c0e96f-268c-4806-8855-6e7516ab3c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A392B5-1976-40E2-B69F-141B1F1A79DB}">
  <ds:schemaRefs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d1cf97c3-d43a-41a1-b8e4-c0cfd6ebd5e1"/>
    <ds:schemaRef ds:uri="http://schemas.microsoft.com/office/2006/documentManagement/types"/>
    <ds:schemaRef ds:uri="http://schemas.microsoft.com/office/infopath/2007/PartnerControls"/>
    <ds:schemaRef ds:uri="edb9d0e4-5370-4cfb-9e4e-bdf6de379f60"/>
    <ds:schemaRef ds:uri="73a3add5-6b09-4a56-9bc7-30af613c1337"/>
    <ds:schemaRef ds:uri="http://www.w3.org/XML/1998/namespace"/>
    <ds:schemaRef ds:uri="72c0e96f-268c-4806-8855-6e7516ab3c42"/>
    <ds:schemaRef ds:uri="0c1fee4a-bdc7-4359-8192-554e883191a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12</TotalTime>
  <Words>2185</Words>
  <Application>Microsoft Macintosh PowerPoint</Application>
  <PresentationFormat>On-screen Show (16:9)</PresentationFormat>
  <Paragraphs>420</Paragraphs>
  <Slides>26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Open Sans SemiBold</vt:lpstr>
      <vt:lpstr>Open Sans Light</vt:lpstr>
      <vt:lpstr>Calibri</vt:lpstr>
      <vt:lpstr>Open Sans Medium</vt:lpstr>
      <vt:lpstr>Wingdings</vt:lpstr>
      <vt:lpstr>HelveticaNeueLT Std Bold</vt:lpstr>
      <vt:lpstr>Arial MT</vt:lpstr>
      <vt:lpstr>Arial</vt:lpstr>
      <vt:lpstr>Calibri,Sans-Serif</vt:lpstr>
      <vt:lpstr>HelveticaNeueLT Std Lt</vt:lpstr>
      <vt:lpstr>Sora SemiBold</vt:lpstr>
      <vt:lpstr>Open Sans</vt:lpstr>
      <vt:lpstr>Sora</vt:lpstr>
      <vt:lpstr>Master style</vt:lpstr>
      <vt:lpstr>University of Bristol New University Library</vt:lpstr>
      <vt:lpstr>PowerPoint Presentation</vt:lpstr>
      <vt:lpstr>Vision and Design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Building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Post-pandemic design review</vt:lpstr>
      <vt:lpstr>Nice Pictures 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 Fay (Director of Library Services)</dc:creator>
  <cp:lastModifiedBy>Nick Cave</cp:lastModifiedBy>
  <cp:revision>7</cp:revision>
  <dcterms:created xsi:type="dcterms:W3CDTF">2026-06-15T13:27:24Z</dcterms:created>
  <dcterms:modified xsi:type="dcterms:W3CDTF">2026-10-06T12:14:47Z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0x0101008543F510FD262B4D978301F86C2A4823</vt:lpwstr>
  </property>
  <property fmtid="{D5CDD505-2E9C-101B-9397-08002B2CF9AE}" pid="3" name="MediaServiceImageTags">
    <vt:lpwstr/>
  </property>
</Properties>
</file>