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71" r:id="rId5"/>
    <p:sldId id="270" r:id="rId6"/>
    <p:sldId id="256" r:id="rId7"/>
    <p:sldId id="277" r:id="rId8"/>
    <p:sldId id="278" r:id="rId9"/>
    <p:sldId id="279" r:id="rId10"/>
    <p:sldId id="280" r:id="rId11"/>
    <p:sldId id="281" r:id="rId12"/>
    <p:sldId id="258" r:id="rId13"/>
    <p:sldId id="282" r:id="rId14"/>
    <p:sldId id="283" r:id="rId15"/>
    <p:sldId id="284" r:id="rId16"/>
    <p:sldId id="285" r:id="rId17"/>
    <p:sldId id="286" r:id="rId18"/>
    <p:sldId id="287" r:id="rId19"/>
    <p:sldId id="288" r:id="rId20"/>
    <p:sldId id="289" r:id="rId21"/>
    <p:sldId id="26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E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03"/>
    <p:restoredTop sz="72284" autoAdjust="0"/>
  </p:normalViewPr>
  <p:slideViewPr>
    <p:cSldViewPr snapToGrid="0">
      <p:cViewPr varScale="1">
        <p:scale>
          <a:sx n="113" d="100"/>
          <a:sy n="113" d="100"/>
        </p:scale>
        <p:origin x="23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35B88F-5FCD-44F3-BB29-A7856C32A470}" type="datetimeFigureOut">
              <a:rPr lang="en-GB" smtClean="0"/>
              <a:t>16/07/2026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AC8377-3905-4857-BD1B-09D754BF1D97}" type="slidenum">
              <a:rPr lang="en-GB" smtClean="0"/>
              <a:t>‹#›</a:t>
            </a:fld>
            <a:endParaRPr lang="en-GB"/>
          </a:p>
        </p:txBody>
      </p:sp>
    </p:spTree>
    <p:extLst>
      <p:ext uri="{BB962C8B-B14F-4D97-AF65-F5344CB8AC3E}">
        <p14:creationId xmlns:p14="http://schemas.microsoft.com/office/powerpoint/2010/main" val="653744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point out the rest of the photographs in this presentation are of libraries funded through the Libraries Improvement Fund.</a:t>
            </a:r>
          </a:p>
          <a:p>
            <a:endParaRPr lang="en-GB" dirty="0"/>
          </a:p>
          <a:p>
            <a:r>
              <a:rPr lang="en-GB" dirty="0"/>
              <a:t>These photos give a flavour of the range of libraries in England</a:t>
            </a:r>
          </a:p>
        </p:txBody>
      </p:sp>
      <p:sp>
        <p:nvSpPr>
          <p:cNvPr id="4" name="Slide Number Placeholder 3"/>
          <p:cNvSpPr>
            <a:spLocks noGrp="1"/>
          </p:cNvSpPr>
          <p:nvPr>
            <p:ph type="sldNum" sz="quarter" idx="5"/>
          </p:nvPr>
        </p:nvSpPr>
        <p:spPr/>
        <p:txBody>
          <a:bodyPr/>
          <a:lstStyle/>
          <a:p>
            <a:fld id="{1AAC8377-3905-4857-BD1B-09D754BF1D97}" type="slidenum">
              <a:rPr lang="en-GB" smtClean="0"/>
              <a:t>1</a:t>
            </a:fld>
            <a:endParaRPr lang="en-GB"/>
          </a:p>
        </p:txBody>
      </p:sp>
    </p:spTree>
    <p:extLst>
      <p:ext uri="{BB962C8B-B14F-4D97-AF65-F5344CB8AC3E}">
        <p14:creationId xmlns:p14="http://schemas.microsoft.com/office/powerpoint/2010/main" val="3681830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600"/>
              </a:lnSpc>
            </a:pPr>
            <a:r>
              <a:rPr lang="en-GB" dirty="0"/>
              <a:t>Introduction- </a:t>
            </a:r>
          </a:p>
          <a:p>
            <a:pPr>
              <a:lnSpc>
                <a:spcPts val="1600"/>
              </a:lnSpc>
            </a:pP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600"/>
              </a:lnSpc>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Arts Council England is the national development agency for public libraries in England having taken on responsibility for them when the Museums, Libraries and Archives Council (MLA) was disbanded in 2012. </a:t>
            </a:r>
          </a:p>
          <a:p>
            <a:pPr>
              <a:lnSpc>
                <a:spcPts val="1600"/>
              </a:lnSpc>
            </a:pP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600"/>
              </a:lnSpc>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The Arts Council’s role is to develop and advocate for libraries using our experience to support and encourage their development. </a:t>
            </a:r>
          </a:p>
          <a:p>
            <a:pPr>
              <a:lnSpc>
                <a:spcPts val="1600"/>
              </a:lnSpc>
            </a:pP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600"/>
              </a:lnSpc>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Our national role means that we are well-placed to stimulate debate and offer support to the development of public libraries through funding, advocacy, and collaboration.  </a:t>
            </a:r>
          </a:p>
          <a:p>
            <a:pPr>
              <a:lnSpc>
                <a:spcPts val="1600"/>
              </a:lnSpc>
            </a:pP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600"/>
              </a:lnSpc>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Our libraries team are champions in the sector across all 152 local authorities. </a:t>
            </a:r>
          </a:p>
          <a:p>
            <a:pPr>
              <a:lnSpc>
                <a:spcPts val="1600"/>
              </a:lnSpc>
            </a:pP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600"/>
              </a:lnSpc>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We work closely with the DCMS Libraries Team who inform policy and support the Secretary of State in their duties under the Public Libraries and Museums Act 1964. The Arts Council and DCMS play complimentary but distinct roles: we support services with development and manage challenges, DCMS enforce the public library act.</a:t>
            </a:r>
          </a:p>
          <a:p>
            <a:endParaRPr lang="en-GB" dirty="0"/>
          </a:p>
        </p:txBody>
      </p:sp>
      <p:sp>
        <p:nvSpPr>
          <p:cNvPr id="4" name="Slide Number Placeholder 3"/>
          <p:cNvSpPr>
            <a:spLocks noGrp="1"/>
          </p:cNvSpPr>
          <p:nvPr>
            <p:ph type="sldNum" sz="quarter" idx="5"/>
          </p:nvPr>
        </p:nvSpPr>
        <p:spPr/>
        <p:txBody>
          <a:bodyPr/>
          <a:lstStyle/>
          <a:p>
            <a:fld id="{1AAC8377-3905-4857-BD1B-09D754BF1D97}" type="slidenum">
              <a:rPr lang="en-GB" smtClean="0"/>
              <a:t>2</a:t>
            </a:fld>
            <a:endParaRPr lang="en-GB"/>
          </a:p>
        </p:txBody>
      </p:sp>
    </p:spTree>
    <p:extLst>
      <p:ext uri="{BB962C8B-B14F-4D97-AF65-F5344CB8AC3E}">
        <p14:creationId xmlns:p14="http://schemas.microsoft.com/office/powerpoint/2010/main" val="2161953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Throughout this presentation all the pictures are of projects that have been funded through one of the Libraries Improvement Fund rounds.</a:t>
            </a:r>
          </a:p>
          <a:p>
            <a:endParaRPr lang="en-GB" dirty="0"/>
          </a:p>
          <a:p>
            <a:r>
              <a:rPr lang="en-GB" dirty="0"/>
              <a:t>For simplicity I will also refer to the Libraries Improvement Fund as LIF which is the shorthand we use.</a:t>
            </a:r>
          </a:p>
          <a:p>
            <a:endParaRPr lang="en-GB" dirty="0"/>
          </a:p>
          <a:p>
            <a:r>
              <a:rPr lang="en-GB" dirty="0"/>
              <a:t>Although this picture may not be of a library it important to point out that an integral part of any library opening, LIF funded or otherwise is cake!</a:t>
            </a:r>
          </a:p>
        </p:txBody>
      </p:sp>
      <p:sp>
        <p:nvSpPr>
          <p:cNvPr id="4" name="Slide Number Placeholder 3"/>
          <p:cNvSpPr>
            <a:spLocks noGrp="1"/>
          </p:cNvSpPr>
          <p:nvPr>
            <p:ph type="sldNum" sz="quarter" idx="5"/>
          </p:nvPr>
        </p:nvSpPr>
        <p:spPr/>
        <p:txBody>
          <a:bodyPr/>
          <a:lstStyle/>
          <a:p>
            <a:fld id="{1AAC8377-3905-4857-BD1B-09D754BF1D97}" type="slidenum">
              <a:rPr lang="en-GB" smtClean="0"/>
              <a:t>3</a:t>
            </a:fld>
            <a:endParaRPr lang="en-GB"/>
          </a:p>
        </p:txBody>
      </p:sp>
    </p:spTree>
    <p:extLst>
      <p:ext uri="{BB962C8B-B14F-4D97-AF65-F5344CB8AC3E}">
        <p14:creationId xmlns:p14="http://schemas.microsoft.com/office/powerpoint/2010/main" val="3458409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Creative and inclusive civic spaces</a:t>
            </a:r>
          </a:p>
          <a:p>
            <a:r>
              <a:rPr lang="en-GB" dirty="0"/>
              <a:t>-Libraries are often the only free to access space left on high streets and in communities (no expectation to spend money)</a:t>
            </a:r>
          </a:p>
          <a:p>
            <a:r>
              <a:rPr lang="en-GB" dirty="0"/>
              <a:t>-We know that libraries are many people’s first or inly cultural experience</a:t>
            </a:r>
          </a:p>
          <a:p>
            <a:r>
              <a:rPr lang="en-GB" dirty="0"/>
              <a:t>-They do a lot of heavy lifting for culture and creativity for under-5s- think of the craft or story sessions on a wet Tuesday morning</a:t>
            </a:r>
          </a:p>
          <a:p>
            <a:endParaRPr lang="en-GB" dirty="0"/>
          </a:p>
          <a:p>
            <a:r>
              <a:rPr lang="en-GB" dirty="0"/>
              <a:t>Reducing inequalities</a:t>
            </a:r>
          </a:p>
          <a:p>
            <a:r>
              <a:rPr lang="en-GB" dirty="0"/>
              <a:t>-At the heart of public libraries is equity of access to knowledge and information</a:t>
            </a:r>
          </a:p>
          <a:p>
            <a:r>
              <a:rPr lang="en-GB" dirty="0"/>
              <a:t>-Libraries are safe trusted spaces staffed by trusted and knowledgeable people</a:t>
            </a:r>
          </a:p>
          <a:p>
            <a:r>
              <a:rPr lang="en-GB" dirty="0"/>
              <a:t>-Libraries lower barriers to access and inclusion. </a:t>
            </a:r>
          </a:p>
          <a:p>
            <a:r>
              <a:rPr lang="en-GB" dirty="0"/>
              <a:t>-People may worry about visiting a doctor or business support centre or feel that a large theatre or cultural venue is not for them</a:t>
            </a:r>
          </a:p>
          <a:p>
            <a:r>
              <a:rPr lang="en-GB" dirty="0"/>
              <a:t>-Not to say there are no barriers but they are lower and libraries engage beyond the buildings (placemaking doesn’t just happen in the library)</a:t>
            </a:r>
          </a:p>
          <a:p>
            <a:endParaRPr lang="en-GB" dirty="0"/>
          </a:p>
          <a:p>
            <a:r>
              <a:rPr lang="en-GB" dirty="0"/>
              <a:t>Hubs for local services</a:t>
            </a:r>
          </a:p>
          <a:p>
            <a:r>
              <a:rPr lang="en-GB" dirty="0"/>
              <a:t>-Co-location of services has increased to provide joined out services in communities</a:t>
            </a:r>
          </a:p>
          <a:p>
            <a:r>
              <a:rPr lang="en-GB" dirty="0"/>
              <a:t>-It has also been driven in part by the need to make the most from public spaces including revenue generation</a:t>
            </a:r>
          </a:p>
          <a:p>
            <a:r>
              <a:rPr lang="en-GB" dirty="0"/>
              <a:t>-We know people will come and ask anything and everything in libraries</a:t>
            </a:r>
          </a:p>
          <a:p>
            <a:r>
              <a:rPr lang="en-GB" dirty="0"/>
              <a:t>-As I have said, in many places they are the front door to many council and community services</a:t>
            </a:r>
          </a:p>
          <a:p>
            <a:pPr marL="0" indent="0">
              <a:buFontTx/>
              <a:buNone/>
            </a:pPr>
            <a:r>
              <a:rPr lang="en-GB" dirty="0"/>
              <a:t>-EG- Newcastle City Library has council employment support, Equal Arts (creative charity), Citizens Advice and UK Visa and Immigration Service</a:t>
            </a:r>
          </a:p>
          <a:p>
            <a:pPr marL="0" indent="0">
              <a:buFontTx/>
              <a:buNone/>
            </a:pPr>
            <a:r>
              <a:rPr lang="en-GB" dirty="0"/>
              <a:t>-EG- Barking Library includes a Library of Things, a council one stop shop, access to showers and clothing for people experiencing homelessness</a:t>
            </a:r>
          </a:p>
          <a:p>
            <a:pPr marL="0" indent="0">
              <a:buFontTx/>
              <a:buNone/>
            </a:pPr>
            <a:endParaRPr lang="en-GB" dirty="0"/>
          </a:p>
          <a:p>
            <a:pPr marL="0" indent="0">
              <a:buFontTx/>
              <a:buNone/>
            </a:pPr>
            <a:r>
              <a:rPr lang="en-GB" dirty="0"/>
              <a:t>Encourage community participation</a:t>
            </a:r>
          </a:p>
          <a:p>
            <a:pPr marL="0" indent="0">
              <a:buFontTx/>
              <a:buNone/>
            </a:pPr>
            <a:r>
              <a:rPr lang="en-GB" dirty="0"/>
              <a:t>-Libraries provide opportunities to see events and participate in programmes that are delivered by people from their communities</a:t>
            </a:r>
          </a:p>
          <a:p>
            <a:pPr marL="0" indent="0">
              <a:buFontTx/>
              <a:buNone/>
            </a:pPr>
            <a:r>
              <a:rPr lang="en-GB" dirty="0"/>
              <a:t>-They see themselves represented in the activities and opportunities at libraries</a:t>
            </a:r>
          </a:p>
          <a:p>
            <a:pPr marL="0" indent="0">
              <a:buFontTx/>
              <a:buNone/>
            </a:pPr>
            <a:r>
              <a:rPr lang="en-GB" dirty="0"/>
              <a:t>-Libraries across the country support communities as Libraries of Sanctuary: “</a:t>
            </a:r>
            <a:r>
              <a:rPr lang="en-GB" sz="1200" b="0" i="0" kern="1200" dirty="0">
                <a:solidFill>
                  <a:schemeClr val="tx1"/>
                </a:solidFill>
                <a:effectLst/>
                <a:latin typeface="+mn-lt"/>
                <a:ea typeface="+mn-ea"/>
                <a:cs typeface="+mn-cs"/>
              </a:rPr>
              <a:t>a network of librarians, library staff, community groups and book lovers who are raising awareness of the issues facing people in the asylum system, offering support and participation opportunities, and contributing to a culture of welcome in the wider community.”</a:t>
            </a:r>
          </a:p>
          <a:p>
            <a:pPr marL="0" indent="0">
              <a:buFontTx/>
              <a:buNone/>
            </a:pPr>
            <a:r>
              <a:rPr lang="en-GB" sz="1200" b="0" i="0" kern="1200" dirty="0">
                <a:solidFill>
                  <a:schemeClr val="tx1"/>
                </a:solidFill>
                <a:effectLst/>
                <a:latin typeface="+mn-lt"/>
                <a:ea typeface="+mn-ea"/>
                <a:cs typeface="+mn-cs"/>
              </a:rPr>
              <a:t>- As you will see in some of the upcoming examples libraries provide adaptable spaces that can be used for performances, author events, celebrations or even in as we have seen in Leigh, Bradford and Wimbledon- wrestling!</a:t>
            </a:r>
            <a:endParaRPr lang="en-GB" dirty="0"/>
          </a:p>
        </p:txBody>
      </p:sp>
      <p:sp>
        <p:nvSpPr>
          <p:cNvPr id="4" name="Slide Number Placeholder 3"/>
          <p:cNvSpPr>
            <a:spLocks noGrp="1"/>
          </p:cNvSpPr>
          <p:nvPr>
            <p:ph type="sldNum" sz="quarter" idx="5"/>
          </p:nvPr>
        </p:nvSpPr>
        <p:spPr/>
        <p:txBody>
          <a:bodyPr/>
          <a:lstStyle/>
          <a:p>
            <a:fld id="{1AAC8377-3905-4857-BD1B-09D754BF1D97}" type="slidenum">
              <a:rPr lang="en-GB" smtClean="0"/>
              <a:t>4</a:t>
            </a:fld>
            <a:endParaRPr lang="en-GB"/>
          </a:p>
        </p:txBody>
      </p:sp>
    </p:spTree>
    <p:extLst>
      <p:ext uri="{BB962C8B-B14F-4D97-AF65-F5344CB8AC3E}">
        <p14:creationId xmlns:p14="http://schemas.microsoft.com/office/powerpoint/2010/main" val="4214110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17F18-4B05-86B5-BBAC-1501EB854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95AF77-30BE-00E5-DAE9-ED85920F5B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DB7D8-B11E-E38F-50B1-C089698D61E5}"/>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Support placemaking partnerships</a:t>
            </a:r>
          </a:p>
          <a:p>
            <a:r>
              <a:rPr lang="en-GB" sz="1200" b="0" i="0" kern="1200" dirty="0">
                <a:solidFill>
                  <a:schemeClr val="tx1"/>
                </a:solidFill>
                <a:effectLst/>
                <a:latin typeface="+mn-lt"/>
                <a:ea typeface="+mn-ea"/>
                <a:cs typeface="+mn-cs"/>
              </a:rPr>
              <a:t>-Libraries are at the heart of their communities and not only are they venues for cultural and creative activity but </a:t>
            </a:r>
            <a:r>
              <a:rPr lang="en-GB" sz="1200" b="0" i="0" kern="1200" dirty="0" err="1">
                <a:solidFill>
                  <a:schemeClr val="tx1"/>
                </a:solidFill>
                <a:effectLst/>
                <a:latin typeface="+mn-lt"/>
                <a:ea typeface="+mn-ea"/>
                <a:cs typeface="+mn-cs"/>
              </a:rPr>
              <a:t>thye</a:t>
            </a:r>
            <a:r>
              <a:rPr lang="en-GB" sz="1200" b="0" i="0" kern="1200" dirty="0">
                <a:solidFill>
                  <a:schemeClr val="tx1"/>
                </a:solidFill>
                <a:effectLst/>
                <a:latin typeface="+mn-lt"/>
                <a:ea typeface="+mn-ea"/>
                <a:cs typeface="+mn-cs"/>
              </a:rPr>
              <a:t> are also critical partners in placemaking partnerships.</a:t>
            </a:r>
          </a:p>
          <a:p>
            <a:r>
              <a:rPr lang="en-GB" sz="1200" b="0" i="0" kern="1200" dirty="0">
                <a:solidFill>
                  <a:schemeClr val="tx1"/>
                </a:solidFill>
                <a:effectLst/>
                <a:latin typeface="+mn-lt"/>
                <a:ea typeface="+mn-ea"/>
                <a:cs typeface="+mn-cs"/>
              </a:rPr>
              <a:t>-We have seen this through projects like Colours of Redbridge East London and in Bolton with The Fabric of Bolton both of which are Creative People and Places programmes which funds partners in local areas to empower residents to decide what kind of creative activity they want to experience on their doorstep.</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Support health and wellbeing</a:t>
            </a:r>
          </a:p>
          <a:p>
            <a:r>
              <a:rPr lang="en-GB" sz="1200" b="0" i="0" kern="1200" dirty="0">
                <a:solidFill>
                  <a:schemeClr val="tx1"/>
                </a:solidFill>
                <a:effectLst/>
                <a:latin typeface="+mn-lt"/>
                <a:ea typeface="+mn-ea"/>
                <a:cs typeface="+mn-cs"/>
              </a:rPr>
              <a:t>-We know that access to health and wellbeing advice in places can be difficult and daunting for some people as well as prohibitive through travel costs</a:t>
            </a:r>
          </a:p>
          <a:p>
            <a:r>
              <a:rPr lang="en-GB" sz="1200" b="0" i="0" kern="1200" dirty="0">
                <a:solidFill>
                  <a:schemeClr val="tx1"/>
                </a:solidFill>
                <a:effectLst/>
                <a:latin typeface="+mn-lt"/>
                <a:ea typeface="+mn-ea"/>
                <a:cs typeface="+mn-cs"/>
              </a:rPr>
              <a:t>-Library services not only provide access to health related resources and books (such as The Reading Agency’s Reading Well collections)</a:t>
            </a:r>
          </a:p>
          <a:p>
            <a:r>
              <a:rPr lang="en-GB" sz="1200" b="0" i="0" kern="1200" dirty="0">
                <a:solidFill>
                  <a:schemeClr val="tx1"/>
                </a:solidFill>
                <a:effectLst/>
                <a:latin typeface="+mn-lt"/>
                <a:ea typeface="+mn-ea"/>
                <a:cs typeface="+mn-cs"/>
              </a:rPr>
              <a:t>- Also access to programmes and services</a:t>
            </a:r>
          </a:p>
          <a:p>
            <a:r>
              <a:rPr lang="en-GB" sz="1200" b="0" i="0" kern="1200" dirty="0">
                <a:solidFill>
                  <a:schemeClr val="tx1"/>
                </a:solidFill>
                <a:effectLst/>
                <a:latin typeface="+mn-lt"/>
                <a:ea typeface="+mn-ea"/>
                <a:cs typeface="+mn-cs"/>
              </a:rPr>
              <a:t>-EG- Reading for Wellbeing founded by Anne Cleeves which collaborates with local partners to support people to benefit from the power of reading for pleasure and share their experiences with others to improve their wellbeing. 9 community reading workers across the North East of England.</a:t>
            </a:r>
          </a:p>
          <a:p>
            <a:r>
              <a:rPr lang="en-GB" sz="1200" b="0" i="0" kern="1200" dirty="0">
                <a:solidFill>
                  <a:schemeClr val="tx1"/>
                </a:solidFill>
                <a:effectLst/>
                <a:latin typeface="+mn-lt"/>
                <a:ea typeface="+mn-ea"/>
                <a:cs typeface="+mn-cs"/>
              </a:rPr>
              <a:t>-EG- Merton Libraries have dedicated health and wellbeing zones. Including massage chairs), health monitors to check your blood pressure, plus machines which check your height, weight, BMI and pulse. </a:t>
            </a:r>
          </a:p>
          <a:p>
            <a:r>
              <a:rPr lang="en-GB" sz="1200" b="0" i="0" kern="1200" dirty="0">
                <a:solidFill>
                  <a:schemeClr val="tx1"/>
                </a:solidFill>
                <a:effectLst/>
                <a:latin typeface="+mn-lt"/>
                <a:ea typeface="+mn-ea"/>
                <a:cs typeface="+mn-cs"/>
              </a:rPr>
              <a:t>-EG-Wellbeing pods in Leeds Libraries- A joint initiative between the NHS in Leeds and Leeds Libraries, the pods are small, clinical rooms converted from old interview rooms, or added in as stand alone, enclosed pods. Pods in each library are booked by midwives and other NHS services, who then manage their appointments and timings directly with patients. Each of the pods can be used by midwives or other healthcare professional and are complete with an examination bed, sink, seating area, and leaflet rack.</a:t>
            </a: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Digital Inclusion</a:t>
            </a:r>
          </a:p>
          <a:p>
            <a:r>
              <a:rPr lang="en-GB" sz="1200" b="0" i="0" kern="1200" dirty="0">
                <a:solidFill>
                  <a:schemeClr val="tx1"/>
                </a:solidFill>
                <a:effectLst/>
                <a:latin typeface="+mn-lt"/>
                <a:ea typeface="+mn-ea"/>
                <a:cs typeface="+mn-cs"/>
              </a:rPr>
              <a:t>-Libraries provide access in safe spaces to </a:t>
            </a:r>
            <a:r>
              <a:rPr lang="en-GB" sz="1200" b="0" i="0" kern="1200" dirty="0" err="1">
                <a:solidFill>
                  <a:schemeClr val="tx1"/>
                </a:solidFill>
                <a:effectLst/>
                <a:latin typeface="+mn-lt"/>
                <a:ea typeface="+mn-ea"/>
                <a:cs typeface="+mn-cs"/>
              </a:rPr>
              <a:t>wifi</a:t>
            </a:r>
            <a:r>
              <a:rPr lang="en-GB" sz="1200" b="0" i="0" kern="1200" dirty="0">
                <a:solidFill>
                  <a:schemeClr val="tx1"/>
                </a:solidFill>
                <a:effectLst/>
                <a:latin typeface="+mn-lt"/>
                <a:ea typeface="+mn-ea"/>
                <a:cs typeface="+mn-cs"/>
              </a:rPr>
              <a:t>, computers, printing, digital skills and support with accessing online services</a:t>
            </a:r>
          </a:p>
          <a:p>
            <a:r>
              <a:rPr lang="en-GB" sz="1200" b="0" i="0" kern="1200" dirty="0">
                <a:solidFill>
                  <a:schemeClr val="tx1"/>
                </a:solidFill>
                <a:effectLst/>
                <a:latin typeface="+mn-lt"/>
                <a:ea typeface="+mn-ea"/>
                <a:cs typeface="+mn-cs"/>
              </a:rPr>
              <a:t>-Access to support with basic skills such as Techy Tea Parties in Newcastle where people can bring along their own device and get help to complete your basic settings</a:t>
            </a:r>
          </a:p>
          <a:p>
            <a:r>
              <a:rPr lang="en-GB" sz="1200" b="0" i="0" kern="1200" dirty="0">
                <a:solidFill>
                  <a:schemeClr val="tx1"/>
                </a:solidFill>
                <a:effectLst/>
                <a:latin typeface="+mn-lt"/>
                <a:ea typeface="+mn-ea"/>
                <a:cs typeface="+mn-cs"/>
              </a:rPr>
              <a:t>securing your device and downloading and navigate apps</a:t>
            </a:r>
          </a:p>
          <a:p>
            <a:r>
              <a:rPr lang="en-GB" sz="1200" b="0" i="0" kern="1200" dirty="0">
                <a:solidFill>
                  <a:schemeClr val="tx1"/>
                </a:solidFill>
                <a:effectLst/>
                <a:latin typeface="+mn-lt"/>
                <a:ea typeface="+mn-ea"/>
                <a:cs typeface="+mn-cs"/>
              </a:rPr>
              <a:t>-Also an opportunity to provide access to new and emerging technology and experience it in and with their community.</a:t>
            </a:r>
          </a:p>
          <a:p>
            <a:r>
              <a:rPr lang="en-GB" sz="1200" b="0" i="0" kern="1200" dirty="0">
                <a:solidFill>
                  <a:schemeClr val="tx1"/>
                </a:solidFill>
                <a:effectLst/>
                <a:latin typeface="+mn-lt"/>
                <a:ea typeface="+mn-ea"/>
                <a:cs typeface="+mn-cs"/>
              </a:rPr>
              <a:t>-EG- </a:t>
            </a:r>
            <a:r>
              <a:rPr lang="en-GB" sz="1200" b="0" i="0" kern="1200" dirty="0" err="1">
                <a:solidFill>
                  <a:schemeClr val="tx1"/>
                </a:solidFill>
                <a:effectLst/>
                <a:latin typeface="+mn-lt"/>
                <a:ea typeface="+mn-ea"/>
                <a:cs typeface="+mn-cs"/>
              </a:rPr>
              <a:t>Memoryverse</a:t>
            </a:r>
            <a:r>
              <a:rPr lang="en-GB" sz="1200" b="0" i="0" kern="1200" dirty="0">
                <a:solidFill>
                  <a:schemeClr val="tx1"/>
                </a:solidFill>
                <a:effectLst/>
                <a:latin typeface="+mn-lt"/>
                <a:ea typeface="+mn-ea"/>
                <a:cs typeface="+mn-cs"/>
              </a:rPr>
              <a:t> where Explore York (commissioned to deliver library services in the city) are putting the archive collection into an immersive/VR environment</a:t>
            </a:r>
          </a:p>
          <a:p>
            <a:r>
              <a:rPr lang="en-GB" sz="1200" b="0" i="0" kern="1200" dirty="0">
                <a:solidFill>
                  <a:schemeClr val="tx1"/>
                </a:solidFill>
                <a:effectLst/>
                <a:latin typeface="+mn-lt"/>
                <a:ea typeface="+mn-ea"/>
                <a:cs typeface="+mn-cs"/>
              </a:rPr>
              <a:t>-EG- Digital Spaces, lead by The Space in the midlands touring VR content to 9 library services in England (including Coventry, Leeds and Inspire) and also supporting them and their communities to create their own immersive content.</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Part of/catalyst for regeneration</a:t>
            </a:r>
          </a:p>
          <a:p>
            <a:r>
              <a:rPr lang="en-GB" sz="1200" b="0" i="0" kern="1200" dirty="0">
                <a:solidFill>
                  <a:schemeClr val="tx1"/>
                </a:solidFill>
                <a:effectLst/>
                <a:latin typeface="+mn-lt"/>
                <a:ea typeface="+mn-ea"/>
                <a:cs typeface="+mn-cs"/>
              </a:rPr>
              <a:t>-New libraries being created even integral to regeneration projects such as Library @ The Lightbox in Barnsley or the soon to open Culture House in Sunderland that have been at the heart of town and city centre redevelopment.</a:t>
            </a:r>
          </a:p>
          <a:p>
            <a:r>
              <a:rPr lang="en-GB" sz="1200" b="0" i="0" kern="1200" dirty="0">
                <a:solidFill>
                  <a:schemeClr val="tx1"/>
                </a:solidFill>
                <a:effectLst/>
                <a:latin typeface="+mn-lt"/>
                <a:ea typeface="+mn-ea"/>
                <a:cs typeface="+mn-cs"/>
              </a:rPr>
              <a:t>-Or The Word in South Sheids that have become destination venues bringing new audiences to towns.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Social/Cultural/Digital infrastructure</a:t>
            </a:r>
          </a:p>
          <a:p>
            <a:r>
              <a:rPr lang="en-GB" sz="1200" b="0" i="0" kern="1200" dirty="0">
                <a:solidFill>
                  <a:schemeClr val="tx1"/>
                </a:solidFill>
                <a:effectLst/>
                <a:latin typeface="+mn-lt"/>
                <a:ea typeface="+mn-ea"/>
                <a:cs typeface="+mn-cs"/>
              </a:rPr>
              <a:t>-Libraries fulfil a range of functions locally that speaks to the needs and demands of their local communities and to where they sit within a local authority.</a:t>
            </a:r>
          </a:p>
          <a:p>
            <a:r>
              <a:rPr lang="en-GB" sz="1200" b="0" i="0" kern="1200" dirty="0">
                <a:solidFill>
                  <a:schemeClr val="tx1"/>
                </a:solidFill>
                <a:effectLst/>
                <a:latin typeface="+mn-lt"/>
                <a:ea typeface="+mn-ea"/>
                <a:cs typeface="+mn-cs"/>
              </a:rPr>
              <a:t>-Whilst libraries are hyperlocal offers delivered at a local level they are all a part of critical social/cultural and digital infrastructure</a:t>
            </a:r>
          </a:p>
          <a:p>
            <a:r>
              <a:rPr lang="en-GB" sz="1200" b="0" i="0" kern="1200" dirty="0">
                <a:solidFill>
                  <a:schemeClr val="tx1"/>
                </a:solidFill>
                <a:effectLst/>
                <a:latin typeface="+mn-lt"/>
                <a:ea typeface="+mn-ea"/>
                <a:cs typeface="+mn-cs"/>
              </a:rPr>
              <a:t>-They provide access, </a:t>
            </a:r>
            <a:r>
              <a:rPr lang="en-GB" sz="1200" b="0" i="0" kern="1200" dirty="0" err="1">
                <a:solidFill>
                  <a:schemeClr val="tx1"/>
                </a:solidFill>
                <a:effectLst/>
                <a:latin typeface="+mn-lt"/>
                <a:ea typeface="+mn-ea"/>
                <a:cs typeface="+mn-cs"/>
              </a:rPr>
              <a:t>opporunity</a:t>
            </a:r>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FCAC2428-FB91-F7B6-AB65-CB656B20A822}"/>
              </a:ext>
            </a:extLst>
          </p:cNvPr>
          <p:cNvSpPr>
            <a:spLocks noGrp="1"/>
          </p:cNvSpPr>
          <p:nvPr>
            <p:ph type="sldNum" sz="quarter" idx="5"/>
          </p:nvPr>
        </p:nvSpPr>
        <p:spPr/>
        <p:txBody>
          <a:bodyPr/>
          <a:lstStyle/>
          <a:p>
            <a:fld id="{1AAC8377-3905-4857-BD1B-09D754BF1D97}" type="slidenum">
              <a:rPr lang="en-GB" smtClean="0"/>
              <a:t>5</a:t>
            </a:fld>
            <a:endParaRPr lang="en-GB"/>
          </a:p>
        </p:txBody>
      </p:sp>
    </p:spTree>
    <p:extLst>
      <p:ext uri="{BB962C8B-B14F-4D97-AF65-F5344CB8AC3E}">
        <p14:creationId xmlns:p14="http://schemas.microsoft.com/office/powerpoint/2010/main" val="3172980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E6200-D93C-DACE-A042-6DE5D6D2B0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95CC1C-0953-B4C8-A91A-3073DECCD9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E86828-47BB-7B0F-368F-5F0B108B1925}"/>
              </a:ext>
            </a:extLst>
          </p:cNvPr>
          <p:cNvSpPr>
            <a:spLocks noGrp="1"/>
          </p:cNvSpPr>
          <p:nvPr>
            <p:ph type="body" idx="1"/>
          </p:nvPr>
        </p:nvSpPr>
        <p:spPr/>
        <p:txBody>
          <a:bodyPr/>
          <a:lstStyle/>
          <a:p>
            <a:r>
              <a:rPr lang="en-GB" dirty="0"/>
              <a:t>This photograph is of Portsmouth Libraries’ “Tuk </a:t>
            </a:r>
            <a:r>
              <a:rPr lang="en-GB" dirty="0" err="1"/>
              <a:t>Tuk</a:t>
            </a:r>
            <a:r>
              <a:rPr lang="en-GB" dirty="0"/>
              <a:t> library” funded through LIF.</a:t>
            </a:r>
          </a:p>
          <a:p>
            <a:endParaRPr lang="en-GB" dirty="0"/>
          </a:p>
          <a:p>
            <a:r>
              <a:rPr lang="en-GB" dirty="0"/>
              <a:t>Just to demonstrate that the range of projects that have been funded.</a:t>
            </a:r>
          </a:p>
          <a:p>
            <a:endParaRPr lang="en-GB" dirty="0"/>
          </a:p>
          <a:p>
            <a:r>
              <a:rPr lang="en-GB" dirty="0"/>
              <a:t>As colleagues at Portsmouth would want me to point out this is not technically not a tuk </a:t>
            </a:r>
            <a:r>
              <a:rPr lang="en-GB" dirty="0" err="1"/>
              <a:t>tuk</a:t>
            </a:r>
            <a:r>
              <a:rPr lang="en-GB" dirty="0"/>
              <a:t> but is actually a Piaggio Ape, but I think you will agree it looks great.</a:t>
            </a:r>
          </a:p>
          <a:p>
            <a:endParaRPr lang="en-GB" dirty="0"/>
          </a:p>
          <a:p>
            <a:r>
              <a:rPr lang="en-GB" dirty="0"/>
              <a:t>This is used at festivals and events all across the city and draws crowds</a:t>
            </a:r>
          </a:p>
        </p:txBody>
      </p:sp>
      <p:sp>
        <p:nvSpPr>
          <p:cNvPr id="4" name="Slide Number Placeholder 3">
            <a:extLst>
              <a:ext uri="{FF2B5EF4-FFF2-40B4-BE49-F238E27FC236}">
                <a16:creationId xmlns:a16="http://schemas.microsoft.com/office/drawing/2014/main" id="{8FCBB11F-E2A2-AC3D-B5EF-4E24D279E84D}"/>
              </a:ext>
            </a:extLst>
          </p:cNvPr>
          <p:cNvSpPr>
            <a:spLocks noGrp="1"/>
          </p:cNvSpPr>
          <p:nvPr>
            <p:ph type="sldNum" sz="quarter" idx="5"/>
          </p:nvPr>
        </p:nvSpPr>
        <p:spPr/>
        <p:txBody>
          <a:bodyPr/>
          <a:lstStyle/>
          <a:p>
            <a:fld id="{1AAC8377-3905-4857-BD1B-09D754BF1D97}" type="slidenum">
              <a:rPr lang="en-GB" smtClean="0"/>
              <a:t>6</a:t>
            </a:fld>
            <a:endParaRPr lang="en-GB"/>
          </a:p>
        </p:txBody>
      </p:sp>
    </p:spTree>
    <p:extLst>
      <p:ext uri="{BB962C8B-B14F-4D97-AF65-F5344CB8AC3E}">
        <p14:creationId xmlns:p14="http://schemas.microsoft.com/office/powerpoint/2010/main" val="2084851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DFE8D-8A95-C58E-DEE1-C3A1BBFB69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BB1560-EEE4-B41D-DE61-F14E29DD59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88469C-3625-D46D-1A41-8A06712AE1C7}"/>
              </a:ext>
            </a:extLst>
          </p:cNvPr>
          <p:cNvSpPr>
            <a:spLocks noGrp="1"/>
          </p:cNvSpPr>
          <p:nvPr>
            <p:ph type="body" idx="1"/>
          </p:nvPr>
        </p:nvSpPr>
        <p:spPr/>
        <p:txBody>
          <a:bodyPr/>
          <a:lstStyle/>
          <a:p>
            <a:r>
              <a:rPr lang="en-GB" dirty="0"/>
              <a:t>-LIF is now a well-established programme of capital support for public library services in England.</a:t>
            </a:r>
          </a:p>
          <a:p>
            <a:r>
              <a:rPr lang="en-GB" dirty="0"/>
              <a:t>-DCMS funding administered by Arts Council England and we/I have chaired the EOI and selection panel each year.</a:t>
            </a:r>
          </a:p>
          <a:p>
            <a:endParaRPr lang="en-GB" dirty="0"/>
          </a:p>
          <a:p>
            <a:endParaRPr lang="en-GB" dirty="0"/>
          </a:p>
        </p:txBody>
      </p:sp>
      <p:sp>
        <p:nvSpPr>
          <p:cNvPr id="4" name="Slide Number Placeholder 3">
            <a:extLst>
              <a:ext uri="{FF2B5EF4-FFF2-40B4-BE49-F238E27FC236}">
                <a16:creationId xmlns:a16="http://schemas.microsoft.com/office/drawing/2014/main" id="{4E9139B9-E41B-5FA3-1D91-D621D791D59B}"/>
              </a:ext>
            </a:extLst>
          </p:cNvPr>
          <p:cNvSpPr>
            <a:spLocks noGrp="1"/>
          </p:cNvSpPr>
          <p:nvPr>
            <p:ph type="sldNum" sz="quarter" idx="5"/>
          </p:nvPr>
        </p:nvSpPr>
        <p:spPr/>
        <p:txBody>
          <a:bodyPr/>
          <a:lstStyle/>
          <a:p>
            <a:fld id="{1AAC8377-3905-4857-BD1B-09D754BF1D97}" type="slidenum">
              <a:rPr lang="en-GB" smtClean="0"/>
              <a:t>7</a:t>
            </a:fld>
            <a:endParaRPr lang="en-GB"/>
          </a:p>
        </p:txBody>
      </p:sp>
    </p:spTree>
    <p:extLst>
      <p:ext uri="{BB962C8B-B14F-4D97-AF65-F5344CB8AC3E}">
        <p14:creationId xmlns:p14="http://schemas.microsoft.com/office/powerpoint/2010/main" val="1438573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C2554-E502-6221-B256-ADC8F51A19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FBB39-8545-0BA7-FFFA-5928F45E5D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6B676C-709A-0233-2CAA-5963EAE455F1}"/>
              </a:ext>
            </a:extLst>
          </p:cNvPr>
          <p:cNvSpPr>
            <a:spLocks noGrp="1"/>
          </p:cNvSpPr>
          <p:nvPr>
            <p:ph type="body" idx="1"/>
          </p:nvPr>
        </p:nvSpPr>
        <p:spPr/>
        <p:txBody>
          <a:bodyPr/>
          <a:lstStyle/>
          <a:p>
            <a:r>
              <a:rPr lang="en-GB" dirty="0"/>
              <a:t>Process</a:t>
            </a:r>
          </a:p>
          <a:p>
            <a:r>
              <a:rPr lang="en-GB" dirty="0"/>
              <a:t>-Across the previous 4 rounds we have funded a total of 123 projects</a:t>
            </a:r>
          </a:p>
          <a:p>
            <a:pPr marL="0" indent="0">
              <a:buFontTx/>
              <a:buNone/>
            </a:pPr>
            <a:r>
              <a:rPr lang="en-GB" dirty="0"/>
              <a:t>-There was an EOI process followed by a review and the invitation to a full application</a:t>
            </a:r>
          </a:p>
          <a:p>
            <a:pPr marL="0" indent="0">
              <a:buFontTx/>
              <a:buNone/>
            </a:pPr>
            <a:r>
              <a:rPr lang="en-GB" dirty="0"/>
              <a:t>-The process was about a year from start to finish with applications opening around the start of the financial year </a:t>
            </a:r>
          </a:p>
          <a:p>
            <a:pPr marL="0" indent="0">
              <a:buFontTx/>
              <a:buNone/>
            </a:pPr>
            <a:r>
              <a:rPr lang="en-GB" dirty="0"/>
              <a:t>-Decisions panels took place at the end of the year with applicants finding out results in advance of public announcements</a:t>
            </a:r>
          </a:p>
          <a:p>
            <a:pPr marL="0" indent="0">
              <a:buFontTx/>
              <a:buNone/>
            </a:pPr>
            <a:r>
              <a:rPr lang="en-GB" dirty="0"/>
              <a:t>-As I say panels were chaired by ACE/me with representatives from ACE, DCMS and former heads of service on panels</a:t>
            </a:r>
          </a:p>
          <a:p>
            <a:pPr marL="0" indent="0">
              <a:buFontTx/>
              <a:buNone/>
            </a:pPr>
            <a:r>
              <a:rPr lang="en-GB" dirty="0"/>
              <a:t>- Wouldn’t have been possible without the co-ordination and support from our brilliant Capital colleagues</a:t>
            </a:r>
          </a:p>
          <a:p>
            <a:pPr marL="0" indent="0">
              <a:buFontTx/>
              <a:buNone/>
            </a:pPr>
            <a:endParaRPr lang="en-GB" dirty="0"/>
          </a:p>
          <a:p>
            <a:pPr marL="0" indent="0">
              <a:buFontTx/>
              <a:buNone/>
            </a:pPr>
            <a:endParaRPr lang="en-GB" dirty="0"/>
          </a:p>
          <a:p>
            <a:r>
              <a:rPr lang="en-GB" dirty="0"/>
              <a:t>-Some of these will include multiple sites (one application actually supported refurbishment work at 10 libraries in Sandwell)</a:t>
            </a:r>
          </a:p>
          <a:p>
            <a:r>
              <a:rPr lang="en-GB" dirty="0"/>
              <a:t>-You may have noticed that in 2025 we funded significantly more projects</a:t>
            </a:r>
          </a:p>
          <a:p>
            <a:r>
              <a:rPr lang="en-GB" dirty="0"/>
              <a:t>-This was a “bumper” round with nearly double the budget of other rounds</a:t>
            </a:r>
          </a:p>
          <a:p>
            <a:endParaRPr lang="en-GB" dirty="0"/>
          </a:p>
          <a:p>
            <a:r>
              <a:rPr lang="en-GB" dirty="0"/>
              <a:t>-We try to get a balance of project type (building, refurb, digital), geography and budget</a:t>
            </a:r>
          </a:p>
          <a:p>
            <a:r>
              <a:rPr lang="en-GB" dirty="0"/>
              <a:t>-Library services can/have received more than one round of funding</a:t>
            </a:r>
          </a:p>
        </p:txBody>
      </p:sp>
      <p:sp>
        <p:nvSpPr>
          <p:cNvPr id="4" name="Slide Number Placeholder 3">
            <a:extLst>
              <a:ext uri="{FF2B5EF4-FFF2-40B4-BE49-F238E27FC236}">
                <a16:creationId xmlns:a16="http://schemas.microsoft.com/office/drawing/2014/main" id="{CBDD3CB5-9D05-A2C8-9ED9-5759FCC5ADFD}"/>
              </a:ext>
            </a:extLst>
          </p:cNvPr>
          <p:cNvSpPr>
            <a:spLocks noGrp="1"/>
          </p:cNvSpPr>
          <p:nvPr>
            <p:ph type="sldNum" sz="quarter" idx="5"/>
          </p:nvPr>
        </p:nvSpPr>
        <p:spPr/>
        <p:txBody>
          <a:bodyPr/>
          <a:lstStyle/>
          <a:p>
            <a:fld id="{1AAC8377-3905-4857-BD1B-09D754BF1D97}" type="slidenum">
              <a:rPr lang="en-GB" smtClean="0"/>
              <a:t>8</a:t>
            </a:fld>
            <a:endParaRPr lang="en-GB"/>
          </a:p>
        </p:txBody>
      </p:sp>
    </p:spTree>
    <p:extLst>
      <p:ext uri="{BB962C8B-B14F-4D97-AF65-F5344CB8AC3E}">
        <p14:creationId xmlns:p14="http://schemas.microsoft.com/office/powerpoint/2010/main" val="445630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thought it would be useful to show you some pictures of the work that has taken place to give you an idea/range of the work</a:t>
            </a:r>
          </a:p>
          <a:p>
            <a:r>
              <a:rPr lang="en-GB" dirty="0"/>
              <a:t>-Barnsley libraries became pretty adept at making applications and were one of a number of service to receive more than one round of funding</a:t>
            </a:r>
          </a:p>
          <a:p>
            <a:r>
              <a:rPr lang="en-GB" dirty="0"/>
              <a:t>-This picture highlights the change in feel , quality and welcome that people visiting </a:t>
            </a:r>
            <a:r>
              <a:rPr lang="en-GB" dirty="0" err="1"/>
              <a:t>Dodworth</a:t>
            </a:r>
            <a:r>
              <a:rPr lang="en-GB" dirty="0"/>
              <a:t> Library will now experience</a:t>
            </a:r>
          </a:p>
          <a:p>
            <a:endParaRPr lang="en-GB" dirty="0"/>
          </a:p>
          <a:p>
            <a:r>
              <a:rPr lang="en-GB" dirty="0"/>
              <a:t>-This picture doesn’t do justice to the range of work that was done</a:t>
            </a:r>
          </a:p>
          <a:p>
            <a:r>
              <a:rPr lang="en-GB" dirty="0"/>
              <a:t>-</a:t>
            </a:r>
            <a:r>
              <a:rPr lang="en-GB" sz="1200" b="0" i="0" u="none" strike="noStrike" kern="1200" baseline="0" dirty="0">
                <a:solidFill>
                  <a:schemeClr val="tx1"/>
                </a:solidFill>
                <a:latin typeface="+mn-lt"/>
                <a:ea typeface="+mn-ea"/>
                <a:cs typeface="+mn-cs"/>
              </a:rPr>
              <a:t>The project involved a complete re-fit of the library, including the installation of a new heating system, windows, doors, flexible shelving and an accessible toilet, as well as new furniture.</a:t>
            </a:r>
            <a:endParaRPr lang="en-GB" dirty="0"/>
          </a:p>
        </p:txBody>
      </p:sp>
      <p:sp>
        <p:nvSpPr>
          <p:cNvPr id="4" name="Slide Number Placeholder 3"/>
          <p:cNvSpPr>
            <a:spLocks noGrp="1"/>
          </p:cNvSpPr>
          <p:nvPr>
            <p:ph type="sldNum" sz="quarter" idx="5"/>
          </p:nvPr>
        </p:nvSpPr>
        <p:spPr/>
        <p:txBody>
          <a:bodyPr/>
          <a:lstStyle/>
          <a:p>
            <a:fld id="{1AAC8377-3905-4857-BD1B-09D754BF1D97}" type="slidenum">
              <a:rPr lang="en-GB" smtClean="0"/>
              <a:t>9</a:t>
            </a:fld>
            <a:endParaRPr lang="en-GB"/>
          </a:p>
        </p:txBody>
      </p:sp>
    </p:spTree>
    <p:extLst>
      <p:ext uri="{BB962C8B-B14F-4D97-AF65-F5344CB8AC3E}">
        <p14:creationId xmlns:p14="http://schemas.microsoft.com/office/powerpoint/2010/main" val="2827355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-LIF funding is also intended to allow more flexible us of library space that can generate income or allow greater community use.</a:t>
            </a:r>
          </a:p>
          <a:p>
            <a:r>
              <a:rPr lang="en-GB" sz="1200" b="0" i="0" u="none" strike="noStrike" kern="1200" baseline="0" dirty="0">
                <a:solidFill>
                  <a:schemeClr val="tx1"/>
                </a:solidFill>
                <a:latin typeface="+mn-lt"/>
                <a:ea typeface="+mn-ea"/>
                <a:cs typeface="+mn-cs"/>
              </a:rPr>
              <a:t>-At St Barnabas Library Leicester City Council created a new Digital and Performance Suite. </a:t>
            </a:r>
          </a:p>
          <a:p>
            <a:r>
              <a:rPr lang="en-GB" sz="1200" b="0" i="0" u="none" strike="noStrike" kern="1200" baseline="0" dirty="0">
                <a:solidFill>
                  <a:schemeClr val="tx1"/>
                </a:solidFill>
                <a:latin typeface="+mn-lt"/>
                <a:ea typeface="+mn-ea"/>
                <a:cs typeface="+mn-cs"/>
              </a:rPr>
              <a:t>-The refurbished wing was designed as a multi-use space, featuring 12 public PCs, a video editing room, film-making equipment, a performance area, and a viewing screen.</a:t>
            </a:r>
          </a:p>
          <a:p>
            <a:r>
              <a:rPr lang="en-GB" sz="1200" b="0" i="0" u="none" strike="noStrike" kern="1200" baseline="0" dirty="0">
                <a:solidFill>
                  <a:schemeClr val="tx1"/>
                </a:solidFill>
                <a:latin typeface="+mn-lt"/>
                <a:ea typeface="+mn-ea"/>
                <a:cs typeface="+mn-cs"/>
              </a:rPr>
              <a:t>-It was intended to serve both individual users and local creative groups, with space and equipment available for hire. </a:t>
            </a:r>
            <a:endParaRPr lang="en-GB" dirty="0"/>
          </a:p>
        </p:txBody>
      </p:sp>
      <p:sp>
        <p:nvSpPr>
          <p:cNvPr id="4" name="Slide Number Placeholder 3"/>
          <p:cNvSpPr>
            <a:spLocks noGrp="1"/>
          </p:cNvSpPr>
          <p:nvPr>
            <p:ph type="sldNum" sz="quarter" idx="5"/>
          </p:nvPr>
        </p:nvSpPr>
        <p:spPr/>
        <p:txBody>
          <a:bodyPr/>
          <a:lstStyle/>
          <a:p>
            <a:fld id="{1AAC8377-3905-4857-BD1B-09D754BF1D97}" type="slidenum">
              <a:rPr lang="en-GB" smtClean="0"/>
              <a:t>10</a:t>
            </a:fld>
            <a:endParaRPr lang="en-GB"/>
          </a:p>
        </p:txBody>
      </p:sp>
    </p:spTree>
    <p:extLst>
      <p:ext uri="{BB962C8B-B14F-4D97-AF65-F5344CB8AC3E}">
        <p14:creationId xmlns:p14="http://schemas.microsoft.com/office/powerpoint/2010/main" val="38042325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-At Beckton Globe Library, Newham Libraries project transformed space into a flexible, multi-functional performance and community space. </a:t>
            </a:r>
          </a:p>
          <a:p>
            <a:r>
              <a:rPr lang="en-GB" sz="1200" b="0" i="0" u="none" strike="noStrike" kern="1200" baseline="0" dirty="0">
                <a:solidFill>
                  <a:schemeClr val="tx1"/>
                </a:solidFill>
                <a:latin typeface="+mn-lt"/>
                <a:ea typeface="+mn-ea"/>
                <a:cs typeface="+mn-cs"/>
              </a:rPr>
              <a:t>-The project addressed a local lack of cultural and community venues in the south of the borough. </a:t>
            </a:r>
          </a:p>
          <a:p>
            <a:r>
              <a:rPr lang="en-GB" sz="1200" b="0" i="0" u="none" strike="noStrike" kern="1200" baseline="0" dirty="0">
                <a:solidFill>
                  <a:schemeClr val="tx1"/>
                </a:solidFill>
                <a:latin typeface="+mn-lt"/>
                <a:ea typeface="+mn-ea"/>
                <a:cs typeface="+mn-cs"/>
              </a:rPr>
              <a:t>-The refurbished space now includes soundproofing, improved acoustics, lighting rigs, a sound system, projection capabilities, and flexible furnishings </a:t>
            </a:r>
          </a:p>
          <a:p>
            <a:r>
              <a:rPr lang="en-GB" sz="1200" b="0" i="0" u="none" strike="noStrike" kern="1200" baseline="0" dirty="0">
                <a:solidFill>
                  <a:schemeClr val="tx1"/>
                </a:solidFill>
                <a:latin typeface="+mn-lt"/>
                <a:ea typeface="+mn-ea"/>
                <a:cs typeface="+mn-cs"/>
              </a:rPr>
              <a:t>-This now provides a much-needed resource for performances, community events, and educational activities. </a:t>
            </a:r>
            <a:endParaRPr lang="en-GB" dirty="0"/>
          </a:p>
        </p:txBody>
      </p:sp>
      <p:sp>
        <p:nvSpPr>
          <p:cNvPr id="4" name="Slide Number Placeholder 3"/>
          <p:cNvSpPr>
            <a:spLocks noGrp="1"/>
          </p:cNvSpPr>
          <p:nvPr>
            <p:ph type="sldNum" sz="quarter" idx="5"/>
          </p:nvPr>
        </p:nvSpPr>
        <p:spPr/>
        <p:txBody>
          <a:bodyPr/>
          <a:lstStyle/>
          <a:p>
            <a:fld id="{1AAC8377-3905-4857-BD1B-09D754BF1D97}" type="slidenum">
              <a:rPr lang="en-GB" smtClean="0"/>
              <a:t>11</a:t>
            </a:fld>
            <a:endParaRPr lang="en-GB"/>
          </a:p>
        </p:txBody>
      </p:sp>
    </p:spTree>
    <p:extLst>
      <p:ext uri="{BB962C8B-B14F-4D97-AF65-F5344CB8AC3E}">
        <p14:creationId xmlns:p14="http://schemas.microsoft.com/office/powerpoint/2010/main" val="2826229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Scarborough Library in North Yorkshire </a:t>
            </a:r>
            <a:r>
              <a:rPr lang="en-GB" sz="1200" b="0" i="0" u="none" strike="noStrike" kern="1200" baseline="0" dirty="0">
                <a:solidFill>
                  <a:schemeClr val="tx1"/>
                </a:solidFill>
                <a:latin typeface="+mn-lt"/>
                <a:ea typeface="+mn-ea"/>
                <a:cs typeface="+mn-cs"/>
              </a:rPr>
              <a:t>the aim was to reconfigure the layout within a Grade II listed building</a:t>
            </a:r>
          </a:p>
          <a:p>
            <a:r>
              <a:rPr lang="en-GB" sz="1200" b="0" i="0" u="none" strike="noStrike" kern="1200" baseline="0" dirty="0">
                <a:solidFill>
                  <a:schemeClr val="tx1"/>
                </a:solidFill>
                <a:latin typeface="+mn-lt"/>
                <a:ea typeface="+mn-ea"/>
                <a:cs typeface="+mn-cs"/>
              </a:rPr>
              <a:t>-It created a modern, multi-use space to meet a variety of community needs, improve access and create better working environments for partners, staff and volunteers. </a:t>
            </a:r>
          </a:p>
          <a:p>
            <a:r>
              <a:rPr lang="en-GB" sz="1200" b="0" i="0" u="none" strike="noStrike" kern="1200" baseline="0" dirty="0">
                <a:solidFill>
                  <a:schemeClr val="tx1"/>
                </a:solidFill>
                <a:latin typeface="+mn-lt"/>
                <a:ea typeface="+mn-ea"/>
                <a:cs typeface="+mn-cs"/>
              </a:rPr>
              <a:t>-From this image you can see how they welcome for people visiting has improved significantly.</a:t>
            </a:r>
            <a:endParaRPr lang="en-GB" dirty="0"/>
          </a:p>
        </p:txBody>
      </p:sp>
      <p:sp>
        <p:nvSpPr>
          <p:cNvPr id="4" name="Slide Number Placeholder 3"/>
          <p:cNvSpPr>
            <a:spLocks noGrp="1"/>
          </p:cNvSpPr>
          <p:nvPr>
            <p:ph type="sldNum" sz="quarter" idx="5"/>
          </p:nvPr>
        </p:nvSpPr>
        <p:spPr/>
        <p:txBody>
          <a:bodyPr/>
          <a:lstStyle/>
          <a:p>
            <a:fld id="{1AAC8377-3905-4857-BD1B-09D754BF1D97}" type="slidenum">
              <a:rPr lang="en-GB" smtClean="0"/>
              <a:t>12</a:t>
            </a:fld>
            <a:endParaRPr lang="en-GB"/>
          </a:p>
        </p:txBody>
      </p:sp>
    </p:spTree>
    <p:extLst>
      <p:ext uri="{BB962C8B-B14F-4D97-AF65-F5344CB8AC3E}">
        <p14:creationId xmlns:p14="http://schemas.microsoft.com/office/powerpoint/2010/main" val="1306456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-LIF is intended to support digital and tech projects as well</a:t>
            </a:r>
          </a:p>
          <a:p>
            <a:r>
              <a:rPr lang="en-GB" sz="1200" b="0" i="0" u="none" strike="noStrike" kern="1200" baseline="0" dirty="0">
                <a:solidFill>
                  <a:schemeClr val="tx1"/>
                </a:solidFill>
                <a:latin typeface="+mn-lt"/>
                <a:ea typeface="+mn-ea"/>
                <a:cs typeface="+mn-cs"/>
              </a:rPr>
              <a:t>-Reading Council had a project that focused on: on-site tablet lending, off-site lending of Chromebooks (pre-loaded with data), and upgrades to Tilehurst Library to support out-of-hours community hire. </a:t>
            </a:r>
          </a:p>
          <a:p>
            <a:r>
              <a:rPr lang="en-GB" sz="1200" b="0" i="0" u="none" strike="noStrike" kern="1200" baseline="0" dirty="0">
                <a:solidFill>
                  <a:schemeClr val="tx1"/>
                </a:solidFill>
                <a:latin typeface="+mn-lt"/>
                <a:ea typeface="+mn-ea"/>
                <a:cs typeface="+mn-cs"/>
              </a:rPr>
              <a:t>-These interventions were designed to increase digital inclusion, offer greater flexibility for community engagement, and address local demand for accessible public space. </a:t>
            </a:r>
          </a:p>
          <a:p>
            <a:r>
              <a:rPr lang="en-GB" sz="1200" b="0" i="0" u="none" strike="noStrike" kern="1200" baseline="0" dirty="0">
                <a:solidFill>
                  <a:schemeClr val="tx1"/>
                </a:solidFill>
                <a:latin typeface="+mn-lt"/>
                <a:ea typeface="+mn-ea"/>
                <a:cs typeface="+mn-cs"/>
              </a:rPr>
              <a:t>-While modest in scope compared to later investment rounds, the project set the groundwork for broader ambitions, including a major central library relocation and a borough-wide library improvement programme under LIF Round 3.</a:t>
            </a:r>
            <a:endParaRPr lang="en-GB" dirty="0"/>
          </a:p>
        </p:txBody>
      </p:sp>
      <p:sp>
        <p:nvSpPr>
          <p:cNvPr id="4" name="Slide Number Placeholder 3"/>
          <p:cNvSpPr>
            <a:spLocks noGrp="1"/>
          </p:cNvSpPr>
          <p:nvPr>
            <p:ph type="sldNum" sz="quarter" idx="5"/>
          </p:nvPr>
        </p:nvSpPr>
        <p:spPr/>
        <p:txBody>
          <a:bodyPr/>
          <a:lstStyle/>
          <a:p>
            <a:fld id="{1AAC8377-3905-4857-BD1B-09D754BF1D97}" type="slidenum">
              <a:rPr lang="en-GB" smtClean="0"/>
              <a:t>13</a:t>
            </a:fld>
            <a:endParaRPr lang="en-GB"/>
          </a:p>
        </p:txBody>
      </p:sp>
    </p:spTree>
    <p:extLst>
      <p:ext uri="{BB962C8B-B14F-4D97-AF65-F5344CB8AC3E}">
        <p14:creationId xmlns:p14="http://schemas.microsoft.com/office/powerpoint/2010/main" val="19553096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final example is the work that was done at Clevedon Library in North Somerset</a:t>
            </a:r>
          </a:p>
          <a:p>
            <a:r>
              <a:rPr lang="en-GB" sz="1200" b="0" i="0" u="none" strike="noStrike" kern="1200" baseline="0" dirty="0">
                <a:solidFill>
                  <a:schemeClr val="tx1"/>
                </a:solidFill>
                <a:latin typeface="+mn-lt"/>
                <a:ea typeface="+mn-ea"/>
                <a:cs typeface="+mn-cs"/>
              </a:rPr>
              <a:t>-This involved internal alterations to create a community space and improve accessibility; energy efficiency improvements and works to the roof; and installing self-service technology to extend opening hours and increase library access. </a:t>
            </a:r>
          </a:p>
          <a:p>
            <a:r>
              <a:rPr lang="en-GB" sz="1200" b="0" i="0" u="none" strike="noStrike" kern="1200" baseline="0" dirty="0">
                <a:solidFill>
                  <a:schemeClr val="tx1"/>
                </a:solidFill>
                <a:latin typeface="+mn-lt"/>
                <a:ea typeface="+mn-ea"/>
                <a:cs typeface="+mn-cs"/>
              </a:rPr>
              <a:t>-A colleague/our Director for Libraries visited this just after he started working at the Arts Council</a:t>
            </a:r>
          </a:p>
          <a:p>
            <a:r>
              <a:rPr lang="en-GB" sz="1200" b="0" i="0" u="none" strike="noStrike" kern="1200" baseline="0" dirty="0">
                <a:solidFill>
                  <a:schemeClr val="tx1"/>
                </a:solidFill>
                <a:latin typeface="+mn-lt"/>
                <a:ea typeface="+mn-ea"/>
                <a:cs typeface="+mn-cs"/>
              </a:rPr>
              <a:t>-After visiting he reflected that whilst on paper it sounded like a straightforward refurbishment project being at the opening it really hit home the impact this space would have locally and the pride they felt in the new space</a:t>
            </a:r>
          </a:p>
          <a:p>
            <a:r>
              <a:rPr lang="en-GB" sz="1200" b="0" i="0" u="none" strike="noStrike" kern="1200" baseline="0" dirty="0">
                <a:solidFill>
                  <a:schemeClr val="tx1"/>
                </a:solidFill>
                <a:latin typeface="+mn-lt"/>
                <a:ea typeface="+mn-ea"/>
                <a:cs typeface="+mn-cs"/>
              </a:rPr>
              <a:t>-There were aspirations to create greater community and creative space in the town and to work more closely with the local church, hospitality sector and Curzon Community Cinema</a:t>
            </a:r>
            <a:endParaRPr lang="en-GB" dirty="0"/>
          </a:p>
        </p:txBody>
      </p:sp>
      <p:sp>
        <p:nvSpPr>
          <p:cNvPr id="4" name="Slide Number Placeholder 3"/>
          <p:cNvSpPr>
            <a:spLocks noGrp="1"/>
          </p:cNvSpPr>
          <p:nvPr>
            <p:ph type="sldNum" sz="quarter" idx="5"/>
          </p:nvPr>
        </p:nvSpPr>
        <p:spPr/>
        <p:txBody>
          <a:bodyPr/>
          <a:lstStyle/>
          <a:p>
            <a:fld id="{1AAC8377-3905-4857-BD1B-09D754BF1D97}" type="slidenum">
              <a:rPr lang="en-GB" smtClean="0"/>
              <a:t>14</a:t>
            </a:fld>
            <a:endParaRPr lang="en-GB"/>
          </a:p>
        </p:txBody>
      </p:sp>
    </p:spTree>
    <p:extLst>
      <p:ext uri="{BB962C8B-B14F-4D97-AF65-F5344CB8AC3E}">
        <p14:creationId xmlns:p14="http://schemas.microsoft.com/office/powerpoint/2010/main" val="40456756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4D8D8-5F96-76FC-3ABB-938568C82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664B86-53D0-B0F7-7FBC-9BD6834EBB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99846E-64BF-6CE7-5386-696BF1B63A25}"/>
              </a:ext>
            </a:extLst>
          </p:cNvPr>
          <p:cNvSpPr>
            <a:spLocks noGrp="1"/>
          </p:cNvSpPr>
          <p:nvPr>
            <p:ph type="body" idx="1"/>
          </p:nvPr>
        </p:nvSpPr>
        <p:spPr/>
        <p:txBody>
          <a:bodyPr/>
          <a:lstStyle/>
          <a:p>
            <a:pPr marL="0" indent="0">
              <a:spcAft>
                <a:spcPts val="1200"/>
              </a:spcAft>
              <a:buFont typeface="Arial" panose="020B0604020202020204" pitchFamily="34" charset="0"/>
              <a:buNone/>
            </a:pPr>
            <a:r>
              <a:rPr lang="en-GB" dirty="0"/>
              <a:t>-The current round of LIF for projects to start in 2027 just closed last week to applicants</a:t>
            </a:r>
          </a:p>
          <a:p>
            <a:pPr marL="0" indent="0">
              <a:spcAft>
                <a:spcPts val="1200"/>
              </a:spcAft>
              <a:buFont typeface="Arial" panose="020B0604020202020204" pitchFamily="34" charset="0"/>
              <a:buNone/>
            </a:pPr>
            <a:r>
              <a:rPr lang="en-GB" dirty="0"/>
              <a:t>-The aims, impacts and outcomes will be the same as previous rounds</a:t>
            </a:r>
          </a:p>
          <a:p>
            <a:pPr marL="0" indent="0">
              <a:spcAft>
                <a:spcPts val="1200"/>
              </a:spcAft>
              <a:buFont typeface="Arial" panose="020B0604020202020204" pitchFamily="34" charset="0"/>
              <a:buNone/>
            </a:pPr>
            <a:endParaRPr lang="en-GB" dirty="0"/>
          </a:p>
          <a:p>
            <a:pPr marL="0" indent="0">
              <a:spcAft>
                <a:spcPts val="1200"/>
              </a:spcAft>
              <a:buFont typeface="Arial" panose="020B0604020202020204" pitchFamily="34" charset="0"/>
              <a:buNone/>
            </a:pPr>
            <a:r>
              <a:rPr lang="en-GB" dirty="0"/>
              <a:t>-Aims: increase the sustainability and potential for transformation, increase/improve digital access, connect libraries to communities and increase use.</a:t>
            </a:r>
          </a:p>
          <a:p>
            <a:pPr marL="0" indent="0">
              <a:spcAft>
                <a:spcPts val="1200"/>
              </a:spcAft>
              <a:buFont typeface="Arial" panose="020B0604020202020204" pitchFamily="34" charset="0"/>
              <a:buNone/>
            </a:pPr>
            <a:endParaRPr lang="en-GB" dirty="0"/>
          </a:p>
          <a:p>
            <a:pPr marL="0" indent="0">
              <a:spcAft>
                <a:spcPts val="1200"/>
              </a:spcAft>
              <a:buFont typeface="Arial" panose="020B0604020202020204" pitchFamily="34" charset="0"/>
              <a:buNone/>
            </a:pPr>
            <a:r>
              <a:rPr lang="en-GB" dirty="0"/>
              <a:t>-Impacts: future-proofed, improved satisfaction and perception, diversify users, increase access to collections, increase digital access and increase collaboration.</a:t>
            </a:r>
          </a:p>
          <a:p>
            <a:pPr marL="0" indent="0">
              <a:spcAft>
                <a:spcPts val="1200"/>
              </a:spcAft>
              <a:buFont typeface="Arial" panose="020B0604020202020204" pitchFamily="34" charset="0"/>
              <a:buNone/>
            </a:pPr>
            <a:endParaRPr lang="en-GB" dirty="0"/>
          </a:p>
          <a:p>
            <a:pPr marL="0" indent="0">
              <a:spcAft>
                <a:spcPts val="1200"/>
              </a:spcAft>
              <a:buFont typeface="Arial" panose="020B0604020202020204" pitchFamily="34" charset="0"/>
              <a:buNone/>
            </a:pPr>
            <a:r>
              <a:rPr lang="en-GB" dirty="0"/>
              <a:t>-Outcomes: more use by community groups, increase in users, greater access to makerspaces, more revenue, increased number of devices, updated operating systems, extension of available hours and increase in co-location.</a:t>
            </a:r>
          </a:p>
          <a:p>
            <a:endParaRPr lang="en-GB" dirty="0"/>
          </a:p>
        </p:txBody>
      </p:sp>
      <p:sp>
        <p:nvSpPr>
          <p:cNvPr id="4" name="Slide Number Placeholder 3">
            <a:extLst>
              <a:ext uri="{FF2B5EF4-FFF2-40B4-BE49-F238E27FC236}">
                <a16:creationId xmlns:a16="http://schemas.microsoft.com/office/drawing/2014/main" id="{58761183-CCF5-1D6A-855F-E345E25FB3DC}"/>
              </a:ext>
            </a:extLst>
          </p:cNvPr>
          <p:cNvSpPr>
            <a:spLocks noGrp="1"/>
          </p:cNvSpPr>
          <p:nvPr>
            <p:ph type="sldNum" sz="quarter" idx="5"/>
          </p:nvPr>
        </p:nvSpPr>
        <p:spPr/>
        <p:txBody>
          <a:bodyPr/>
          <a:lstStyle/>
          <a:p>
            <a:fld id="{1AAC8377-3905-4857-BD1B-09D754BF1D97}" type="slidenum">
              <a:rPr lang="en-GB" smtClean="0"/>
              <a:t>15</a:t>
            </a:fld>
            <a:endParaRPr lang="en-GB"/>
          </a:p>
        </p:txBody>
      </p:sp>
    </p:spTree>
    <p:extLst>
      <p:ext uri="{BB962C8B-B14F-4D97-AF65-F5344CB8AC3E}">
        <p14:creationId xmlns:p14="http://schemas.microsoft.com/office/powerpoint/2010/main" val="3465221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79896-EDD2-7503-A7E6-55F71D8451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25A6A5-B18B-0929-8571-7DC4EBD893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EEB48E-C5B3-39F8-1A7A-D30A3E288F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-We are still in the process of agreeing future rounds and the format they will take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-But this slide gives the broader context into which future rounds fit.</a:t>
            </a:r>
          </a:p>
          <a:p>
            <a:endParaRPr lang="en-GB" dirty="0"/>
          </a:p>
        </p:txBody>
      </p:sp>
      <p:sp>
        <p:nvSpPr>
          <p:cNvPr id="4" name="Slide Number Placeholder 3">
            <a:extLst>
              <a:ext uri="{FF2B5EF4-FFF2-40B4-BE49-F238E27FC236}">
                <a16:creationId xmlns:a16="http://schemas.microsoft.com/office/drawing/2014/main" id="{1B761D8E-142C-27AD-EEF3-ED78BC79F0EE}"/>
              </a:ext>
            </a:extLst>
          </p:cNvPr>
          <p:cNvSpPr>
            <a:spLocks noGrp="1"/>
          </p:cNvSpPr>
          <p:nvPr>
            <p:ph type="sldNum" sz="quarter" idx="5"/>
          </p:nvPr>
        </p:nvSpPr>
        <p:spPr/>
        <p:txBody>
          <a:bodyPr/>
          <a:lstStyle/>
          <a:p>
            <a:fld id="{1AAC8377-3905-4857-BD1B-09D754BF1D97}" type="slidenum">
              <a:rPr lang="en-GB" smtClean="0"/>
              <a:t>16</a:t>
            </a:fld>
            <a:endParaRPr lang="en-GB"/>
          </a:p>
        </p:txBody>
      </p:sp>
    </p:spTree>
    <p:extLst>
      <p:ext uri="{BB962C8B-B14F-4D97-AF65-F5344CB8AC3E}">
        <p14:creationId xmlns:p14="http://schemas.microsoft.com/office/powerpoint/2010/main" val="2084580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97EAB-9827-EFAD-6C4D-7121AB65E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1AB92-11EB-9391-5760-D9AE6AE3D9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B9F476-DF61-6AA4-4E9A-A32A6C6F8567}"/>
              </a:ext>
            </a:extLst>
          </p:cNvPr>
          <p:cNvSpPr>
            <a:spLocks noGrp="1"/>
          </p:cNvSpPr>
          <p:nvPr>
            <p:ph type="body" idx="1"/>
          </p:nvPr>
        </p:nvSpPr>
        <p:spPr/>
        <p:txBody>
          <a:bodyPr/>
          <a:lstStyle/>
          <a:p>
            <a:r>
              <a:rPr lang="en-GB" dirty="0"/>
              <a:t>Time</a:t>
            </a:r>
          </a:p>
          <a:p>
            <a:r>
              <a:rPr lang="en-GB" dirty="0"/>
              <a:t>-Libraries need adequate time to make an application</a:t>
            </a:r>
          </a:p>
          <a:p>
            <a:r>
              <a:rPr lang="en-GB" dirty="0"/>
              <a:t>-There are complex internal sign-off processes needed to make, and application sand accept a grant</a:t>
            </a:r>
          </a:p>
          <a:p>
            <a:r>
              <a:rPr lang="en-GB" dirty="0"/>
              <a:t>-In general, we need to be mindful that different authorities work in different ways and those applying have different levels of responsibility on what they can accept/sign-off on</a:t>
            </a:r>
          </a:p>
          <a:p>
            <a:endParaRPr lang="en-GB" dirty="0"/>
          </a:p>
          <a:p>
            <a:r>
              <a:rPr lang="en-GB" dirty="0"/>
              <a:t>RIBA stages</a:t>
            </a:r>
          </a:p>
          <a:p>
            <a:r>
              <a:rPr lang="en-GB" dirty="0"/>
              <a:t>-This is a symptom of the above point but giving adequate time for projects to be developed to the relevant stage for us to be confident they can/will progress</a:t>
            </a:r>
          </a:p>
          <a:p>
            <a:endParaRPr lang="en-GB" dirty="0"/>
          </a:p>
          <a:p>
            <a:r>
              <a:rPr lang="en-GB" dirty="0"/>
              <a:t>Match funding</a:t>
            </a:r>
          </a:p>
          <a:p>
            <a:r>
              <a:rPr lang="en-GB" dirty="0"/>
              <a:t>-A change with the current round is the requirement for match funding of 5%</a:t>
            </a:r>
          </a:p>
          <a:p>
            <a:r>
              <a:rPr lang="en-GB" dirty="0"/>
              <a:t>-reflected the fact that due to the number of applications it became increasingly difficult to fund projects with a 100% ask for funding.</a:t>
            </a:r>
          </a:p>
          <a:p>
            <a:endParaRPr lang="en-GB" dirty="0"/>
          </a:p>
          <a:p>
            <a:r>
              <a:rPr lang="en-GB" dirty="0"/>
              <a:t>Parts of larger projects</a:t>
            </a:r>
          </a:p>
          <a:p>
            <a:r>
              <a:rPr lang="en-GB" dirty="0"/>
              <a:t>-Previously we had seen projects that were part of bigger towns or levelling up funding as potentially being more beneficial this actually occurred as a risk.</a:t>
            </a:r>
          </a:p>
          <a:p>
            <a:r>
              <a:rPr lang="en-GB" dirty="0"/>
              <a:t>-Projects that were part of much bigger capital projects risked being stalled or slowed </a:t>
            </a:r>
            <a:r>
              <a:rPr lang="en-GB" dirty="0" err="1"/>
              <a:t>byt</a:t>
            </a:r>
            <a:r>
              <a:rPr lang="en-GB" dirty="0"/>
              <a:t> delays and issues with the bigger project they were part of</a:t>
            </a:r>
          </a:p>
          <a:p>
            <a:endParaRPr lang="en-GB" dirty="0"/>
          </a:p>
          <a:p>
            <a:r>
              <a:rPr lang="en-GB" dirty="0"/>
              <a:t>Digital</a:t>
            </a:r>
          </a:p>
          <a:p>
            <a:r>
              <a:rPr lang="en-GB" dirty="0"/>
              <a:t>-We saw projects that had digital elements, asks for equipment and upgrades but not many that were purely digital</a:t>
            </a:r>
          </a:p>
          <a:p>
            <a:r>
              <a:rPr lang="en-GB" dirty="0"/>
              <a:t>-One was the Discover More tool developed by Suffolk Libraries prior to the council taking them back in house</a:t>
            </a:r>
          </a:p>
          <a:p>
            <a:r>
              <a:rPr lang="en-GB" dirty="0"/>
              <a:t>-This is a social prescribing tool described once as “trip advisor for the soul”</a:t>
            </a:r>
          </a:p>
          <a:p>
            <a:r>
              <a:rPr lang="en-GB" dirty="0"/>
              <a:t>-The lack of purely digital project probably in part reflects the demands/needs of the sector which is focused on buildings and infrastructure</a:t>
            </a:r>
          </a:p>
          <a:p>
            <a:r>
              <a:rPr lang="en-GB"/>
              <a:t>-</a:t>
            </a:r>
            <a:r>
              <a:rPr lang="en-GB" dirty="0"/>
              <a:t>M</a:t>
            </a:r>
            <a:r>
              <a:rPr lang="en-GB"/>
              <a:t>indful </a:t>
            </a:r>
            <a:r>
              <a:rPr lang="en-GB" dirty="0"/>
              <a:t>that this is capital money as well which puts constraints on the spend</a:t>
            </a:r>
          </a:p>
          <a:p>
            <a:endParaRPr lang="en-GB" dirty="0"/>
          </a:p>
        </p:txBody>
      </p:sp>
      <p:sp>
        <p:nvSpPr>
          <p:cNvPr id="4" name="Slide Number Placeholder 3">
            <a:extLst>
              <a:ext uri="{FF2B5EF4-FFF2-40B4-BE49-F238E27FC236}">
                <a16:creationId xmlns:a16="http://schemas.microsoft.com/office/drawing/2014/main" id="{32260671-62BB-3B7F-2CBD-4D4D3F41B392}"/>
              </a:ext>
            </a:extLst>
          </p:cNvPr>
          <p:cNvSpPr>
            <a:spLocks noGrp="1"/>
          </p:cNvSpPr>
          <p:nvPr>
            <p:ph type="sldNum" sz="quarter" idx="5"/>
          </p:nvPr>
        </p:nvSpPr>
        <p:spPr/>
        <p:txBody>
          <a:bodyPr/>
          <a:lstStyle/>
          <a:p>
            <a:fld id="{1AAC8377-3905-4857-BD1B-09D754BF1D97}" type="slidenum">
              <a:rPr lang="en-GB" smtClean="0"/>
              <a:t>17</a:t>
            </a:fld>
            <a:endParaRPr lang="en-GB"/>
          </a:p>
        </p:txBody>
      </p:sp>
    </p:spTree>
    <p:extLst>
      <p:ext uri="{BB962C8B-B14F-4D97-AF65-F5344CB8AC3E}">
        <p14:creationId xmlns:p14="http://schemas.microsoft.com/office/powerpoint/2010/main" val="1682142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4" name="Picture Placeholder 22">
            <a:extLst>
              <a:ext uri="{FF2B5EF4-FFF2-40B4-BE49-F238E27FC236}">
                <a16:creationId xmlns:a16="http://schemas.microsoft.com/office/drawing/2014/main" id="{E6A13F1D-4A27-4902-42BA-1157C96B3596}"/>
              </a:ext>
            </a:extLst>
          </p:cNvPr>
          <p:cNvSpPr>
            <a:spLocks noGrp="1"/>
          </p:cNvSpPr>
          <p:nvPr>
            <p:ph type="pic" sz="quarter" idx="13"/>
          </p:nvPr>
        </p:nvSpPr>
        <p:spPr>
          <a:xfrm>
            <a:off x="6400800" y="315913"/>
            <a:ext cx="5375275" cy="5973762"/>
          </a:xfrm>
        </p:spPr>
        <p:txBody>
          <a:bodyPr/>
          <a:lstStyle/>
          <a:p>
            <a:endParaRPr lang="en-GB"/>
          </a:p>
        </p:txBody>
      </p:sp>
      <p:sp>
        <p:nvSpPr>
          <p:cNvPr id="12" name="Text Placeholder 10">
            <a:extLst>
              <a:ext uri="{FF2B5EF4-FFF2-40B4-BE49-F238E27FC236}">
                <a16:creationId xmlns:a16="http://schemas.microsoft.com/office/drawing/2014/main" id="{956EC2C0-FA0F-6168-9CAD-A2FCD1FE37AD}"/>
              </a:ext>
            </a:extLst>
          </p:cNvPr>
          <p:cNvSpPr>
            <a:spLocks noGrp="1"/>
          </p:cNvSpPr>
          <p:nvPr>
            <p:ph type="body" sz="quarter" idx="10" hasCustomPrompt="1"/>
          </p:nvPr>
        </p:nvSpPr>
        <p:spPr>
          <a:xfrm>
            <a:off x="319651" y="2627561"/>
            <a:ext cx="4411662" cy="914400"/>
          </a:xfrm>
        </p:spPr>
        <p:txBody>
          <a:bodyPr/>
          <a:lstStyle>
            <a:lvl1pPr>
              <a:defRPr sz="4800" b="1">
                <a:solidFill>
                  <a:schemeClr val="tx1"/>
                </a:solidFill>
              </a:defRPr>
            </a:lvl1pPr>
            <a:lvl2pPr marL="457200" indent="0">
              <a:buNone/>
              <a:defRPr/>
            </a:lvl2pPr>
          </a:lstStyle>
          <a:p>
            <a:pPr lvl="0"/>
            <a:r>
              <a:rPr lang="en-US"/>
              <a:t>Title</a:t>
            </a:r>
          </a:p>
        </p:txBody>
      </p:sp>
      <p:sp>
        <p:nvSpPr>
          <p:cNvPr id="14" name="Text Placeholder 13">
            <a:extLst>
              <a:ext uri="{FF2B5EF4-FFF2-40B4-BE49-F238E27FC236}">
                <a16:creationId xmlns:a16="http://schemas.microsoft.com/office/drawing/2014/main" id="{8C9E409A-54A3-AB2B-4DB9-3FF1B028FDF9}"/>
              </a:ext>
            </a:extLst>
          </p:cNvPr>
          <p:cNvSpPr>
            <a:spLocks noGrp="1"/>
          </p:cNvSpPr>
          <p:nvPr>
            <p:ph type="body" sz="quarter" idx="11" hasCustomPrompt="1"/>
          </p:nvPr>
        </p:nvSpPr>
        <p:spPr>
          <a:xfrm>
            <a:off x="319651" y="3861385"/>
            <a:ext cx="3537953" cy="914400"/>
          </a:xfrm>
        </p:spPr>
        <p:txBody>
          <a:bodyPr/>
          <a:lstStyle>
            <a:lvl1pPr>
              <a:defRPr/>
            </a:lvl1pPr>
          </a:lstStyle>
          <a:p>
            <a:pPr lvl="0"/>
            <a:r>
              <a:rPr lang="en-US" err="1"/>
              <a:t>Subheader</a:t>
            </a:r>
            <a:endParaRPr lang="en-US"/>
          </a:p>
          <a:p>
            <a:pPr lvl="0"/>
            <a:r>
              <a:rPr lang="en-US"/>
              <a:t>Date</a:t>
            </a:r>
          </a:p>
        </p:txBody>
      </p:sp>
      <p:sp>
        <p:nvSpPr>
          <p:cNvPr id="21" name="Text Placeholder 19">
            <a:extLst>
              <a:ext uri="{FF2B5EF4-FFF2-40B4-BE49-F238E27FC236}">
                <a16:creationId xmlns:a16="http://schemas.microsoft.com/office/drawing/2014/main" id="{A52E2968-8E00-A5A1-68D9-D2F665162E90}"/>
              </a:ext>
            </a:extLst>
          </p:cNvPr>
          <p:cNvSpPr>
            <a:spLocks noGrp="1"/>
          </p:cNvSpPr>
          <p:nvPr>
            <p:ph type="body" sz="quarter" idx="12" hasCustomPrompt="1"/>
          </p:nvPr>
        </p:nvSpPr>
        <p:spPr>
          <a:xfrm>
            <a:off x="6400996" y="6078652"/>
            <a:ext cx="2651126" cy="215444"/>
          </a:xfrm>
        </p:spPr>
        <p:txBody>
          <a:bodyPr/>
          <a:lstStyle>
            <a:lvl1pPr>
              <a:defRPr sz="800"/>
            </a:lvl1pPr>
            <a:lvl2pPr>
              <a:defRPr sz="800"/>
            </a:lvl2pPr>
            <a:lvl3pPr>
              <a:defRPr sz="800"/>
            </a:lvl3pPr>
            <a:lvl4pPr>
              <a:defRPr sz="800"/>
            </a:lvl4pPr>
            <a:lvl5pPr>
              <a:defRPr sz="800"/>
            </a:lvl5pPr>
          </a:lstStyle>
          <a:p>
            <a:pPr lvl="0"/>
            <a:r>
              <a:rPr lang="en-US"/>
              <a:t>Add credits here / font </a:t>
            </a:r>
            <a:r>
              <a:rPr lang="en-US" err="1"/>
              <a:t>colour</a:t>
            </a:r>
            <a:r>
              <a:rPr lang="en-US"/>
              <a:t> white if needed</a:t>
            </a:r>
            <a:endParaRPr lang="en-GB"/>
          </a:p>
        </p:txBody>
      </p:sp>
    </p:spTree>
    <p:extLst>
      <p:ext uri="{BB962C8B-B14F-4D97-AF65-F5344CB8AC3E}">
        <p14:creationId xmlns:p14="http://schemas.microsoft.com/office/powerpoint/2010/main" val="2363831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Text Placeholder 13">
            <a:extLst>
              <a:ext uri="{FF2B5EF4-FFF2-40B4-BE49-F238E27FC236}">
                <a16:creationId xmlns:a16="http://schemas.microsoft.com/office/drawing/2014/main" id="{550045AD-E320-A0B4-6DFE-89CED3F432E7}"/>
              </a:ext>
            </a:extLst>
          </p:cNvPr>
          <p:cNvSpPr>
            <a:spLocks noGrp="1"/>
          </p:cNvSpPr>
          <p:nvPr>
            <p:ph type="body" sz="quarter" idx="11" hasCustomPrompt="1"/>
          </p:nvPr>
        </p:nvSpPr>
        <p:spPr>
          <a:xfrm>
            <a:off x="319651" y="1503196"/>
            <a:ext cx="3537953" cy="914400"/>
          </a:xfrm>
        </p:spPr>
        <p:txBody>
          <a:bodyPr>
            <a:normAutofit/>
          </a:bodyPr>
          <a:lstStyle>
            <a:lvl1pPr>
              <a:defRPr sz="2400"/>
            </a:lvl1pPr>
          </a:lstStyle>
          <a:p>
            <a:pPr lvl="0"/>
            <a:r>
              <a:rPr lang="en-US"/>
              <a:t>Text</a:t>
            </a:r>
          </a:p>
        </p:txBody>
      </p:sp>
      <p:sp>
        <p:nvSpPr>
          <p:cNvPr id="13" name="Text Placeholder 10">
            <a:extLst>
              <a:ext uri="{FF2B5EF4-FFF2-40B4-BE49-F238E27FC236}">
                <a16:creationId xmlns:a16="http://schemas.microsoft.com/office/drawing/2014/main" id="{9900FE65-4569-5549-B692-C4116A399207}"/>
              </a:ext>
            </a:extLst>
          </p:cNvPr>
          <p:cNvSpPr>
            <a:spLocks noGrp="1"/>
          </p:cNvSpPr>
          <p:nvPr>
            <p:ph type="body" sz="quarter" idx="10" hasCustomPrompt="1"/>
          </p:nvPr>
        </p:nvSpPr>
        <p:spPr>
          <a:xfrm>
            <a:off x="319650" y="315913"/>
            <a:ext cx="11615675" cy="914400"/>
          </a:xfrm>
        </p:spPr>
        <p:txBody>
          <a:bodyPr/>
          <a:lstStyle>
            <a:lvl1pPr>
              <a:defRPr sz="4800" b="1">
                <a:solidFill>
                  <a:schemeClr val="tx1"/>
                </a:solidFill>
              </a:defRPr>
            </a:lvl1pPr>
            <a:lvl2pPr marL="457200" indent="0">
              <a:buNone/>
              <a:defRPr/>
            </a:lvl2pPr>
          </a:lstStyle>
          <a:p>
            <a:pPr lvl="0"/>
            <a:r>
              <a:rPr lang="en-US"/>
              <a:t>Title</a:t>
            </a:r>
          </a:p>
        </p:txBody>
      </p:sp>
    </p:spTree>
    <p:extLst>
      <p:ext uri="{BB962C8B-B14F-4D97-AF65-F5344CB8AC3E}">
        <p14:creationId xmlns:p14="http://schemas.microsoft.com/office/powerpoint/2010/main" val="2093041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4" name="Picture Placeholder 22">
            <a:extLst>
              <a:ext uri="{FF2B5EF4-FFF2-40B4-BE49-F238E27FC236}">
                <a16:creationId xmlns:a16="http://schemas.microsoft.com/office/drawing/2014/main" id="{E6A13F1D-4A27-4902-42BA-1157C96B3596}"/>
              </a:ext>
            </a:extLst>
          </p:cNvPr>
          <p:cNvSpPr>
            <a:spLocks noGrp="1"/>
          </p:cNvSpPr>
          <p:nvPr>
            <p:ph type="pic" sz="quarter" idx="13"/>
          </p:nvPr>
        </p:nvSpPr>
        <p:spPr>
          <a:xfrm>
            <a:off x="6400800" y="315913"/>
            <a:ext cx="5375275" cy="5973762"/>
          </a:xfrm>
        </p:spPr>
        <p:txBody>
          <a:bodyPr/>
          <a:lstStyle/>
          <a:p>
            <a:endParaRPr lang="en-GB"/>
          </a:p>
        </p:txBody>
      </p:sp>
      <p:sp>
        <p:nvSpPr>
          <p:cNvPr id="12" name="Text Placeholder 10">
            <a:extLst>
              <a:ext uri="{FF2B5EF4-FFF2-40B4-BE49-F238E27FC236}">
                <a16:creationId xmlns:a16="http://schemas.microsoft.com/office/drawing/2014/main" id="{956EC2C0-FA0F-6168-9CAD-A2FCD1FE37AD}"/>
              </a:ext>
            </a:extLst>
          </p:cNvPr>
          <p:cNvSpPr>
            <a:spLocks noGrp="1"/>
          </p:cNvSpPr>
          <p:nvPr>
            <p:ph type="body" sz="quarter" idx="10" hasCustomPrompt="1"/>
          </p:nvPr>
        </p:nvSpPr>
        <p:spPr>
          <a:xfrm>
            <a:off x="319651" y="315913"/>
            <a:ext cx="4411662" cy="914400"/>
          </a:xfrm>
        </p:spPr>
        <p:txBody>
          <a:bodyPr/>
          <a:lstStyle>
            <a:lvl1pPr>
              <a:defRPr sz="4800" b="1">
                <a:solidFill>
                  <a:schemeClr val="tx1"/>
                </a:solidFill>
              </a:defRPr>
            </a:lvl1pPr>
            <a:lvl2pPr marL="457200" indent="0">
              <a:buNone/>
              <a:defRPr/>
            </a:lvl2pPr>
          </a:lstStyle>
          <a:p>
            <a:pPr lvl="0"/>
            <a:r>
              <a:rPr lang="en-US"/>
              <a:t>Title</a:t>
            </a:r>
          </a:p>
        </p:txBody>
      </p:sp>
      <p:sp>
        <p:nvSpPr>
          <p:cNvPr id="14" name="Text Placeholder 13">
            <a:extLst>
              <a:ext uri="{FF2B5EF4-FFF2-40B4-BE49-F238E27FC236}">
                <a16:creationId xmlns:a16="http://schemas.microsoft.com/office/drawing/2014/main" id="{8C9E409A-54A3-AB2B-4DB9-3FF1B028FDF9}"/>
              </a:ext>
            </a:extLst>
          </p:cNvPr>
          <p:cNvSpPr>
            <a:spLocks noGrp="1"/>
          </p:cNvSpPr>
          <p:nvPr>
            <p:ph type="body" sz="quarter" idx="11" hasCustomPrompt="1"/>
          </p:nvPr>
        </p:nvSpPr>
        <p:spPr>
          <a:xfrm>
            <a:off x="319651" y="1503196"/>
            <a:ext cx="3537953" cy="914400"/>
          </a:xfrm>
        </p:spPr>
        <p:txBody>
          <a:bodyPr>
            <a:normAutofit/>
          </a:bodyPr>
          <a:lstStyle>
            <a:lvl1pPr>
              <a:defRPr sz="2400"/>
            </a:lvl1pPr>
          </a:lstStyle>
          <a:p>
            <a:pPr lvl="0"/>
            <a:r>
              <a:rPr lang="en-US"/>
              <a:t>Text</a:t>
            </a:r>
          </a:p>
        </p:txBody>
      </p:sp>
      <p:sp>
        <p:nvSpPr>
          <p:cNvPr id="21" name="Text Placeholder 19">
            <a:extLst>
              <a:ext uri="{FF2B5EF4-FFF2-40B4-BE49-F238E27FC236}">
                <a16:creationId xmlns:a16="http://schemas.microsoft.com/office/drawing/2014/main" id="{A52E2968-8E00-A5A1-68D9-D2F665162E90}"/>
              </a:ext>
            </a:extLst>
          </p:cNvPr>
          <p:cNvSpPr>
            <a:spLocks noGrp="1"/>
          </p:cNvSpPr>
          <p:nvPr>
            <p:ph type="body" sz="quarter" idx="12" hasCustomPrompt="1"/>
          </p:nvPr>
        </p:nvSpPr>
        <p:spPr>
          <a:xfrm>
            <a:off x="6400996" y="6078652"/>
            <a:ext cx="2651126" cy="215444"/>
          </a:xfrm>
        </p:spPr>
        <p:txBody>
          <a:bodyPr/>
          <a:lstStyle>
            <a:lvl1pPr>
              <a:defRPr sz="800"/>
            </a:lvl1pPr>
            <a:lvl2pPr>
              <a:defRPr sz="800"/>
            </a:lvl2pPr>
            <a:lvl3pPr>
              <a:defRPr sz="800"/>
            </a:lvl3pPr>
            <a:lvl4pPr>
              <a:defRPr sz="800"/>
            </a:lvl4pPr>
            <a:lvl5pPr>
              <a:defRPr sz="800"/>
            </a:lvl5pPr>
          </a:lstStyle>
          <a:p>
            <a:pPr lvl="0"/>
            <a:r>
              <a:rPr lang="en-US"/>
              <a:t>Add credits here / font </a:t>
            </a:r>
            <a:r>
              <a:rPr lang="en-US" err="1"/>
              <a:t>colour</a:t>
            </a:r>
            <a:r>
              <a:rPr lang="en-US"/>
              <a:t> white if needed</a:t>
            </a:r>
            <a:endParaRPr lang="en-GB"/>
          </a:p>
        </p:txBody>
      </p:sp>
    </p:spTree>
    <p:extLst>
      <p:ext uri="{BB962C8B-B14F-4D97-AF65-F5344CB8AC3E}">
        <p14:creationId xmlns:p14="http://schemas.microsoft.com/office/powerpoint/2010/main" val="3339949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A376FFB-DB03-0771-AA67-3AEBF9E2812D}"/>
              </a:ext>
            </a:extLst>
          </p:cNvPr>
          <p:cNvSpPr>
            <a:spLocks noGrp="1"/>
          </p:cNvSpPr>
          <p:nvPr>
            <p:ph type="body" sz="quarter" idx="10" hasCustomPrompt="1"/>
          </p:nvPr>
        </p:nvSpPr>
        <p:spPr>
          <a:xfrm>
            <a:off x="1408113" y="2682875"/>
            <a:ext cx="9383712" cy="1468438"/>
          </a:xfrm>
        </p:spPr>
        <p:txBody>
          <a:bodyPr/>
          <a:lstStyle>
            <a:lvl1pPr>
              <a:defRPr sz="4400" b="1"/>
            </a:lvl1pPr>
          </a:lstStyle>
          <a:p>
            <a:pPr lvl="0"/>
            <a:r>
              <a:rPr lang="en-US"/>
              <a:t>Text</a:t>
            </a:r>
            <a:endParaRPr lang="en-GB"/>
          </a:p>
        </p:txBody>
      </p:sp>
    </p:spTree>
    <p:extLst>
      <p:ext uri="{BB962C8B-B14F-4D97-AF65-F5344CB8AC3E}">
        <p14:creationId xmlns:p14="http://schemas.microsoft.com/office/powerpoint/2010/main" val="3791366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5" name="Text Placeholder 10">
            <a:extLst>
              <a:ext uri="{FF2B5EF4-FFF2-40B4-BE49-F238E27FC236}">
                <a16:creationId xmlns:a16="http://schemas.microsoft.com/office/drawing/2014/main" id="{8D945DC1-438E-6AAE-F901-E5A8ACDA9D6E}"/>
              </a:ext>
            </a:extLst>
          </p:cNvPr>
          <p:cNvSpPr>
            <a:spLocks noGrp="1"/>
          </p:cNvSpPr>
          <p:nvPr>
            <p:ph type="body" sz="quarter" idx="10" hasCustomPrompt="1"/>
          </p:nvPr>
        </p:nvSpPr>
        <p:spPr>
          <a:xfrm>
            <a:off x="319650" y="315913"/>
            <a:ext cx="11555517" cy="914400"/>
          </a:xfrm>
        </p:spPr>
        <p:txBody>
          <a:bodyPr/>
          <a:lstStyle>
            <a:lvl1pPr>
              <a:defRPr sz="4800" b="1">
                <a:solidFill>
                  <a:schemeClr val="tx1"/>
                </a:solidFill>
              </a:defRPr>
            </a:lvl1pPr>
            <a:lvl2pPr marL="457200" indent="0">
              <a:buNone/>
              <a:defRPr/>
            </a:lvl2pPr>
          </a:lstStyle>
          <a:p>
            <a:pPr lvl="0"/>
            <a:r>
              <a:rPr lang="en-US"/>
              <a:t>Title</a:t>
            </a:r>
          </a:p>
        </p:txBody>
      </p:sp>
      <p:sp>
        <p:nvSpPr>
          <p:cNvPr id="6" name="Text Placeholder 13">
            <a:extLst>
              <a:ext uri="{FF2B5EF4-FFF2-40B4-BE49-F238E27FC236}">
                <a16:creationId xmlns:a16="http://schemas.microsoft.com/office/drawing/2014/main" id="{6294D40A-D677-3F71-8E74-1112DD041D06}"/>
              </a:ext>
            </a:extLst>
          </p:cNvPr>
          <p:cNvSpPr>
            <a:spLocks noGrp="1"/>
          </p:cNvSpPr>
          <p:nvPr>
            <p:ph type="body" sz="quarter" idx="11" hasCustomPrompt="1"/>
          </p:nvPr>
        </p:nvSpPr>
        <p:spPr>
          <a:xfrm>
            <a:off x="319651" y="1503196"/>
            <a:ext cx="3537953" cy="914400"/>
          </a:xfrm>
        </p:spPr>
        <p:txBody>
          <a:bodyPr>
            <a:normAutofit/>
          </a:bodyPr>
          <a:lstStyle>
            <a:lvl1pPr>
              <a:defRPr sz="2400"/>
            </a:lvl1pPr>
          </a:lstStyle>
          <a:p>
            <a:pPr lvl="0"/>
            <a:r>
              <a:rPr lang="en-US"/>
              <a:t>Text</a:t>
            </a:r>
          </a:p>
        </p:txBody>
      </p:sp>
    </p:spTree>
    <p:extLst>
      <p:ext uri="{BB962C8B-B14F-4D97-AF65-F5344CB8AC3E}">
        <p14:creationId xmlns:p14="http://schemas.microsoft.com/office/powerpoint/2010/main" val="26623772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EE6"/>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A49D04-0367-B80C-AD19-0B5D99AA75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404ACA0-F01A-D763-ED1D-C4BD0E8283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endParaRPr lang="en-GB"/>
          </a:p>
        </p:txBody>
      </p:sp>
      <p:sp>
        <p:nvSpPr>
          <p:cNvPr id="7" name="Rectangle 6">
            <a:extLst>
              <a:ext uri="{FF2B5EF4-FFF2-40B4-BE49-F238E27FC236}">
                <a16:creationId xmlns:a16="http://schemas.microsoft.com/office/drawing/2014/main" id="{5D3CD54A-0907-05C4-19F7-68CC9F678886}"/>
              </a:ext>
              <a:ext uri="{C183D7F6-B498-43B3-948B-1728B52AA6E4}">
                <adec:decorative xmlns:adec="http://schemas.microsoft.com/office/drawing/2017/decorative" val="1"/>
              </a:ext>
            </a:extLst>
          </p:cNvPr>
          <p:cNvSpPr/>
          <p:nvPr userDrawn="1"/>
        </p:nvSpPr>
        <p:spPr>
          <a:xfrm>
            <a:off x="415159" y="6218959"/>
            <a:ext cx="11361682" cy="9294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9" name="TextBox 1">
            <a:extLst>
              <a:ext uri="{FF2B5EF4-FFF2-40B4-BE49-F238E27FC236}">
                <a16:creationId xmlns:a16="http://schemas.microsoft.com/office/drawing/2014/main" id="{8B341553-99CA-9299-5561-CE68715DDAEC}"/>
              </a:ext>
              <a:ext uri="{C183D7F6-B498-43B3-948B-1728B52AA6E4}">
                <adec:decorative xmlns:adec="http://schemas.microsoft.com/office/drawing/2017/decorative" val="1"/>
              </a:ext>
            </a:extLst>
          </p:cNvPr>
          <p:cNvSpPr txBox="1"/>
          <p:nvPr userDrawn="1"/>
        </p:nvSpPr>
        <p:spPr>
          <a:xfrm>
            <a:off x="8942959" y="6232828"/>
            <a:ext cx="2840322" cy="400110"/>
          </a:xfrm>
          <a:prstGeom prst="rect">
            <a:avLst/>
          </a:prstGeom>
          <a:solidFill>
            <a:schemeClr val="tx1"/>
          </a:solid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1">
                <a:solidFill>
                  <a:schemeClr val="bg1"/>
                </a:solidFill>
                <a:latin typeface="Arial"/>
                <a:cs typeface="Arial"/>
              </a:rPr>
              <a:t>      artscouncil.org.uk </a:t>
            </a:r>
          </a:p>
        </p:txBody>
      </p:sp>
      <p:pic>
        <p:nvPicPr>
          <p:cNvPr id="10" name="Picture 2" descr="Arts Council England logo">
            <a:extLst>
              <a:ext uri="{FF2B5EF4-FFF2-40B4-BE49-F238E27FC236}">
                <a16:creationId xmlns:a16="http://schemas.microsoft.com/office/drawing/2014/main" id="{D053A0C7-22B8-5969-B73D-57FA3C7ACF9C}"/>
              </a:ext>
            </a:extLst>
          </p:cNvPr>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8989714" y="6228265"/>
            <a:ext cx="400110" cy="400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243444"/>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65" r:id="rId3"/>
    <p:sldLayoutId id="2147483662" r:id="rId4"/>
    <p:sldLayoutId id="2147483664" r:id="rId5"/>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artscouncil.org.uk/" TargetMode="External"/><Relationship Id="rId2" Type="http://schemas.openxmlformats.org/officeDocument/2006/relationships/hyperlink" Target="mailto:laura.dyer@artscouncil.org.uk"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The image depicts a large, stately building with a grand entrance, surrounded by trees and people, under a clear sky.&#10;&#10;AI-generated content may be incorrect.">
            <a:extLst>
              <a:ext uri="{FF2B5EF4-FFF2-40B4-BE49-F238E27FC236}">
                <a16:creationId xmlns:a16="http://schemas.microsoft.com/office/drawing/2014/main" id="{534A6836-2811-295E-5A3E-9236CFA703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068529" y="2186232"/>
            <a:ext cx="2706582" cy="2029937"/>
          </a:xfrm>
          <a:prstGeom prst="rect">
            <a:avLst/>
          </a:prstGeom>
        </p:spPr>
      </p:pic>
      <p:sp>
        <p:nvSpPr>
          <p:cNvPr id="9" name="Text Placeholder 8">
            <a:extLst>
              <a:ext uri="{FF2B5EF4-FFF2-40B4-BE49-F238E27FC236}">
                <a16:creationId xmlns:a16="http://schemas.microsoft.com/office/drawing/2014/main" id="{8700B038-3605-DE9A-50B5-6C0489CCFEDB}"/>
              </a:ext>
            </a:extLst>
          </p:cNvPr>
          <p:cNvSpPr>
            <a:spLocks noGrp="1"/>
          </p:cNvSpPr>
          <p:nvPr>
            <p:ph type="body" sz="quarter" idx="11"/>
          </p:nvPr>
        </p:nvSpPr>
        <p:spPr>
          <a:xfrm>
            <a:off x="279466" y="3051284"/>
            <a:ext cx="6025556" cy="2851269"/>
          </a:xfrm>
        </p:spPr>
        <p:txBody>
          <a:bodyPr vert="horz" lIns="91440" tIns="45720" rIns="91440" bIns="45720" rtlCol="0" anchor="t">
            <a:normAutofit fontScale="92500" lnSpcReduction="20000"/>
          </a:bodyPr>
          <a:lstStyle/>
          <a:p>
            <a:r>
              <a:rPr lang="en-GB" sz="4300" dirty="0"/>
              <a:t>Libraries and Placemaking</a:t>
            </a:r>
          </a:p>
          <a:p>
            <a:endParaRPr lang="en-US" dirty="0"/>
          </a:p>
          <a:p>
            <a:endParaRPr lang="en-US" dirty="0"/>
          </a:p>
          <a:p>
            <a:r>
              <a:rPr lang="en-US" sz="1900" b="1">
                <a:latin typeface="Arial"/>
                <a:cs typeface="Arial"/>
              </a:rPr>
              <a:t>Laura Dyer, MBE</a:t>
            </a:r>
            <a:endParaRPr lang="en-US" sz="1900" b="1"/>
          </a:p>
          <a:p>
            <a:r>
              <a:rPr lang="en-US" sz="1900" dirty="0"/>
              <a:t>Deputy Chief Executive, Places, Engagement &amp; Libraries</a:t>
            </a:r>
          </a:p>
          <a:p>
            <a:r>
              <a:rPr lang="en-US" sz="1900" dirty="0"/>
              <a:t>Arts Council England</a:t>
            </a:r>
          </a:p>
          <a:p>
            <a:endParaRPr lang="en-GB" dirty="0"/>
          </a:p>
          <a:p>
            <a:endParaRPr lang="en-GB" dirty="0"/>
          </a:p>
        </p:txBody>
      </p:sp>
      <p:pic>
        <p:nvPicPr>
          <p:cNvPr id="14" name="Picture 13" descr="THE FABELMANS 12A&#10;&#10;AI-generated content may be incorrect.">
            <a:extLst>
              <a:ext uri="{FF2B5EF4-FFF2-40B4-BE49-F238E27FC236}">
                <a16:creationId xmlns:a16="http://schemas.microsoft.com/office/drawing/2014/main" id="{8501D276-5AA9-8AB3-205D-3AB13703B5F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66301" y="156292"/>
            <a:ext cx="2706582" cy="2029937"/>
          </a:xfrm>
          <a:prstGeom prst="rect">
            <a:avLst/>
          </a:prstGeom>
        </p:spPr>
      </p:pic>
      <p:pic>
        <p:nvPicPr>
          <p:cNvPr id="16" name="Picture 15" descr="The image depicts a modern, glass-clad office building with large windows, situated in an urban environment, and surrounded by a few pedestrians and a few trees.&#10;&#10;AI-generated content may be incorrect.">
            <a:extLst>
              <a:ext uri="{FF2B5EF4-FFF2-40B4-BE49-F238E27FC236}">
                <a16:creationId xmlns:a16="http://schemas.microsoft.com/office/drawing/2014/main" id="{35AA3A85-63A4-D273-2CE2-E808B058BC7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85272" y="4192963"/>
            <a:ext cx="2689839" cy="2017380"/>
          </a:xfrm>
          <a:prstGeom prst="rect">
            <a:avLst/>
          </a:prstGeom>
        </p:spPr>
      </p:pic>
      <p:pic>
        <p:nvPicPr>
          <p:cNvPr id="18" name="Picture 17" descr="Inspire Library&#10;&#10;AI-generated content may be incorrect.">
            <a:extLst>
              <a:ext uri="{FF2B5EF4-FFF2-40B4-BE49-F238E27FC236}">
                <a16:creationId xmlns:a16="http://schemas.microsoft.com/office/drawing/2014/main" id="{D5456E19-AB3A-B297-2641-13D5C377B59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48202" y="2186232"/>
            <a:ext cx="2689840" cy="2017379"/>
          </a:xfrm>
          <a:prstGeom prst="rect">
            <a:avLst/>
          </a:prstGeom>
        </p:spPr>
      </p:pic>
      <p:pic>
        <p:nvPicPr>
          <p:cNvPr id="20" name="Picture 19" descr="The image shows a historic building with a large entrance, decorative windows, and a red telephone box, with a few bicycles parked nearby, against a cloudy, urban backdrop.&#10;&#10;AI-generated content may be incorrect.">
            <a:extLst>
              <a:ext uri="{FF2B5EF4-FFF2-40B4-BE49-F238E27FC236}">
                <a16:creationId xmlns:a16="http://schemas.microsoft.com/office/drawing/2014/main" id="{E32F789B-954A-705A-87DE-76337442789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456066" y="4192963"/>
            <a:ext cx="2681975" cy="2011481"/>
          </a:xfrm>
          <a:prstGeom prst="rect">
            <a:avLst/>
          </a:prstGeom>
        </p:spPr>
      </p:pic>
      <p:pic>
        <p:nvPicPr>
          <p:cNvPr id="30" name="Picture 29" descr="The image shows a quaint, red-brick building with a distinctive roof, a welcoming entrance, and a parking area.&#10;&#10;AI-generated content may be incorrect.">
            <a:extLst>
              <a:ext uri="{FF2B5EF4-FFF2-40B4-BE49-F238E27FC236}">
                <a16:creationId xmlns:a16="http://schemas.microsoft.com/office/drawing/2014/main" id="{8389FF28-B131-0800-7479-0F6E041ACC1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48202" y="156294"/>
            <a:ext cx="2706584" cy="2029938"/>
          </a:xfrm>
          <a:prstGeom prst="rect">
            <a:avLst/>
          </a:prstGeom>
        </p:spPr>
      </p:pic>
    </p:spTree>
    <p:extLst>
      <p:ext uri="{BB962C8B-B14F-4D97-AF65-F5344CB8AC3E}">
        <p14:creationId xmlns:p14="http://schemas.microsoft.com/office/powerpoint/2010/main" val="1016496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E2FF2D7-7EE7-5F04-12D3-E109C2A692DA}"/>
              </a:ext>
            </a:extLst>
          </p:cNvPr>
          <p:cNvSpPr>
            <a:spLocks noGrp="1"/>
          </p:cNvSpPr>
          <p:nvPr>
            <p:ph type="body" sz="quarter" idx="10"/>
          </p:nvPr>
        </p:nvSpPr>
        <p:spPr>
          <a:xfrm>
            <a:off x="286520" y="603043"/>
            <a:ext cx="11615675" cy="914400"/>
          </a:xfrm>
        </p:spPr>
        <p:txBody>
          <a:bodyPr/>
          <a:lstStyle/>
          <a:p>
            <a:r>
              <a:rPr lang="en-GB" dirty="0"/>
              <a:t>What we’ll cover today</a:t>
            </a:r>
          </a:p>
        </p:txBody>
      </p:sp>
      <p:sp>
        <p:nvSpPr>
          <p:cNvPr id="7" name="Text Placeholder 6">
            <a:extLst>
              <a:ext uri="{FF2B5EF4-FFF2-40B4-BE49-F238E27FC236}">
                <a16:creationId xmlns:a16="http://schemas.microsoft.com/office/drawing/2014/main" id="{FB1FB80A-0EA9-DF11-28D6-BF83676B2677}"/>
              </a:ext>
            </a:extLst>
          </p:cNvPr>
          <p:cNvSpPr>
            <a:spLocks noGrp="1"/>
          </p:cNvSpPr>
          <p:nvPr>
            <p:ph type="body" sz="quarter" idx="11"/>
          </p:nvPr>
        </p:nvSpPr>
        <p:spPr>
          <a:xfrm>
            <a:off x="286828" y="1714204"/>
            <a:ext cx="9639511" cy="3866246"/>
          </a:xfrm>
        </p:spPr>
        <p:txBody>
          <a:bodyPr>
            <a:normAutofit/>
          </a:bodyPr>
          <a:lstStyle/>
          <a:p>
            <a:pPr marL="342900" indent="-342900">
              <a:spcAft>
                <a:spcPts val="1200"/>
              </a:spcAft>
              <a:buFont typeface="Arial" panose="020B0604020202020204" pitchFamily="34" charset="0"/>
              <a:buChar char="•"/>
            </a:pPr>
            <a:r>
              <a:rPr lang="en-GB" dirty="0"/>
              <a:t>Introduction</a:t>
            </a:r>
          </a:p>
          <a:p>
            <a:pPr marL="342900" indent="-342900">
              <a:spcAft>
                <a:spcPts val="1200"/>
              </a:spcAft>
              <a:buFont typeface="Arial" panose="020B0604020202020204" pitchFamily="34" charset="0"/>
              <a:buChar char="•"/>
            </a:pPr>
            <a:r>
              <a:rPr lang="en-GB" dirty="0"/>
              <a:t>Libraries and placemaking</a:t>
            </a:r>
          </a:p>
          <a:p>
            <a:pPr marL="342900" indent="-342900">
              <a:spcAft>
                <a:spcPts val="1200"/>
              </a:spcAft>
              <a:buFont typeface="Arial" panose="020B0604020202020204" pitchFamily="34" charset="0"/>
              <a:buChar char="•"/>
            </a:pPr>
            <a:r>
              <a:rPr lang="en-GB" dirty="0"/>
              <a:t>Libraries Improvement Fund (LIF) Rounds 1-4</a:t>
            </a:r>
          </a:p>
          <a:p>
            <a:pPr marL="342900" indent="-342900">
              <a:spcAft>
                <a:spcPts val="1200"/>
              </a:spcAft>
              <a:buFont typeface="Arial" panose="020B0604020202020204" pitchFamily="34" charset="0"/>
              <a:buChar char="•"/>
            </a:pPr>
            <a:r>
              <a:rPr lang="en-GB" dirty="0"/>
              <a:t>Libraries Improvement Fund Round (LIF) 5 (Current round)</a:t>
            </a:r>
          </a:p>
          <a:p>
            <a:pPr marL="342900" indent="-342900">
              <a:spcAft>
                <a:spcPts val="1200"/>
              </a:spcAft>
              <a:buFont typeface="Arial" panose="020B0604020202020204" pitchFamily="34" charset="0"/>
              <a:buChar char="•"/>
            </a:pPr>
            <a:r>
              <a:rPr lang="en-GB" dirty="0"/>
              <a:t>Future Rounds</a:t>
            </a:r>
          </a:p>
          <a:p>
            <a:endParaRPr lang="en-GB" dirty="0"/>
          </a:p>
        </p:txBody>
      </p:sp>
    </p:spTree>
    <p:extLst>
      <p:ext uri="{BB962C8B-B14F-4D97-AF65-F5344CB8AC3E}">
        <p14:creationId xmlns:p14="http://schemas.microsoft.com/office/powerpoint/2010/main" val="64725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88AD261-B7A1-DD04-CC4A-E1CD82EC9129}"/>
              </a:ext>
            </a:extLst>
          </p:cNvPr>
          <p:cNvSpPr>
            <a:spLocks noGrp="1"/>
          </p:cNvSpPr>
          <p:nvPr>
            <p:ph type="body" sz="quarter" idx="11"/>
          </p:nvPr>
        </p:nvSpPr>
        <p:spPr>
          <a:xfrm>
            <a:off x="319651" y="3861385"/>
            <a:ext cx="5219912" cy="914400"/>
          </a:xfrm>
        </p:spPr>
        <p:txBody>
          <a:bodyPr>
            <a:normAutofit fontScale="92500"/>
          </a:bodyPr>
          <a:lstStyle/>
          <a:p>
            <a:r>
              <a:rPr lang="en-GB" sz="3600" dirty="0"/>
              <a:t>Libraries and Placemaking</a:t>
            </a:r>
          </a:p>
        </p:txBody>
      </p:sp>
      <p:pic>
        <p:nvPicPr>
          <p:cNvPr id="8" name="Picture Placeholder 8" descr="SCEMBER 2022 - CLEVEDON LIBRARY AND TRAVEL POETRY COMMUNITY HUB.&#10;&#10;AI-generated content may be incorrect.">
            <a:extLst>
              <a:ext uri="{FF2B5EF4-FFF2-40B4-BE49-F238E27FC236}">
                <a16:creationId xmlns:a16="http://schemas.microsoft.com/office/drawing/2014/main" id="{8B287F35-FA75-A0DF-E448-4CFC817C3AE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5400000">
            <a:off x="6502179" y="952690"/>
            <a:ext cx="6225033" cy="4319654"/>
          </a:xfrm>
          <a:prstGeom prst="rect">
            <a:avLst/>
          </a:prstGeom>
        </p:spPr>
      </p:pic>
      <p:sp>
        <p:nvSpPr>
          <p:cNvPr id="10" name="Text Placeholder 4">
            <a:extLst>
              <a:ext uri="{FF2B5EF4-FFF2-40B4-BE49-F238E27FC236}">
                <a16:creationId xmlns:a16="http://schemas.microsoft.com/office/drawing/2014/main" id="{EF9BDC4A-62D2-B88C-0BF0-8163B62A7454}"/>
              </a:ext>
            </a:extLst>
          </p:cNvPr>
          <p:cNvSpPr txBox="1">
            <a:spLocks/>
          </p:cNvSpPr>
          <p:nvPr/>
        </p:nvSpPr>
        <p:spPr>
          <a:xfrm>
            <a:off x="7424305" y="6061887"/>
            <a:ext cx="4319654" cy="23470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rPr>
              <a:t>Opening of Clevedon Library and Community Hub, North Somerset Council.. Photo by Luke Burton</a:t>
            </a:r>
          </a:p>
          <a:p>
            <a:endParaRPr lang="en-GB" dirty="0"/>
          </a:p>
        </p:txBody>
      </p:sp>
    </p:spTree>
    <p:extLst>
      <p:ext uri="{BB962C8B-B14F-4D97-AF65-F5344CB8AC3E}">
        <p14:creationId xmlns:p14="http://schemas.microsoft.com/office/powerpoint/2010/main" val="3402838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294E1-D6BC-A58D-413E-4E2C2E7D6AE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F7E0CD1-ED18-C367-5B0A-382E7AC95C55}"/>
              </a:ext>
            </a:extLst>
          </p:cNvPr>
          <p:cNvSpPr>
            <a:spLocks noGrp="1"/>
          </p:cNvSpPr>
          <p:nvPr>
            <p:ph type="body" sz="quarter" idx="10"/>
          </p:nvPr>
        </p:nvSpPr>
        <p:spPr/>
        <p:txBody>
          <a:bodyPr>
            <a:normAutofit/>
          </a:bodyPr>
          <a:lstStyle/>
          <a:p>
            <a:r>
              <a:rPr lang="en-GB" sz="4000" dirty="0"/>
              <a:t>Libraries and Placemaking</a:t>
            </a:r>
          </a:p>
        </p:txBody>
      </p:sp>
      <p:sp>
        <p:nvSpPr>
          <p:cNvPr id="7" name="Text Placeholder 6">
            <a:extLst>
              <a:ext uri="{FF2B5EF4-FFF2-40B4-BE49-F238E27FC236}">
                <a16:creationId xmlns:a16="http://schemas.microsoft.com/office/drawing/2014/main" id="{5EBC0F4B-7F7C-4D0B-331C-B0B922F8BED0}"/>
              </a:ext>
            </a:extLst>
          </p:cNvPr>
          <p:cNvSpPr>
            <a:spLocks noGrp="1"/>
          </p:cNvSpPr>
          <p:nvPr>
            <p:ph type="body" sz="quarter" idx="11"/>
          </p:nvPr>
        </p:nvSpPr>
        <p:spPr>
          <a:xfrm>
            <a:off x="121176" y="1758378"/>
            <a:ext cx="9639511" cy="3866246"/>
          </a:xfrm>
        </p:spPr>
        <p:txBody>
          <a:bodyPr>
            <a:normAutofit/>
          </a:bodyPr>
          <a:lstStyle/>
          <a:p>
            <a:pPr marL="342900" indent="-342900">
              <a:spcAft>
                <a:spcPts val="1200"/>
              </a:spcAft>
              <a:buFont typeface="Arial" panose="020B0604020202020204" pitchFamily="34" charset="0"/>
              <a:buChar char="•"/>
            </a:pPr>
            <a:r>
              <a:rPr lang="en-GB" dirty="0"/>
              <a:t>Creative inclusive civic spaces</a:t>
            </a:r>
          </a:p>
          <a:p>
            <a:pPr marL="342900" indent="-342900">
              <a:spcAft>
                <a:spcPts val="1200"/>
              </a:spcAft>
              <a:buFont typeface="Arial" panose="020B0604020202020204" pitchFamily="34" charset="0"/>
              <a:buChar char="•"/>
            </a:pPr>
            <a:r>
              <a:rPr lang="en-GB" dirty="0"/>
              <a:t>Reducing inequalities</a:t>
            </a:r>
          </a:p>
          <a:p>
            <a:pPr marL="342900" indent="-342900">
              <a:spcAft>
                <a:spcPts val="1200"/>
              </a:spcAft>
              <a:buFont typeface="Arial" panose="020B0604020202020204" pitchFamily="34" charset="0"/>
              <a:buChar char="•"/>
            </a:pPr>
            <a:r>
              <a:rPr lang="en-GB" dirty="0"/>
              <a:t>Hubs for local services</a:t>
            </a:r>
          </a:p>
          <a:p>
            <a:pPr marL="342900" indent="-342900">
              <a:spcAft>
                <a:spcPts val="1200"/>
              </a:spcAft>
              <a:buFont typeface="Arial" panose="020B0604020202020204" pitchFamily="34" charset="0"/>
              <a:buChar char="•"/>
            </a:pPr>
            <a:r>
              <a:rPr lang="en-GB" dirty="0"/>
              <a:t>Encourage community participation</a:t>
            </a:r>
          </a:p>
          <a:p>
            <a:pPr marL="342900" indent="-342900">
              <a:spcAft>
                <a:spcPts val="1200"/>
              </a:spcAft>
              <a:buFont typeface="Arial" panose="020B0604020202020204" pitchFamily="34" charset="0"/>
              <a:buChar char="•"/>
            </a:pPr>
            <a:r>
              <a:rPr lang="en-GB" dirty="0"/>
              <a:t>Safe and adaptable public spaces</a:t>
            </a:r>
          </a:p>
          <a:p>
            <a:endParaRPr lang="en-GB" dirty="0"/>
          </a:p>
        </p:txBody>
      </p:sp>
      <p:pic>
        <p:nvPicPr>
          <p:cNvPr id="2" name="Picture Placeholder 14">
            <a:extLst>
              <a:ext uri="{FF2B5EF4-FFF2-40B4-BE49-F238E27FC236}">
                <a16:creationId xmlns:a16="http://schemas.microsoft.com/office/drawing/2014/main" id="{54247BBF-6F74-C074-A41A-E564A23D697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10800000">
            <a:off x="7507743" y="41536"/>
            <a:ext cx="4278530" cy="6165769"/>
          </a:xfrm>
          <a:prstGeom prst="rect">
            <a:avLst/>
          </a:prstGeom>
        </p:spPr>
      </p:pic>
      <p:sp>
        <p:nvSpPr>
          <p:cNvPr id="3" name="Text Placeholder 4">
            <a:extLst>
              <a:ext uri="{FF2B5EF4-FFF2-40B4-BE49-F238E27FC236}">
                <a16:creationId xmlns:a16="http://schemas.microsoft.com/office/drawing/2014/main" id="{EB5D5B5B-437A-F942-4320-C6575D36C3AC}"/>
              </a:ext>
            </a:extLst>
          </p:cNvPr>
          <p:cNvSpPr txBox="1">
            <a:spLocks/>
          </p:cNvSpPr>
          <p:nvPr/>
        </p:nvSpPr>
        <p:spPr>
          <a:xfrm>
            <a:off x="7424305" y="5990328"/>
            <a:ext cx="3733800" cy="280585"/>
          </a:xfrm>
          <a:prstGeom prst="rect">
            <a:avLst/>
          </a:prstGeom>
        </p:spPr>
        <p:txBody>
          <a:bodyPr>
            <a:normAutofit fontScale="40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rPr>
              <a:t>The Hive at Darlington Library. Photo by Luke Burton</a:t>
            </a:r>
          </a:p>
          <a:p>
            <a:endParaRPr lang="en-GB" dirty="0"/>
          </a:p>
        </p:txBody>
      </p:sp>
    </p:spTree>
    <p:extLst>
      <p:ext uri="{BB962C8B-B14F-4D97-AF65-F5344CB8AC3E}">
        <p14:creationId xmlns:p14="http://schemas.microsoft.com/office/powerpoint/2010/main" val="285975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08F45-DCD7-5C75-6F44-F56AAC0493B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610BF22-1C57-A840-8117-18E4A7E2D024}"/>
              </a:ext>
            </a:extLst>
          </p:cNvPr>
          <p:cNvSpPr>
            <a:spLocks noGrp="1"/>
          </p:cNvSpPr>
          <p:nvPr>
            <p:ph type="body" sz="quarter" idx="10"/>
          </p:nvPr>
        </p:nvSpPr>
        <p:spPr/>
        <p:txBody>
          <a:bodyPr/>
          <a:lstStyle/>
          <a:p>
            <a:r>
              <a:rPr lang="en-GB" dirty="0"/>
              <a:t>Libraries and Placemaking</a:t>
            </a:r>
          </a:p>
        </p:txBody>
      </p:sp>
      <p:sp>
        <p:nvSpPr>
          <p:cNvPr id="7" name="Text Placeholder 6">
            <a:extLst>
              <a:ext uri="{FF2B5EF4-FFF2-40B4-BE49-F238E27FC236}">
                <a16:creationId xmlns:a16="http://schemas.microsoft.com/office/drawing/2014/main" id="{AA8E91D1-AC50-AA30-8A1D-8820AA51473F}"/>
              </a:ext>
            </a:extLst>
          </p:cNvPr>
          <p:cNvSpPr>
            <a:spLocks noGrp="1"/>
          </p:cNvSpPr>
          <p:nvPr>
            <p:ph type="body" sz="quarter" idx="11"/>
          </p:nvPr>
        </p:nvSpPr>
        <p:spPr>
          <a:xfrm>
            <a:off x="121176" y="1758378"/>
            <a:ext cx="9639511" cy="3866246"/>
          </a:xfrm>
        </p:spPr>
        <p:txBody>
          <a:bodyPr>
            <a:normAutofit/>
          </a:bodyPr>
          <a:lstStyle/>
          <a:p>
            <a:pPr marL="342900" indent="-342900">
              <a:spcAft>
                <a:spcPts val="1200"/>
              </a:spcAft>
              <a:buFont typeface="Arial" panose="020B0604020202020204" pitchFamily="34" charset="0"/>
              <a:buChar char="•"/>
            </a:pPr>
            <a:r>
              <a:rPr lang="en-GB" dirty="0"/>
              <a:t>Supporting placemaking partnerships</a:t>
            </a:r>
          </a:p>
          <a:p>
            <a:pPr marL="342900" indent="-342900">
              <a:spcAft>
                <a:spcPts val="1200"/>
              </a:spcAft>
              <a:buFont typeface="Arial" panose="020B0604020202020204" pitchFamily="34" charset="0"/>
              <a:buChar char="•"/>
            </a:pPr>
            <a:r>
              <a:rPr lang="en-GB" dirty="0"/>
              <a:t>Support health and wellbeing</a:t>
            </a:r>
          </a:p>
          <a:p>
            <a:pPr marL="342900" indent="-342900">
              <a:spcAft>
                <a:spcPts val="1200"/>
              </a:spcAft>
              <a:buFont typeface="Arial" panose="020B0604020202020204" pitchFamily="34" charset="0"/>
              <a:buChar char="•"/>
            </a:pPr>
            <a:r>
              <a:rPr lang="en-GB" dirty="0"/>
              <a:t>Digital inclusion</a:t>
            </a:r>
          </a:p>
          <a:p>
            <a:pPr marL="342900" indent="-342900">
              <a:spcAft>
                <a:spcPts val="1200"/>
              </a:spcAft>
              <a:buFont typeface="Arial" panose="020B0604020202020204" pitchFamily="34" charset="0"/>
              <a:buChar char="•"/>
            </a:pPr>
            <a:r>
              <a:rPr lang="en-GB" dirty="0"/>
              <a:t>Part of/catalyst for regeneration</a:t>
            </a:r>
          </a:p>
          <a:p>
            <a:pPr marL="342900" indent="-342900">
              <a:spcAft>
                <a:spcPts val="1200"/>
              </a:spcAft>
              <a:buFont typeface="Arial" panose="020B0604020202020204" pitchFamily="34" charset="0"/>
              <a:buChar char="•"/>
            </a:pPr>
            <a:r>
              <a:rPr lang="en-GB" dirty="0"/>
              <a:t>Social/Cultural/Digital infrastructure</a:t>
            </a:r>
          </a:p>
          <a:p>
            <a:endParaRPr lang="en-GB" dirty="0"/>
          </a:p>
        </p:txBody>
      </p:sp>
      <p:pic>
        <p:nvPicPr>
          <p:cNvPr id="9" name="Picture 8" descr="The image depicts a colorful, child-friendly reading nook in a well-lit room, featuring a cloud-themed wall, comfortable seating, and an array of books on a shelf.&#10;&#10;AI-generated content may be incorrect.">
            <a:extLst>
              <a:ext uri="{FF2B5EF4-FFF2-40B4-BE49-F238E27FC236}">
                <a16:creationId xmlns:a16="http://schemas.microsoft.com/office/drawing/2014/main" id="{527B35B4-AAB7-AC9E-7D44-15AD01C08E0C}"/>
              </a:ext>
            </a:extLst>
          </p:cNvPr>
          <p:cNvPicPr>
            <a:picLocks noChangeAspect="1"/>
          </p:cNvPicPr>
          <p:nvPr/>
        </p:nvPicPr>
        <p:blipFill>
          <a:blip r:embed="rId3"/>
          <a:stretch>
            <a:fillRect/>
          </a:stretch>
        </p:blipFill>
        <p:spPr>
          <a:xfrm>
            <a:off x="6042334" y="1498436"/>
            <a:ext cx="5724408" cy="4270794"/>
          </a:xfrm>
          <a:prstGeom prst="rect">
            <a:avLst/>
          </a:prstGeom>
        </p:spPr>
      </p:pic>
      <p:sp>
        <p:nvSpPr>
          <p:cNvPr id="10" name="Text Placeholder 4">
            <a:extLst>
              <a:ext uri="{FF2B5EF4-FFF2-40B4-BE49-F238E27FC236}">
                <a16:creationId xmlns:a16="http://schemas.microsoft.com/office/drawing/2014/main" id="{6BAD28D1-C61F-43B7-A98D-F7BE6E8544A0}"/>
              </a:ext>
            </a:extLst>
          </p:cNvPr>
          <p:cNvSpPr txBox="1">
            <a:spLocks/>
          </p:cNvSpPr>
          <p:nvPr/>
        </p:nvSpPr>
        <p:spPr>
          <a:xfrm>
            <a:off x="6042334" y="5560948"/>
            <a:ext cx="3733800" cy="28058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err="1">
                <a:solidFill>
                  <a:schemeClr val="bg1"/>
                </a:solidFill>
              </a:rPr>
              <a:t>Artizan</a:t>
            </a:r>
            <a:r>
              <a:rPr lang="en-GB" dirty="0">
                <a:solidFill>
                  <a:schemeClr val="bg1"/>
                </a:solidFill>
              </a:rPr>
              <a:t> Street Library and Community Centre, City of London Corporation </a:t>
            </a:r>
          </a:p>
          <a:p>
            <a:endParaRPr lang="en-GB" dirty="0"/>
          </a:p>
        </p:txBody>
      </p:sp>
    </p:spTree>
    <p:extLst>
      <p:ext uri="{BB962C8B-B14F-4D97-AF65-F5344CB8AC3E}">
        <p14:creationId xmlns:p14="http://schemas.microsoft.com/office/powerpoint/2010/main" val="2551179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CBECF-B2DC-23B3-EBED-6110F08CEC0D}"/>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0DE76680-6A34-285D-9A8C-028A03ABDFAB}"/>
              </a:ext>
            </a:extLst>
          </p:cNvPr>
          <p:cNvSpPr>
            <a:spLocks noGrp="1"/>
          </p:cNvSpPr>
          <p:nvPr>
            <p:ph type="body" sz="quarter" idx="11"/>
          </p:nvPr>
        </p:nvSpPr>
        <p:spPr>
          <a:xfrm>
            <a:off x="213325" y="3850752"/>
            <a:ext cx="7135217" cy="2374281"/>
          </a:xfrm>
        </p:spPr>
        <p:txBody>
          <a:bodyPr>
            <a:normAutofit/>
          </a:bodyPr>
          <a:lstStyle/>
          <a:p>
            <a:r>
              <a:rPr lang="en-GB" sz="3300" dirty="0"/>
              <a:t>Libraries Improvement Fund Rounds</a:t>
            </a:r>
            <a:endParaRPr lang="en-GB" sz="3600" dirty="0"/>
          </a:p>
          <a:p>
            <a:r>
              <a:rPr lang="en-GB" sz="2600" dirty="0"/>
              <a:t>Capital investment in English public libraries </a:t>
            </a:r>
          </a:p>
        </p:txBody>
      </p:sp>
      <p:pic>
        <p:nvPicPr>
          <p:cNvPr id="6" name="Picture 5" descr="The image shows a blue, open-topped truck with a display of books and magazines inside, parked against a backdrop of buildings.&#10;&#10;AI-generated content may be incorrect.">
            <a:extLst>
              <a:ext uri="{FF2B5EF4-FFF2-40B4-BE49-F238E27FC236}">
                <a16:creationId xmlns:a16="http://schemas.microsoft.com/office/drawing/2014/main" id="{7545DCDE-0AA3-F6B1-9809-DEC3BD4C317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39564" y="50847"/>
            <a:ext cx="4116124" cy="3087093"/>
          </a:xfrm>
          <a:prstGeom prst="rect">
            <a:avLst/>
          </a:prstGeom>
        </p:spPr>
      </p:pic>
      <p:pic>
        <p:nvPicPr>
          <p:cNvPr id="10" name="Picture 9" descr="The image shows an orange book van with shelves filled with children's books, featuring diverse languages and illustrations.&#10;&#10;AI-generated content may be incorrect.">
            <a:extLst>
              <a:ext uri="{FF2B5EF4-FFF2-40B4-BE49-F238E27FC236}">
                <a16:creationId xmlns:a16="http://schemas.microsoft.com/office/drawing/2014/main" id="{43D32930-0C2C-A9E8-AEEA-FC5ADB4B69B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50170" y="3137940"/>
            <a:ext cx="4116124" cy="3087093"/>
          </a:xfrm>
          <a:prstGeom prst="rect">
            <a:avLst/>
          </a:prstGeom>
        </p:spPr>
      </p:pic>
      <p:sp>
        <p:nvSpPr>
          <p:cNvPr id="7" name="Text Placeholder 4">
            <a:extLst>
              <a:ext uri="{FF2B5EF4-FFF2-40B4-BE49-F238E27FC236}">
                <a16:creationId xmlns:a16="http://schemas.microsoft.com/office/drawing/2014/main" id="{51A65E22-9325-F935-7947-1C98B2A44FC7}"/>
              </a:ext>
            </a:extLst>
          </p:cNvPr>
          <p:cNvSpPr txBox="1">
            <a:spLocks/>
          </p:cNvSpPr>
          <p:nvPr/>
        </p:nvSpPr>
        <p:spPr>
          <a:xfrm>
            <a:off x="7639564" y="6021132"/>
            <a:ext cx="3733800" cy="28058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rPr>
              <a:t>Portsmouth Libraries’ “Tuk </a:t>
            </a:r>
            <a:r>
              <a:rPr lang="en-GB" dirty="0" err="1">
                <a:solidFill>
                  <a:schemeClr val="bg1"/>
                </a:solidFill>
              </a:rPr>
              <a:t>Tuk</a:t>
            </a:r>
            <a:r>
              <a:rPr lang="en-GB" dirty="0">
                <a:solidFill>
                  <a:schemeClr val="bg1"/>
                </a:solidFill>
              </a:rPr>
              <a:t> Library”. Photo by Luke Burton</a:t>
            </a:r>
          </a:p>
          <a:p>
            <a:endParaRPr lang="en-GB" dirty="0"/>
          </a:p>
        </p:txBody>
      </p:sp>
    </p:spTree>
    <p:extLst>
      <p:ext uri="{BB962C8B-B14F-4D97-AF65-F5344CB8AC3E}">
        <p14:creationId xmlns:p14="http://schemas.microsoft.com/office/powerpoint/2010/main" val="1376441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443E4-FFA5-7B23-D1BB-D4A8B43F88A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312034C-9298-169D-8D4B-C4D91C875646}"/>
              </a:ext>
            </a:extLst>
          </p:cNvPr>
          <p:cNvSpPr>
            <a:spLocks noGrp="1"/>
          </p:cNvSpPr>
          <p:nvPr>
            <p:ph type="body" sz="quarter" idx="10"/>
          </p:nvPr>
        </p:nvSpPr>
        <p:spPr/>
        <p:txBody>
          <a:bodyPr>
            <a:normAutofit fontScale="85000" lnSpcReduction="10000"/>
          </a:bodyPr>
          <a:lstStyle/>
          <a:p>
            <a:r>
              <a:rPr lang="en-GB" dirty="0"/>
              <a:t>Libraries Improvement Fund (LIF) Rounds 1-4</a:t>
            </a:r>
          </a:p>
        </p:txBody>
      </p:sp>
      <p:sp>
        <p:nvSpPr>
          <p:cNvPr id="7" name="Text Placeholder 6">
            <a:extLst>
              <a:ext uri="{FF2B5EF4-FFF2-40B4-BE49-F238E27FC236}">
                <a16:creationId xmlns:a16="http://schemas.microsoft.com/office/drawing/2014/main" id="{B97BBA43-52E8-5C8E-1948-BC6BDC3B5183}"/>
              </a:ext>
            </a:extLst>
          </p:cNvPr>
          <p:cNvSpPr>
            <a:spLocks noGrp="1"/>
          </p:cNvSpPr>
          <p:nvPr>
            <p:ph type="body" sz="quarter" idx="11"/>
          </p:nvPr>
        </p:nvSpPr>
        <p:spPr>
          <a:xfrm>
            <a:off x="121176" y="1758378"/>
            <a:ext cx="9639511" cy="3866246"/>
          </a:xfrm>
        </p:spPr>
        <p:txBody>
          <a:bodyPr>
            <a:normAutofit/>
          </a:bodyPr>
          <a:lstStyle/>
          <a:p>
            <a:pPr marL="342900" indent="-342900">
              <a:spcAft>
                <a:spcPts val="1200"/>
              </a:spcAft>
              <a:buFont typeface="Arial" panose="020B0604020202020204" pitchFamily="34" charset="0"/>
              <a:buChar char="•"/>
            </a:pPr>
            <a:r>
              <a:rPr lang="en-GB" dirty="0"/>
              <a:t>Department for Culture, Media and Sport (DCMS) funding administered by Arts Council England</a:t>
            </a:r>
          </a:p>
          <a:p>
            <a:pPr marL="342900" indent="-342900">
              <a:spcAft>
                <a:spcPts val="1200"/>
              </a:spcAft>
              <a:buFont typeface="Arial" panose="020B0604020202020204" pitchFamily="34" charset="0"/>
              <a:buChar char="•"/>
            </a:pPr>
            <a:r>
              <a:rPr lang="en-GB" dirty="0"/>
              <a:t>~£26 million across four rounds</a:t>
            </a:r>
          </a:p>
          <a:p>
            <a:pPr marL="342900" indent="-342900">
              <a:spcAft>
                <a:spcPts val="1200"/>
              </a:spcAft>
              <a:buFont typeface="Arial" panose="020B0604020202020204" pitchFamily="34" charset="0"/>
              <a:buChar char="•"/>
            </a:pPr>
            <a:r>
              <a:rPr lang="en-GB" dirty="0"/>
              <a:t>To “enable library services across England to invest in a range of projects to upgrade buildings and technology so they are better placed to respond to the changing ways people are using them.”</a:t>
            </a:r>
          </a:p>
          <a:p>
            <a:endParaRPr lang="en-GB" dirty="0"/>
          </a:p>
        </p:txBody>
      </p:sp>
    </p:spTree>
    <p:extLst>
      <p:ext uri="{BB962C8B-B14F-4D97-AF65-F5344CB8AC3E}">
        <p14:creationId xmlns:p14="http://schemas.microsoft.com/office/powerpoint/2010/main" val="3203178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8CB60-2858-D76A-5298-1F0A5667F97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D36F4E8-1CCD-4922-F7B2-38D5392830D9}"/>
              </a:ext>
            </a:extLst>
          </p:cNvPr>
          <p:cNvSpPr>
            <a:spLocks noGrp="1"/>
          </p:cNvSpPr>
          <p:nvPr>
            <p:ph type="body" sz="quarter" idx="10"/>
          </p:nvPr>
        </p:nvSpPr>
        <p:spPr/>
        <p:txBody>
          <a:bodyPr>
            <a:normAutofit fontScale="85000" lnSpcReduction="10000"/>
          </a:bodyPr>
          <a:lstStyle/>
          <a:p>
            <a:r>
              <a:rPr lang="en-GB" dirty="0"/>
              <a:t>Libraries Improvement Fund (LIF) Rounds 1-4</a:t>
            </a:r>
          </a:p>
        </p:txBody>
      </p:sp>
      <p:sp>
        <p:nvSpPr>
          <p:cNvPr id="7" name="Text Placeholder 6">
            <a:extLst>
              <a:ext uri="{FF2B5EF4-FFF2-40B4-BE49-F238E27FC236}">
                <a16:creationId xmlns:a16="http://schemas.microsoft.com/office/drawing/2014/main" id="{D842C897-3C69-D66A-63D9-7D5335B967CF}"/>
              </a:ext>
            </a:extLst>
          </p:cNvPr>
          <p:cNvSpPr>
            <a:spLocks noGrp="1"/>
          </p:cNvSpPr>
          <p:nvPr>
            <p:ph type="body" sz="quarter" idx="11"/>
          </p:nvPr>
        </p:nvSpPr>
        <p:spPr>
          <a:xfrm>
            <a:off x="121176" y="1758378"/>
            <a:ext cx="9639511" cy="3866246"/>
          </a:xfrm>
        </p:spPr>
        <p:txBody>
          <a:bodyPr>
            <a:normAutofit/>
          </a:bodyPr>
          <a:lstStyle/>
          <a:p>
            <a:pPr marL="342900" indent="-342900">
              <a:spcAft>
                <a:spcPts val="1200"/>
              </a:spcAft>
              <a:buFont typeface="Arial" panose="020B0604020202020204" pitchFamily="34" charset="0"/>
              <a:buChar char="•"/>
            </a:pPr>
            <a:r>
              <a:rPr lang="en-GB" dirty="0"/>
              <a:t>2023 Round 1: 25 projects</a:t>
            </a:r>
          </a:p>
          <a:p>
            <a:pPr marL="342900" indent="-342900">
              <a:spcAft>
                <a:spcPts val="1200"/>
              </a:spcAft>
              <a:buFont typeface="Arial" panose="020B0604020202020204" pitchFamily="34" charset="0"/>
              <a:buChar char="•"/>
            </a:pPr>
            <a:r>
              <a:rPr lang="en-GB" dirty="0"/>
              <a:t>2024 Round 2: 27 projects </a:t>
            </a:r>
          </a:p>
          <a:p>
            <a:pPr marL="342900" indent="-342900">
              <a:spcAft>
                <a:spcPts val="1200"/>
              </a:spcAft>
              <a:buFont typeface="Arial" panose="020B0604020202020204" pitchFamily="34" charset="0"/>
              <a:buChar char="•"/>
            </a:pPr>
            <a:r>
              <a:rPr lang="en-GB" dirty="0"/>
              <a:t>2025 Round 3: 43 projects</a:t>
            </a:r>
          </a:p>
          <a:p>
            <a:pPr marL="342900" indent="-342900">
              <a:spcAft>
                <a:spcPts val="1200"/>
              </a:spcAft>
              <a:buFont typeface="Arial" panose="020B0604020202020204" pitchFamily="34" charset="0"/>
              <a:buChar char="•"/>
            </a:pPr>
            <a:r>
              <a:rPr lang="en-GB" dirty="0"/>
              <a:t>2026 Round 4: 28 projects</a:t>
            </a:r>
          </a:p>
          <a:p>
            <a:pPr marL="342900" indent="-342900">
              <a:spcAft>
                <a:spcPts val="1200"/>
              </a:spcAft>
              <a:buFont typeface="Arial" panose="020B0604020202020204" pitchFamily="34" charset="0"/>
              <a:buChar char="•"/>
            </a:pPr>
            <a:r>
              <a:rPr lang="en-GB" b="1" dirty="0"/>
              <a:t>Total: 123 projects</a:t>
            </a:r>
          </a:p>
          <a:p>
            <a:endParaRPr lang="en-GB" dirty="0"/>
          </a:p>
        </p:txBody>
      </p:sp>
    </p:spTree>
    <p:extLst>
      <p:ext uri="{BB962C8B-B14F-4D97-AF65-F5344CB8AC3E}">
        <p14:creationId xmlns:p14="http://schemas.microsoft.com/office/powerpoint/2010/main" val="1437392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0B7E2-1CBA-3E09-C3BA-79F4F024443C}"/>
              </a:ext>
            </a:extLst>
          </p:cNvPr>
          <p:cNvSpPr>
            <a:spLocks noGrp="1"/>
          </p:cNvSpPr>
          <p:nvPr>
            <p:ph type="body" sz="quarter" idx="11"/>
          </p:nvPr>
        </p:nvSpPr>
        <p:spPr>
          <a:xfrm>
            <a:off x="1716655" y="409892"/>
            <a:ext cx="7900123" cy="1306445"/>
          </a:xfrm>
        </p:spPr>
        <p:txBody>
          <a:bodyPr vert="horz" lIns="91440" tIns="45720" rIns="91440" bIns="45720" rtlCol="0" anchor="t">
            <a:noAutofit/>
          </a:bodyPr>
          <a:lstStyle/>
          <a:p>
            <a:endParaRPr lang="en-GB" sz="1400" b="1" u="sng">
              <a:latin typeface="Arial"/>
              <a:cs typeface="Arial"/>
            </a:endParaRPr>
          </a:p>
          <a:p>
            <a:endParaRPr lang="en-GB" sz="1800">
              <a:latin typeface="Arial"/>
              <a:cs typeface="Arial"/>
            </a:endParaRPr>
          </a:p>
        </p:txBody>
      </p:sp>
      <p:sp>
        <p:nvSpPr>
          <p:cNvPr id="5" name="TextBox 4">
            <a:extLst>
              <a:ext uri="{FF2B5EF4-FFF2-40B4-BE49-F238E27FC236}">
                <a16:creationId xmlns:a16="http://schemas.microsoft.com/office/drawing/2014/main" id="{4ACECCD6-111C-45DE-9B0A-D8A70F45E5F4}"/>
              </a:ext>
            </a:extLst>
          </p:cNvPr>
          <p:cNvSpPr txBox="1"/>
          <p:nvPr/>
        </p:nvSpPr>
        <p:spPr>
          <a:xfrm>
            <a:off x="797781" y="5048221"/>
            <a:ext cx="6373091" cy="369332"/>
          </a:xfrm>
          <a:prstGeom prst="rect">
            <a:avLst/>
          </a:prstGeom>
          <a:noFill/>
        </p:spPr>
        <p:txBody>
          <a:bodyPr wrap="square" rtlCol="0">
            <a:spAutoFit/>
          </a:bodyPr>
          <a:lstStyle/>
          <a:p>
            <a:r>
              <a:rPr lang="en-GB" dirty="0" err="1">
                <a:latin typeface="Arial" panose="020B0604020202020204" pitchFamily="34" charset="0"/>
                <a:cs typeface="Arial" panose="020B0604020202020204" pitchFamily="34" charset="0"/>
              </a:rPr>
              <a:t>Dodworth</a:t>
            </a:r>
            <a:r>
              <a:rPr lang="en-GB" dirty="0">
                <a:latin typeface="Arial" panose="020B0604020202020204" pitchFamily="34" charset="0"/>
                <a:cs typeface="Arial" panose="020B0604020202020204" pitchFamily="34" charset="0"/>
              </a:rPr>
              <a:t> Library, Barnsley Metropolitan Borough Council</a:t>
            </a:r>
          </a:p>
        </p:txBody>
      </p:sp>
      <p:grpSp>
        <p:nvGrpSpPr>
          <p:cNvPr id="9" name="Group 8">
            <a:extLst>
              <a:ext uri="{FF2B5EF4-FFF2-40B4-BE49-F238E27FC236}">
                <a16:creationId xmlns:a16="http://schemas.microsoft.com/office/drawing/2014/main" id="{AAE3AC0C-3D46-9933-17A6-009F3713E067}"/>
              </a:ext>
            </a:extLst>
          </p:cNvPr>
          <p:cNvGrpSpPr/>
          <p:nvPr/>
        </p:nvGrpSpPr>
        <p:grpSpPr>
          <a:xfrm>
            <a:off x="857266" y="1510749"/>
            <a:ext cx="10253542" cy="3537472"/>
            <a:chOff x="857266" y="1510749"/>
            <a:chExt cx="10253542" cy="3537472"/>
          </a:xfrm>
        </p:grpSpPr>
        <p:pic>
          <p:nvPicPr>
            <p:cNvPr id="4" name="Picture 3" descr="The image shows a comparison of two different sections within a library: one with an open shelving area for books and another featuring a seating area with chairs and tables.&#10;&#10;AI-generated content may be incorrect.">
              <a:extLst>
                <a:ext uri="{FF2B5EF4-FFF2-40B4-BE49-F238E27FC236}">
                  <a16:creationId xmlns:a16="http://schemas.microsoft.com/office/drawing/2014/main" id="{65B17075-C828-335A-B6D1-E3D14BFC67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7266" y="1510749"/>
              <a:ext cx="10253542" cy="3537472"/>
            </a:xfrm>
            <a:prstGeom prst="rect">
              <a:avLst/>
            </a:prstGeom>
          </p:spPr>
        </p:pic>
        <p:sp>
          <p:nvSpPr>
            <p:cNvPr id="6" name="Rectangle 5">
              <a:extLst>
                <a:ext uri="{FF2B5EF4-FFF2-40B4-BE49-F238E27FC236}">
                  <a16:creationId xmlns:a16="http://schemas.microsoft.com/office/drawing/2014/main" id="{ED07EC57-049A-1B0A-4EE2-D2BA9599918C}"/>
                </a:ext>
              </a:extLst>
            </p:cNvPr>
            <p:cNvSpPr/>
            <p:nvPr/>
          </p:nvSpPr>
          <p:spPr>
            <a:xfrm>
              <a:off x="5764696" y="1510749"/>
              <a:ext cx="166977" cy="3537472"/>
            </a:xfrm>
            <a:prstGeom prst="rect">
              <a:avLst/>
            </a:prstGeom>
            <a:solidFill>
              <a:srgbClr val="FDFEE6"/>
            </a:solidFill>
            <a:ln>
              <a:solidFill>
                <a:srgbClr val="FDFE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TextBox 6">
            <a:extLst>
              <a:ext uri="{FF2B5EF4-FFF2-40B4-BE49-F238E27FC236}">
                <a16:creationId xmlns:a16="http://schemas.microsoft.com/office/drawing/2014/main" id="{BF4A5C91-2E25-F3DC-B601-4A9B10A9EAAD}"/>
              </a:ext>
            </a:extLst>
          </p:cNvPr>
          <p:cNvSpPr txBox="1"/>
          <p:nvPr/>
        </p:nvSpPr>
        <p:spPr>
          <a:xfrm>
            <a:off x="3008125" y="1033463"/>
            <a:ext cx="895004" cy="369332"/>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Before</a:t>
            </a:r>
          </a:p>
        </p:txBody>
      </p:sp>
      <p:sp>
        <p:nvSpPr>
          <p:cNvPr id="8" name="TextBox 7">
            <a:extLst>
              <a:ext uri="{FF2B5EF4-FFF2-40B4-BE49-F238E27FC236}">
                <a16:creationId xmlns:a16="http://schemas.microsoft.com/office/drawing/2014/main" id="{AC4ED91F-F71B-3DA5-0F9D-FE9788AD8B3F}"/>
              </a:ext>
            </a:extLst>
          </p:cNvPr>
          <p:cNvSpPr txBox="1"/>
          <p:nvPr/>
        </p:nvSpPr>
        <p:spPr>
          <a:xfrm>
            <a:off x="8230263" y="1030205"/>
            <a:ext cx="895004" cy="369332"/>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After</a:t>
            </a:r>
          </a:p>
        </p:txBody>
      </p:sp>
    </p:spTree>
    <p:extLst>
      <p:ext uri="{BB962C8B-B14F-4D97-AF65-F5344CB8AC3E}">
        <p14:creationId xmlns:p14="http://schemas.microsoft.com/office/powerpoint/2010/main" val="2380615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C1345-D85C-905B-7213-07D5436E874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1E26006-D27E-8DF6-2F65-2FBC69E64DF9}"/>
              </a:ext>
            </a:extLst>
          </p:cNvPr>
          <p:cNvSpPr>
            <a:spLocks noGrp="1"/>
          </p:cNvSpPr>
          <p:nvPr>
            <p:ph type="body" sz="quarter" idx="11"/>
          </p:nvPr>
        </p:nvSpPr>
        <p:spPr>
          <a:xfrm>
            <a:off x="1716655" y="409892"/>
            <a:ext cx="7900123" cy="1306445"/>
          </a:xfrm>
        </p:spPr>
        <p:txBody>
          <a:bodyPr vert="horz" lIns="91440" tIns="45720" rIns="91440" bIns="45720" rtlCol="0" anchor="t">
            <a:noAutofit/>
          </a:bodyPr>
          <a:lstStyle/>
          <a:p>
            <a:endParaRPr lang="en-GB" sz="1400" b="1" u="sng">
              <a:latin typeface="Arial"/>
              <a:cs typeface="Arial"/>
            </a:endParaRPr>
          </a:p>
          <a:p>
            <a:endParaRPr lang="en-GB" sz="1800">
              <a:latin typeface="Arial"/>
              <a:cs typeface="Arial"/>
            </a:endParaRPr>
          </a:p>
        </p:txBody>
      </p:sp>
      <p:sp>
        <p:nvSpPr>
          <p:cNvPr id="6" name="Rectangle 5">
            <a:extLst>
              <a:ext uri="{FF2B5EF4-FFF2-40B4-BE49-F238E27FC236}">
                <a16:creationId xmlns:a16="http://schemas.microsoft.com/office/drawing/2014/main" id="{A65F66A6-F755-47F4-8C1D-7A4E588B7FB6}"/>
              </a:ext>
            </a:extLst>
          </p:cNvPr>
          <p:cNvSpPr/>
          <p:nvPr/>
        </p:nvSpPr>
        <p:spPr>
          <a:xfrm>
            <a:off x="5764696" y="1510749"/>
            <a:ext cx="166977" cy="3537472"/>
          </a:xfrm>
          <a:prstGeom prst="rect">
            <a:avLst/>
          </a:prstGeom>
          <a:solidFill>
            <a:srgbClr val="FDFEE6"/>
          </a:solidFill>
          <a:ln>
            <a:solidFill>
              <a:srgbClr val="FDFE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67B8BD5E-9BFB-FE69-5366-22C6E3AEE226}"/>
              </a:ext>
            </a:extLst>
          </p:cNvPr>
          <p:cNvSpPr txBox="1"/>
          <p:nvPr/>
        </p:nvSpPr>
        <p:spPr>
          <a:xfrm>
            <a:off x="3008125" y="1033463"/>
            <a:ext cx="895004" cy="369332"/>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Before</a:t>
            </a:r>
          </a:p>
        </p:txBody>
      </p:sp>
      <p:sp>
        <p:nvSpPr>
          <p:cNvPr id="8" name="TextBox 7">
            <a:extLst>
              <a:ext uri="{FF2B5EF4-FFF2-40B4-BE49-F238E27FC236}">
                <a16:creationId xmlns:a16="http://schemas.microsoft.com/office/drawing/2014/main" id="{D40CFCB4-7AE7-FFA0-9025-BA4FA7CBD549}"/>
              </a:ext>
            </a:extLst>
          </p:cNvPr>
          <p:cNvSpPr txBox="1"/>
          <p:nvPr/>
        </p:nvSpPr>
        <p:spPr>
          <a:xfrm>
            <a:off x="8230263" y="1030205"/>
            <a:ext cx="895004" cy="369332"/>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After</a:t>
            </a:r>
          </a:p>
        </p:txBody>
      </p:sp>
      <p:sp>
        <p:nvSpPr>
          <p:cNvPr id="3" name="TextBox 2">
            <a:extLst>
              <a:ext uri="{FF2B5EF4-FFF2-40B4-BE49-F238E27FC236}">
                <a16:creationId xmlns:a16="http://schemas.microsoft.com/office/drawing/2014/main" id="{C6890557-09FF-9C51-74D9-0ECE9A099EBC}"/>
              </a:ext>
            </a:extLst>
          </p:cNvPr>
          <p:cNvSpPr txBox="1"/>
          <p:nvPr/>
        </p:nvSpPr>
        <p:spPr>
          <a:xfrm>
            <a:off x="770912" y="4920121"/>
            <a:ext cx="6740123"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St. Barnabas Library, Leicester City Council</a:t>
            </a:r>
          </a:p>
        </p:txBody>
      </p:sp>
      <p:pic>
        <p:nvPicPr>
          <p:cNvPr id="9" name="Picture 8" descr="The image shows a well-organized library with neatly arranged bookshelves and reading tables, and a large, empty room with a polished wooden floor.&#10;&#10;AI-generated content may be incorrect.">
            <a:extLst>
              <a:ext uri="{FF2B5EF4-FFF2-40B4-BE49-F238E27FC236}">
                <a16:creationId xmlns:a16="http://schemas.microsoft.com/office/drawing/2014/main" id="{AB8C38AB-49EC-A971-1A3A-0218C02BF1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1873" y="1510749"/>
            <a:ext cx="10655694" cy="3409372"/>
          </a:xfrm>
          <a:prstGeom prst="rect">
            <a:avLst/>
          </a:prstGeom>
        </p:spPr>
      </p:pic>
    </p:spTree>
    <p:extLst>
      <p:ext uri="{BB962C8B-B14F-4D97-AF65-F5344CB8AC3E}">
        <p14:creationId xmlns:p14="http://schemas.microsoft.com/office/powerpoint/2010/main" val="2796322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36D9E-5587-A422-D86E-BB6C04F2D79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F47773B-0E58-313E-CB15-EE957A6EAC90}"/>
              </a:ext>
            </a:extLst>
          </p:cNvPr>
          <p:cNvSpPr>
            <a:spLocks noGrp="1"/>
          </p:cNvSpPr>
          <p:nvPr>
            <p:ph type="body" sz="quarter" idx="11"/>
          </p:nvPr>
        </p:nvSpPr>
        <p:spPr>
          <a:xfrm>
            <a:off x="1716655" y="409892"/>
            <a:ext cx="7900123" cy="1306445"/>
          </a:xfrm>
        </p:spPr>
        <p:txBody>
          <a:bodyPr vert="horz" lIns="91440" tIns="45720" rIns="91440" bIns="45720" rtlCol="0" anchor="t">
            <a:noAutofit/>
          </a:bodyPr>
          <a:lstStyle/>
          <a:p>
            <a:endParaRPr lang="en-GB" sz="1400" b="1" u="sng">
              <a:latin typeface="Arial"/>
              <a:cs typeface="Arial"/>
            </a:endParaRPr>
          </a:p>
          <a:p>
            <a:endParaRPr lang="en-GB" sz="1800">
              <a:latin typeface="Arial"/>
              <a:cs typeface="Arial"/>
            </a:endParaRPr>
          </a:p>
        </p:txBody>
      </p:sp>
      <p:sp>
        <p:nvSpPr>
          <p:cNvPr id="6" name="Rectangle 5">
            <a:extLst>
              <a:ext uri="{FF2B5EF4-FFF2-40B4-BE49-F238E27FC236}">
                <a16:creationId xmlns:a16="http://schemas.microsoft.com/office/drawing/2014/main" id="{5829714D-3BC8-651E-6F04-C96609B65E79}"/>
              </a:ext>
            </a:extLst>
          </p:cNvPr>
          <p:cNvSpPr/>
          <p:nvPr/>
        </p:nvSpPr>
        <p:spPr>
          <a:xfrm>
            <a:off x="5764696" y="1510749"/>
            <a:ext cx="166977" cy="3537472"/>
          </a:xfrm>
          <a:prstGeom prst="rect">
            <a:avLst/>
          </a:prstGeom>
          <a:solidFill>
            <a:srgbClr val="FDFEE6"/>
          </a:solidFill>
          <a:ln>
            <a:solidFill>
              <a:srgbClr val="FDFE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DAAC8CA-FB06-ABA2-3FE0-0B7887804E27}"/>
              </a:ext>
            </a:extLst>
          </p:cNvPr>
          <p:cNvSpPr txBox="1"/>
          <p:nvPr/>
        </p:nvSpPr>
        <p:spPr>
          <a:xfrm>
            <a:off x="3008125" y="1033463"/>
            <a:ext cx="895004" cy="369332"/>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Before</a:t>
            </a:r>
          </a:p>
        </p:txBody>
      </p:sp>
      <p:sp>
        <p:nvSpPr>
          <p:cNvPr id="8" name="TextBox 7">
            <a:extLst>
              <a:ext uri="{FF2B5EF4-FFF2-40B4-BE49-F238E27FC236}">
                <a16:creationId xmlns:a16="http://schemas.microsoft.com/office/drawing/2014/main" id="{CFD45B5A-68D7-367B-BEB2-F1E7DD4E46AA}"/>
              </a:ext>
            </a:extLst>
          </p:cNvPr>
          <p:cNvSpPr txBox="1"/>
          <p:nvPr/>
        </p:nvSpPr>
        <p:spPr>
          <a:xfrm>
            <a:off x="8230263" y="1030205"/>
            <a:ext cx="895004" cy="369332"/>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After</a:t>
            </a:r>
          </a:p>
        </p:txBody>
      </p:sp>
      <p:sp>
        <p:nvSpPr>
          <p:cNvPr id="4" name="TextBox 3">
            <a:extLst>
              <a:ext uri="{FF2B5EF4-FFF2-40B4-BE49-F238E27FC236}">
                <a16:creationId xmlns:a16="http://schemas.microsoft.com/office/drawing/2014/main" id="{0BD55EBD-AF4C-3274-7E44-8717583B12C7}"/>
              </a:ext>
            </a:extLst>
          </p:cNvPr>
          <p:cNvSpPr txBox="1"/>
          <p:nvPr/>
        </p:nvSpPr>
        <p:spPr>
          <a:xfrm>
            <a:off x="913677" y="5312100"/>
            <a:ext cx="6373091"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Beckton Globe Library, London Borough of Newham</a:t>
            </a:r>
          </a:p>
        </p:txBody>
      </p:sp>
      <p:grpSp>
        <p:nvGrpSpPr>
          <p:cNvPr id="11" name="Group 10">
            <a:extLst>
              <a:ext uri="{FF2B5EF4-FFF2-40B4-BE49-F238E27FC236}">
                <a16:creationId xmlns:a16="http://schemas.microsoft.com/office/drawing/2014/main" id="{BC4228B7-28CA-88D9-2DEA-A2BE29C9432C}"/>
              </a:ext>
            </a:extLst>
          </p:cNvPr>
          <p:cNvGrpSpPr/>
          <p:nvPr/>
        </p:nvGrpSpPr>
        <p:grpSpPr>
          <a:xfrm>
            <a:off x="984512" y="1486391"/>
            <a:ext cx="10222976" cy="3860860"/>
            <a:chOff x="984512" y="1486391"/>
            <a:chExt cx="10222976" cy="3860860"/>
          </a:xfrm>
        </p:grpSpPr>
        <p:pic>
          <p:nvPicPr>
            <p:cNvPr id="5" name="Picture 4" descr="The image shows an open, modern conference room with a curved ceiling, high ceiling lights, and a gallery wall filled with artwork.&#10;&#10;AI-generated content may be incorrect.">
              <a:extLst>
                <a:ext uri="{FF2B5EF4-FFF2-40B4-BE49-F238E27FC236}">
                  <a16:creationId xmlns:a16="http://schemas.microsoft.com/office/drawing/2014/main" id="{918F1245-29E9-7B41-C839-A18B0E674B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4512" y="1486391"/>
              <a:ext cx="10222976" cy="3860860"/>
            </a:xfrm>
            <a:prstGeom prst="rect">
              <a:avLst/>
            </a:prstGeom>
          </p:spPr>
        </p:pic>
        <p:sp>
          <p:nvSpPr>
            <p:cNvPr id="10" name="Rectangle 9">
              <a:extLst>
                <a:ext uri="{FF2B5EF4-FFF2-40B4-BE49-F238E27FC236}">
                  <a16:creationId xmlns:a16="http://schemas.microsoft.com/office/drawing/2014/main" id="{6F0357CC-8044-972A-AB31-CDC519099A73}"/>
                </a:ext>
              </a:extLst>
            </p:cNvPr>
            <p:cNvSpPr/>
            <p:nvPr/>
          </p:nvSpPr>
          <p:spPr>
            <a:xfrm>
              <a:off x="5931674" y="1510749"/>
              <a:ext cx="328656" cy="3836502"/>
            </a:xfrm>
            <a:prstGeom prst="rect">
              <a:avLst/>
            </a:prstGeom>
            <a:solidFill>
              <a:srgbClr val="FDFEE6"/>
            </a:solidFill>
            <a:ln>
              <a:solidFill>
                <a:srgbClr val="FDFE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746933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A2107-460F-2233-1F7D-7E7F620050A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AAFED12-2D0C-391E-4218-615A7143A78C}"/>
              </a:ext>
            </a:extLst>
          </p:cNvPr>
          <p:cNvSpPr>
            <a:spLocks noGrp="1"/>
          </p:cNvSpPr>
          <p:nvPr>
            <p:ph type="body" sz="quarter" idx="11"/>
          </p:nvPr>
        </p:nvSpPr>
        <p:spPr>
          <a:xfrm>
            <a:off x="1716655" y="409892"/>
            <a:ext cx="7900123" cy="1306445"/>
          </a:xfrm>
        </p:spPr>
        <p:txBody>
          <a:bodyPr vert="horz" lIns="91440" tIns="45720" rIns="91440" bIns="45720" rtlCol="0" anchor="t">
            <a:noAutofit/>
          </a:bodyPr>
          <a:lstStyle/>
          <a:p>
            <a:endParaRPr lang="en-GB" sz="1400" b="1" u="sng">
              <a:latin typeface="Arial"/>
              <a:cs typeface="Arial"/>
            </a:endParaRPr>
          </a:p>
          <a:p>
            <a:endParaRPr lang="en-GB" sz="1800">
              <a:latin typeface="Arial"/>
              <a:cs typeface="Arial"/>
            </a:endParaRPr>
          </a:p>
        </p:txBody>
      </p:sp>
      <p:sp>
        <p:nvSpPr>
          <p:cNvPr id="6" name="Rectangle 5">
            <a:extLst>
              <a:ext uri="{FF2B5EF4-FFF2-40B4-BE49-F238E27FC236}">
                <a16:creationId xmlns:a16="http://schemas.microsoft.com/office/drawing/2014/main" id="{DB3857CE-F88A-EE45-F061-B884BF38124D}"/>
              </a:ext>
            </a:extLst>
          </p:cNvPr>
          <p:cNvSpPr/>
          <p:nvPr/>
        </p:nvSpPr>
        <p:spPr>
          <a:xfrm>
            <a:off x="5764696" y="1510749"/>
            <a:ext cx="166977" cy="3537472"/>
          </a:xfrm>
          <a:prstGeom prst="rect">
            <a:avLst/>
          </a:prstGeom>
          <a:solidFill>
            <a:srgbClr val="FDFEE6"/>
          </a:solidFill>
          <a:ln>
            <a:solidFill>
              <a:srgbClr val="FDFE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01B68963-7162-A234-9E8B-8E34669B4EB4}"/>
              </a:ext>
            </a:extLst>
          </p:cNvPr>
          <p:cNvSpPr txBox="1"/>
          <p:nvPr/>
        </p:nvSpPr>
        <p:spPr>
          <a:xfrm>
            <a:off x="3008125" y="1033463"/>
            <a:ext cx="895004" cy="369332"/>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Before</a:t>
            </a:r>
          </a:p>
        </p:txBody>
      </p:sp>
      <p:sp>
        <p:nvSpPr>
          <p:cNvPr id="8" name="TextBox 7">
            <a:extLst>
              <a:ext uri="{FF2B5EF4-FFF2-40B4-BE49-F238E27FC236}">
                <a16:creationId xmlns:a16="http://schemas.microsoft.com/office/drawing/2014/main" id="{3BF58C67-3954-B96A-05E8-3F5D4D23E45B}"/>
              </a:ext>
            </a:extLst>
          </p:cNvPr>
          <p:cNvSpPr txBox="1"/>
          <p:nvPr/>
        </p:nvSpPr>
        <p:spPr>
          <a:xfrm>
            <a:off x="8230263" y="1030205"/>
            <a:ext cx="895004" cy="369332"/>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After</a:t>
            </a:r>
          </a:p>
        </p:txBody>
      </p:sp>
      <p:sp>
        <p:nvSpPr>
          <p:cNvPr id="3" name="TextBox 2">
            <a:extLst>
              <a:ext uri="{FF2B5EF4-FFF2-40B4-BE49-F238E27FC236}">
                <a16:creationId xmlns:a16="http://schemas.microsoft.com/office/drawing/2014/main" id="{92C29360-1576-E4CF-3C4C-91A599CDD6CA}"/>
              </a:ext>
            </a:extLst>
          </p:cNvPr>
          <p:cNvSpPr txBox="1"/>
          <p:nvPr/>
        </p:nvSpPr>
        <p:spPr>
          <a:xfrm>
            <a:off x="835370" y="4991679"/>
            <a:ext cx="6373091"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Scarborough Library, North Yorkshire Council</a:t>
            </a:r>
          </a:p>
        </p:txBody>
      </p:sp>
      <p:grpSp>
        <p:nvGrpSpPr>
          <p:cNvPr id="9" name="Group 8">
            <a:extLst>
              <a:ext uri="{FF2B5EF4-FFF2-40B4-BE49-F238E27FC236}">
                <a16:creationId xmlns:a16="http://schemas.microsoft.com/office/drawing/2014/main" id="{073C64BE-36E5-CE73-E258-90C9BA4602F0}"/>
              </a:ext>
            </a:extLst>
          </p:cNvPr>
          <p:cNvGrpSpPr/>
          <p:nvPr/>
        </p:nvGrpSpPr>
        <p:grpSpPr>
          <a:xfrm>
            <a:off x="903492" y="1454208"/>
            <a:ext cx="10120801" cy="3537471"/>
            <a:chOff x="903492" y="1454208"/>
            <a:chExt cx="10120801" cy="3537471"/>
          </a:xfrm>
        </p:grpSpPr>
        <p:pic>
          <p:nvPicPr>
            <p:cNvPr id="4" name="Picture 3" descr="The image shows a welcoming library entrance with a sign and a display of books, local events, and a community area.&#10;&#10;AI-generated content may be incorrect.">
              <a:extLst>
                <a:ext uri="{FF2B5EF4-FFF2-40B4-BE49-F238E27FC236}">
                  <a16:creationId xmlns:a16="http://schemas.microsoft.com/office/drawing/2014/main" id="{0F3AE667-F3CF-1253-E39D-024FA99352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3492" y="1454208"/>
              <a:ext cx="10120801" cy="3537471"/>
            </a:xfrm>
            <a:prstGeom prst="rect">
              <a:avLst/>
            </a:prstGeom>
          </p:spPr>
        </p:pic>
        <p:sp>
          <p:nvSpPr>
            <p:cNvPr id="5" name="Rectangle 4">
              <a:extLst>
                <a:ext uri="{FF2B5EF4-FFF2-40B4-BE49-F238E27FC236}">
                  <a16:creationId xmlns:a16="http://schemas.microsoft.com/office/drawing/2014/main" id="{3314B001-9EE0-711E-350A-C03A98B33224}"/>
                </a:ext>
              </a:extLst>
            </p:cNvPr>
            <p:cNvSpPr/>
            <p:nvPr/>
          </p:nvSpPr>
          <p:spPr>
            <a:xfrm>
              <a:off x="5764697" y="1496989"/>
              <a:ext cx="405516" cy="3494690"/>
            </a:xfrm>
            <a:prstGeom prst="rect">
              <a:avLst/>
            </a:prstGeom>
            <a:solidFill>
              <a:srgbClr val="FDFEE6"/>
            </a:solidFill>
            <a:ln>
              <a:solidFill>
                <a:srgbClr val="FDFE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917529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2A857-4EC7-A025-4602-70EF196B17F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462742A-A77B-04C6-E7B4-4C37C565FDE7}"/>
              </a:ext>
            </a:extLst>
          </p:cNvPr>
          <p:cNvSpPr>
            <a:spLocks noGrp="1"/>
          </p:cNvSpPr>
          <p:nvPr>
            <p:ph type="body" sz="quarter" idx="11"/>
          </p:nvPr>
        </p:nvSpPr>
        <p:spPr>
          <a:xfrm>
            <a:off x="1716655" y="409892"/>
            <a:ext cx="7900123" cy="1306445"/>
          </a:xfrm>
        </p:spPr>
        <p:txBody>
          <a:bodyPr vert="horz" lIns="91440" tIns="45720" rIns="91440" bIns="45720" rtlCol="0" anchor="t">
            <a:noAutofit/>
          </a:bodyPr>
          <a:lstStyle/>
          <a:p>
            <a:endParaRPr lang="en-GB" sz="1400" b="1" u="sng">
              <a:latin typeface="Arial"/>
              <a:cs typeface="Arial"/>
            </a:endParaRPr>
          </a:p>
          <a:p>
            <a:endParaRPr lang="en-GB" sz="1800">
              <a:latin typeface="Arial"/>
              <a:cs typeface="Arial"/>
            </a:endParaRPr>
          </a:p>
        </p:txBody>
      </p:sp>
      <p:sp>
        <p:nvSpPr>
          <p:cNvPr id="6" name="Rectangle 5">
            <a:extLst>
              <a:ext uri="{FF2B5EF4-FFF2-40B4-BE49-F238E27FC236}">
                <a16:creationId xmlns:a16="http://schemas.microsoft.com/office/drawing/2014/main" id="{621D7C4F-0844-F008-DA68-D2B7FA44C65F}"/>
              </a:ext>
            </a:extLst>
          </p:cNvPr>
          <p:cNvSpPr/>
          <p:nvPr/>
        </p:nvSpPr>
        <p:spPr>
          <a:xfrm>
            <a:off x="6106602" y="672327"/>
            <a:ext cx="177954" cy="3758135"/>
          </a:xfrm>
          <a:prstGeom prst="rect">
            <a:avLst/>
          </a:prstGeom>
          <a:solidFill>
            <a:srgbClr val="FDFEE6"/>
          </a:solidFill>
          <a:ln>
            <a:solidFill>
              <a:srgbClr val="FDFE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0CFBAABB-B5C6-8C69-E78A-9CD4F1914AF5}"/>
              </a:ext>
            </a:extLst>
          </p:cNvPr>
          <p:cNvSpPr txBox="1"/>
          <p:nvPr/>
        </p:nvSpPr>
        <p:spPr>
          <a:xfrm>
            <a:off x="2173357" y="5412794"/>
            <a:ext cx="6792049"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Tilehurst Library, Reading Borough Council</a:t>
            </a:r>
          </a:p>
        </p:txBody>
      </p:sp>
      <p:sp>
        <p:nvSpPr>
          <p:cNvPr id="4" name="TextBox 3">
            <a:extLst>
              <a:ext uri="{FF2B5EF4-FFF2-40B4-BE49-F238E27FC236}">
                <a16:creationId xmlns:a16="http://schemas.microsoft.com/office/drawing/2014/main" id="{18EF7CDC-1EBA-0F0F-5F34-40241D2F30B4}"/>
              </a:ext>
            </a:extLst>
          </p:cNvPr>
          <p:cNvSpPr txBox="1"/>
          <p:nvPr/>
        </p:nvSpPr>
        <p:spPr>
          <a:xfrm>
            <a:off x="2575222" y="660149"/>
            <a:ext cx="2719771" cy="369332"/>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Out of hours access</a:t>
            </a:r>
          </a:p>
        </p:txBody>
      </p:sp>
      <p:sp>
        <p:nvSpPr>
          <p:cNvPr id="5" name="TextBox 4">
            <a:extLst>
              <a:ext uri="{FF2B5EF4-FFF2-40B4-BE49-F238E27FC236}">
                <a16:creationId xmlns:a16="http://schemas.microsoft.com/office/drawing/2014/main" id="{FAAE2618-93CF-7377-59DE-CB6847BA0A6B}"/>
              </a:ext>
            </a:extLst>
          </p:cNvPr>
          <p:cNvSpPr txBox="1"/>
          <p:nvPr/>
        </p:nvSpPr>
        <p:spPr>
          <a:xfrm>
            <a:off x="6534308" y="660149"/>
            <a:ext cx="2964877" cy="369332"/>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On-site tablet lending</a:t>
            </a:r>
          </a:p>
        </p:txBody>
      </p:sp>
      <p:grpSp>
        <p:nvGrpSpPr>
          <p:cNvPr id="11" name="Group 10">
            <a:extLst>
              <a:ext uri="{FF2B5EF4-FFF2-40B4-BE49-F238E27FC236}">
                <a16:creationId xmlns:a16="http://schemas.microsoft.com/office/drawing/2014/main" id="{A1CB8AFD-68D2-117B-FFEF-F7E20EDA358D}"/>
              </a:ext>
            </a:extLst>
          </p:cNvPr>
          <p:cNvGrpSpPr/>
          <p:nvPr/>
        </p:nvGrpSpPr>
        <p:grpSpPr>
          <a:xfrm>
            <a:off x="2277734" y="1017302"/>
            <a:ext cx="7339043" cy="4395492"/>
            <a:chOff x="2277734" y="1017302"/>
            <a:chExt cx="7339043" cy="4395492"/>
          </a:xfrm>
        </p:grpSpPr>
        <p:pic>
          <p:nvPicPr>
            <p:cNvPr id="9" name="Picture 8" descr="7&#10;&#10;AI-generated content may be incorrect.">
              <a:extLst>
                <a:ext uri="{FF2B5EF4-FFF2-40B4-BE49-F238E27FC236}">
                  <a16:creationId xmlns:a16="http://schemas.microsoft.com/office/drawing/2014/main" id="{765F86A8-1B0A-8FE2-B38A-E86EEB69A0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77734" y="1017302"/>
              <a:ext cx="7339043" cy="4395492"/>
            </a:xfrm>
            <a:prstGeom prst="rect">
              <a:avLst/>
            </a:prstGeom>
          </p:spPr>
        </p:pic>
        <p:sp>
          <p:nvSpPr>
            <p:cNvPr id="10" name="Rectangle 9">
              <a:extLst>
                <a:ext uri="{FF2B5EF4-FFF2-40B4-BE49-F238E27FC236}">
                  <a16:creationId xmlns:a16="http://schemas.microsoft.com/office/drawing/2014/main" id="{D16E1B7D-FFF3-12AE-BC35-42092E9A3EE4}"/>
                </a:ext>
              </a:extLst>
            </p:cNvPr>
            <p:cNvSpPr/>
            <p:nvPr/>
          </p:nvSpPr>
          <p:spPr>
            <a:xfrm>
              <a:off x="5774173" y="1017302"/>
              <a:ext cx="566039" cy="4395492"/>
            </a:xfrm>
            <a:prstGeom prst="rect">
              <a:avLst/>
            </a:prstGeom>
            <a:solidFill>
              <a:srgbClr val="FDFEE6"/>
            </a:solidFill>
            <a:ln>
              <a:solidFill>
                <a:srgbClr val="FDFE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422797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0B902-3F33-0144-8B1C-15F37C44984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2A55ED5-33CD-EC14-75E0-AFDE345C7C49}"/>
              </a:ext>
            </a:extLst>
          </p:cNvPr>
          <p:cNvSpPr>
            <a:spLocks noGrp="1"/>
          </p:cNvSpPr>
          <p:nvPr>
            <p:ph type="body" sz="quarter" idx="11"/>
          </p:nvPr>
        </p:nvSpPr>
        <p:spPr>
          <a:xfrm>
            <a:off x="1716655" y="409892"/>
            <a:ext cx="7900123" cy="1306445"/>
          </a:xfrm>
        </p:spPr>
        <p:txBody>
          <a:bodyPr vert="horz" lIns="91440" tIns="45720" rIns="91440" bIns="45720" rtlCol="0" anchor="t">
            <a:noAutofit/>
          </a:bodyPr>
          <a:lstStyle/>
          <a:p>
            <a:endParaRPr lang="en-GB" sz="1400" b="1" u="sng">
              <a:latin typeface="Arial"/>
              <a:cs typeface="Arial"/>
            </a:endParaRPr>
          </a:p>
          <a:p>
            <a:endParaRPr lang="en-GB" sz="1800">
              <a:latin typeface="Arial"/>
              <a:cs typeface="Arial"/>
            </a:endParaRPr>
          </a:p>
        </p:txBody>
      </p:sp>
      <p:sp>
        <p:nvSpPr>
          <p:cNvPr id="6" name="Rectangle 5">
            <a:extLst>
              <a:ext uri="{FF2B5EF4-FFF2-40B4-BE49-F238E27FC236}">
                <a16:creationId xmlns:a16="http://schemas.microsoft.com/office/drawing/2014/main" id="{97F3AE3A-04DB-89F6-409A-234982C16889}"/>
              </a:ext>
            </a:extLst>
          </p:cNvPr>
          <p:cNvSpPr/>
          <p:nvPr/>
        </p:nvSpPr>
        <p:spPr>
          <a:xfrm>
            <a:off x="5764696" y="1510749"/>
            <a:ext cx="166977" cy="3537472"/>
          </a:xfrm>
          <a:prstGeom prst="rect">
            <a:avLst/>
          </a:prstGeom>
          <a:solidFill>
            <a:srgbClr val="FDFEE6"/>
          </a:solidFill>
          <a:ln>
            <a:solidFill>
              <a:srgbClr val="FDFE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931CE84-D9F1-EA36-6FDB-EF1D4B0B5887}"/>
              </a:ext>
            </a:extLst>
          </p:cNvPr>
          <p:cNvSpPr txBox="1"/>
          <p:nvPr/>
        </p:nvSpPr>
        <p:spPr>
          <a:xfrm>
            <a:off x="3167151" y="435114"/>
            <a:ext cx="895004" cy="369332"/>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Before</a:t>
            </a:r>
          </a:p>
        </p:txBody>
      </p:sp>
      <p:sp>
        <p:nvSpPr>
          <p:cNvPr id="3" name="TextBox 2">
            <a:extLst>
              <a:ext uri="{FF2B5EF4-FFF2-40B4-BE49-F238E27FC236}">
                <a16:creationId xmlns:a16="http://schemas.microsoft.com/office/drawing/2014/main" id="{B4524028-31F3-1A61-4165-C771D8340C9C}"/>
              </a:ext>
            </a:extLst>
          </p:cNvPr>
          <p:cNvSpPr txBox="1"/>
          <p:nvPr/>
        </p:nvSpPr>
        <p:spPr>
          <a:xfrm>
            <a:off x="1857172" y="5684222"/>
            <a:ext cx="6373091"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Clevedon Library, North Somerset Council</a:t>
            </a:r>
          </a:p>
        </p:txBody>
      </p:sp>
      <p:grpSp>
        <p:nvGrpSpPr>
          <p:cNvPr id="10" name="Group 9">
            <a:extLst>
              <a:ext uri="{FF2B5EF4-FFF2-40B4-BE49-F238E27FC236}">
                <a16:creationId xmlns:a16="http://schemas.microsoft.com/office/drawing/2014/main" id="{85B9FA13-A294-F10B-0D0B-69F292556266}"/>
              </a:ext>
            </a:extLst>
          </p:cNvPr>
          <p:cNvGrpSpPr/>
          <p:nvPr/>
        </p:nvGrpSpPr>
        <p:grpSpPr>
          <a:xfrm>
            <a:off x="1953346" y="843230"/>
            <a:ext cx="8061509" cy="4859892"/>
            <a:chOff x="1953346" y="843230"/>
            <a:chExt cx="8061509" cy="4859892"/>
          </a:xfrm>
        </p:grpSpPr>
        <p:pic>
          <p:nvPicPr>
            <p:cNvPr id="4" name="Picture 3" descr="The image shows a library room with a long, rectangular table and shelves filled with books, and a window with a desk and books on the floor.&#10;&#10;AI-generated content may be incorrect.">
              <a:extLst>
                <a:ext uri="{FF2B5EF4-FFF2-40B4-BE49-F238E27FC236}">
                  <a16:creationId xmlns:a16="http://schemas.microsoft.com/office/drawing/2014/main" id="{9E260742-BB28-B05F-AB8E-15C240C7D9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53346" y="874748"/>
              <a:ext cx="8061509" cy="4828374"/>
            </a:xfrm>
            <a:prstGeom prst="rect">
              <a:avLst/>
            </a:prstGeom>
          </p:spPr>
        </p:pic>
        <p:sp>
          <p:nvSpPr>
            <p:cNvPr id="5" name="Rectangle 4">
              <a:extLst>
                <a:ext uri="{FF2B5EF4-FFF2-40B4-BE49-F238E27FC236}">
                  <a16:creationId xmlns:a16="http://schemas.microsoft.com/office/drawing/2014/main" id="{388AB9D6-FF1D-67E5-03F6-C8B784140C65}"/>
                </a:ext>
              </a:extLst>
            </p:cNvPr>
            <p:cNvSpPr/>
            <p:nvPr/>
          </p:nvSpPr>
          <p:spPr>
            <a:xfrm>
              <a:off x="5820355" y="871821"/>
              <a:ext cx="4194500" cy="1210590"/>
            </a:xfrm>
            <a:prstGeom prst="rect">
              <a:avLst/>
            </a:prstGeom>
            <a:solidFill>
              <a:srgbClr val="FDFEE6"/>
            </a:solidFill>
            <a:ln>
              <a:solidFill>
                <a:srgbClr val="FDFE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A4DD11AC-29DF-0657-238F-A8DA2A503B48}"/>
                </a:ext>
              </a:extLst>
            </p:cNvPr>
            <p:cNvSpPr/>
            <p:nvPr/>
          </p:nvSpPr>
          <p:spPr>
            <a:xfrm>
              <a:off x="5609803" y="843230"/>
              <a:ext cx="298017" cy="4859891"/>
            </a:xfrm>
            <a:prstGeom prst="rect">
              <a:avLst/>
            </a:prstGeom>
            <a:solidFill>
              <a:srgbClr val="FDFEE6"/>
            </a:solidFill>
            <a:ln>
              <a:solidFill>
                <a:srgbClr val="FDFE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TextBox 7">
            <a:extLst>
              <a:ext uri="{FF2B5EF4-FFF2-40B4-BE49-F238E27FC236}">
                <a16:creationId xmlns:a16="http://schemas.microsoft.com/office/drawing/2014/main" id="{520130C9-9E23-AF25-2729-7DCE45B2CCFA}"/>
              </a:ext>
            </a:extLst>
          </p:cNvPr>
          <p:cNvSpPr txBox="1"/>
          <p:nvPr/>
        </p:nvSpPr>
        <p:spPr>
          <a:xfrm>
            <a:off x="7614494" y="1560262"/>
            <a:ext cx="895004" cy="369332"/>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After</a:t>
            </a:r>
          </a:p>
        </p:txBody>
      </p:sp>
    </p:spTree>
    <p:extLst>
      <p:ext uri="{BB962C8B-B14F-4D97-AF65-F5344CB8AC3E}">
        <p14:creationId xmlns:p14="http://schemas.microsoft.com/office/powerpoint/2010/main" val="563064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A0DD3-2CEF-9BEA-9099-719E7B4E6F3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777D5A5-D03C-CBE7-C03E-6389B02EC21C}"/>
              </a:ext>
            </a:extLst>
          </p:cNvPr>
          <p:cNvSpPr>
            <a:spLocks noGrp="1"/>
          </p:cNvSpPr>
          <p:nvPr>
            <p:ph type="body" sz="quarter" idx="10"/>
          </p:nvPr>
        </p:nvSpPr>
        <p:spPr/>
        <p:txBody>
          <a:bodyPr>
            <a:normAutofit fontScale="92500"/>
          </a:bodyPr>
          <a:lstStyle/>
          <a:p>
            <a:r>
              <a:rPr lang="en-GB" dirty="0"/>
              <a:t>Libraries Improvement Fund (LIF) Round 5</a:t>
            </a:r>
          </a:p>
        </p:txBody>
      </p:sp>
      <p:sp>
        <p:nvSpPr>
          <p:cNvPr id="7" name="Text Placeholder 6">
            <a:extLst>
              <a:ext uri="{FF2B5EF4-FFF2-40B4-BE49-F238E27FC236}">
                <a16:creationId xmlns:a16="http://schemas.microsoft.com/office/drawing/2014/main" id="{3A8714AC-598D-26A2-B0B0-B6E8BDB707BC}"/>
              </a:ext>
            </a:extLst>
          </p:cNvPr>
          <p:cNvSpPr>
            <a:spLocks noGrp="1"/>
          </p:cNvSpPr>
          <p:nvPr>
            <p:ph type="body" sz="quarter" idx="11"/>
          </p:nvPr>
        </p:nvSpPr>
        <p:spPr>
          <a:xfrm>
            <a:off x="121176" y="1758377"/>
            <a:ext cx="11932279" cy="4443639"/>
          </a:xfrm>
        </p:spPr>
        <p:txBody>
          <a:bodyPr>
            <a:normAutofit/>
          </a:bodyPr>
          <a:lstStyle/>
          <a:p>
            <a:pPr marL="342900" indent="-342900">
              <a:spcAft>
                <a:spcPts val="1200"/>
              </a:spcAft>
              <a:buFont typeface="Arial" panose="020B0604020202020204" pitchFamily="34" charset="0"/>
              <a:buChar char="•"/>
            </a:pPr>
            <a:r>
              <a:rPr lang="en-GB" dirty="0"/>
              <a:t>£5.5 million for projects starting in 2027</a:t>
            </a:r>
          </a:p>
          <a:p>
            <a:pPr marL="342900" indent="-342900">
              <a:spcAft>
                <a:spcPts val="1200"/>
              </a:spcAft>
              <a:buFont typeface="Arial" panose="020B0604020202020204" pitchFamily="34" charset="0"/>
              <a:buChar char="•"/>
            </a:pPr>
            <a:r>
              <a:rPr lang="en-GB" dirty="0"/>
              <a:t>Capital expenditure £50,000 - £500,000</a:t>
            </a:r>
          </a:p>
          <a:p>
            <a:pPr marL="342900" indent="-342900">
              <a:spcAft>
                <a:spcPts val="1200"/>
              </a:spcAft>
              <a:buFont typeface="Arial" panose="020B0604020202020204" pitchFamily="34" charset="0"/>
              <a:buChar char="•"/>
            </a:pPr>
            <a:r>
              <a:rPr lang="en-GB" dirty="0"/>
              <a:t>Aims: sustainability, transformation, digital access, connect to communities and increase use.</a:t>
            </a:r>
          </a:p>
          <a:p>
            <a:pPr marL="342900" indent="-342900">
              <a:spcAft>
                <a:spcPts val="1200"/>
              </a:spcAft>
              <a:buFont typeface="Arial" panose="020B0604020202020204" pitchFamily="34" charset="0"/>
              <a:buChar char="•"/>
            </a:pPr>
            <a:r>
              <a:rPr lang="en-GB" dirty="0"/>
              <a:t>Impacts: future-proof, improved satisfaction, diversify users, access to collections, digital access and collaboration.</a:t>
            </a:r>
          </a:p>
          <a:p>
            <a:pPr marL="342900" indent="-342900">
              <a:spcAft>
                <a:spcPts val="1200"/>
              </a:spcAft>
              <a:buFont typeface="Arial" panose="020B0604020202020204" pitchFamily="34" charset="0"/>
              <a:buChar char="•"/>
            </a:pPr>
            <a:r>
              <a:rPr lang="en-GB" dirty="0"/>
              <a:t>Outcomes: more use by community groups, increase in users, more revenue, increased number of devices, updated operating systems, extension of available hours and increase in co-location.</a:t>
            </a:r>
          </a:p>
          <a:p>
            <a:endParaRPr lang="en-GB" dirty="0"/>
          </a:p>
        </p:txBody>
      </p:sp>
    </p:spTree>
    <p:extLst>
      <p:ext uri="{BB962C8B-B14F-4D97-AF65-F5344CB8AC3E}">
        <p14:creationId xmlns:p14="http://schemas.microsoft.com/office/powerpoint/2010/main" val="1890043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8BFDC-D840-15AA-2D12-82FB0CE21B3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92C89BF-57EA-C14C-B762-43ECCB6A8D9B}"/>
              </a:ext>
            </a:extLst>
          </p:cNvPr>
          <p:cNvSpPr>
            <a:spLocks noGrp="1"/>
          </p:cNvSpPr>
          <p:nvPr>
            <p:ph type="body" sz="quarter" idx="10"/>
          </p:nvPr>
        </p:nvSpPr>
        <p:spPr/>
        <p:txBody>
          <a:bodyPr>
            <a:normAutofit/>
          </a:bodyPr>
          <a:lstStyle/>
          <a:p>
            <a:r>
              <a:rPr lang="en-GB" dirty="0"/>
              <a:t>Future Rounds</a:t>
            </a:r>
          </a:p>
        </p:txBody>
      </p:sp>
      <p:sp>
        <p:nvSpPr>
          <p:cNvPr id="7" name="Text Placeholder 6">
            <a:extLst>
              <a:ext uri="{FF2B5EF4-FFF2-40B4-BE49-F238E27FC236}">
                <a16:creationId xmlns:a16="http://schemas.microsoft.com/office/drawing/2014/main" id="{CC3025BA-4AE3-C4B1-5198-57BDA5A992BE}"/>
              </a:ext>
            </a:extLst>
          </p:cNvPr>
          <p:cNvSpPr>
            <a:spLocks noGrp="1"/>
          </p:cNvSpPr>
          <p:nvPr>
            <p:ph type="body" sz="quarter" idx="11"/>
          </p:nvPr>
        </p:nvSpPr>
        <p:spPr>
          <a:xfrm>
            <a:off x="121176" y="1758377"/>
            <a:ext cx="11917099" cy="4443639"/>
          </a:xfrm>
        </p:spPr>
        <p:txBody>
          <a:bodyPr>
            <a:normAutofit/>
          </a:bodyPr>
          <a:lstStyle/>
          <a:p>
            <a:pPr marL="342900" indent="-342900">
              <a:buFont typeface="Arial" panose="020B0604020202020204" pitchFamily="34" charset="0"/>
              <a:buChar char="•"/>
            </a:pPr>
            <a:r>
              <a:rPr lang="en-GB" sz="2000" dirty="0"/>
              <a:t>Announced in January 2026</a:t>
            </a:r>
          </a:p>
          <a:p>
            <a:endParaRPr lang="en-GB" sz="2000" dirty="0"/>
          </a:p>
          <a:p>
            <a:pPr marL="342900" indent="-342900">
              <a:buFont typeface="Arial" panose="020B0604020202020204" pitchFamily="34" charset="0"/>
              <a:buChar char="•"/>
            </a:pPr>
            <a:r>
              <a:rPr lang="en-GB" sz="2000" dirty="0"/>
              <a:t>Package of £1.5 billion to be invested in cultural organisations over a five-year period.</a:t>
            </a:r>
          </a:p>
          <a:p>
            <a:endParaRPr lang="en-GB" sz="2000" dirty="0"/>
          </a:p>
          <a:p>
            <a:pPr marL="342900" indent="-342900">
              <a:buFont typeface="Arial" panose="020B0604020202020204" pitchFamily="34" charset="0"/>
              <a:buChar char="•"/>
            </a:pPr>
            <a:r>
              <a:rPr lang="en-GB" sz="2000" dirty="0"/>
              <a:t>Included: £27.5 million for Libraries Improvement Fund</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To support public libraries to upgrade their buildings and technology</a:t>
            </a:r>
          </a:p>
          <a:p>
            <a:endParaRPr lang="en-GB" sz="2000" dirty="0"/>
          </a:p>
          <a:p>
            <a:pPr marL="342900" indent="-342900">
              <a:buFont typeface="Arial" panose="020B0604020202020204" pitchFamily="34" charset="0"/>
              <a:buChar char="•"/>
            </a:pPr>
            <a:r>
              <a:rPr lang="en-GB" sz="2000" dirty="0"/>
              <a:t>No agreement on format or timing as yet.</a:t>
            </a:r>
          </a:p>
          <a:p>
            <a:endParaRPr lang="en-GB" dirty="0"/>
          </a:p>
        </p:txBody>
      </p:sp>
    </p:spTree>
    <p:extLst>
      <p:ext uri="{BB962C8B-B14F-4D97-AF65-F5344CB8AC3E}">
        <p14:creationId xmlns:p14="http://schemas.microsoft.com/office/powerpoint/2010/main" val="375744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04C75-EB40-B1BC-7399-0C7262CC857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12619E9-56AA-D787-A776-2D10D3FF3EF7}"/>
              </a:ext>
            </a:extLst>
          </p:cNvPr>
          <p:cNvSpPr>
            <a:spLocks noGrp="1"/>
          </p:cNvSpPr>
          <p:nvPr>
            <p:ph type="body" sz="quarter" idx="10"/>
          </p:nvPr>
        </p:nvSpPr>
        <p:spPr/>
        <p:txBody>
          <a:bodyPr>
            <a:normAutofit/>
          </a:bodyPr>
          <a:lstStyle/>
          <a:p>
            <a:r>
              <a:rPr lang="en-GB" dirty="0"/>
              <a:t>Lessons Learned</a:t>
            </a:r>
          </a:p>
        </p:txBody>
      </p:sp>
      <p:sp>
        <p:nvSpPr>
          <p:cNvPr id="7" name="Text Placeholder 6">
            <a:extLst>
              <a:ext uri="{FF2B5EF4-FFF2-40B4-BE49-F238E27FC236}">
                <a16:creationId xmlns:a16="http://schemas.microsoft.com/office/drawing/2014/main" id="{C186EBDA-15B6-3923-BD4E-A4A63B743203}"/>
              </a:ext>
            </a:extLst>
          </p:cNvPr>
          <p:cNvSpPr>
            <a:spLocks noGrp="1"/>
          </p:cNvSpPr>
          <p:nvPr>
            <p:ph type="body" sz="quarter" idx="11"/>
          </p:nvPr>
        </p:nvSpPr>
        <p:spPr>
          <a:xfrm>
            <a:off x="121176" y="1758377"/>
            <a:ext cx="11917099" cy="4443639"/>
          </a:xfrm>
        </p:spPr>
        <p:txBody>
          <a:bodyPr>
            <a:normAutofit/>
          </a:bodyPr>
          <a:lstStyle/>
          <a:p>
            <a:pPr marL="342900" indent="-342900">
              <a:buFont typeface="Arial" panose="020B0604020202020204" pitchFamily="34" charset="0"/>
              <a:buChar char="•"/>
            </a:pPr>
            <a:r>
              <a:rPr lang="en-GB" dirty="0"/>
              <a:t>Time, time, time</a:t>
            </a:r>
          </a:p>
          <a:p>
            <a:endParaRPr lang="en-GB" dirty="0"/>
          </a:p>
          <a:p>
            <a:pPr marL="342900" indent="-342900">
              <a:buFont typeface="Arial" panose="020B0604020202020204" pitchFamily="34" charset="0"/>
              <a:buChar char="•"/>
            </a:pPr>
            <a:r>
              <a:rPr lang="en-GB" dirty="0"/>
              <a:t>Developing projects to RIBA stages</a:t>
            </a:r>
          </a:p>
          <a:p>
            <a:endParaRPr lang="en-GB" dirty="0"/>
          </a:p>
          <a:p>
            <a:pPr marL="342900" indent="-342900">
              <a:buFont typeface="Arial" panose="020B0604020202020204" pitchFamily="34" charset="0"/>
              <a:buChar char="•"/>
            </a:pPr>
            <a:r>
              <a:rPr lang="en-GB" dirty="0"/>
              <a:t>Match funding</a:t>
            </a:r>
          </a:p>
          <a:p>
            <a:endParaRPr lang="en-GB" dirty="0"/>
          </a:p>
          <a:p>
            <a:pPr marL="342900" indent="-342900">
              <a:buFont typeface="Arial" panose="020B0604020202020204" pitchFamily="34" charset="0"/>
              <a:buChar char="•"/>
            </a:pPr>
            <a:r>
              <a:rPr lang="en-GB" dirty="0"/>
              <a:t>Projects that are part of larger development projects</a:t>
            </a:r>
          </a:p>
          <a:p>
            <a:endParaRPr lang="en-GB" dirty="0"/>
          </a:p>
          <a:p>
            <a:pPr marL="342900" indent="-342900">
              <a:buFont typeface="Arial" panose="020B0604020202020204" pitchFamily="34" charset="0"/>
              <a:buChar char="•"/>
            </a:pPr>
            <a:r>
              <a:rPr lang="en-GB" dirty="0"/>
              <a:t>Fewer “digital” projects</a:t>
            </a:r>
          </a:p>
          <a:p>
            <a:endParaRPr lang="en-GB" dirty="0"/>
          </a:p>
        </p:txBody>
      </p:sp>
    </p:spTree>
    <p:extLst>
      <p:ext uri="{BB962C8B-B14F-4D97-AF65-F5344CB8AC3E}">
        <p14:creationId xmlns:p14="http://schemas.microsoft.com/office/powerpoint/2010/main" val="991378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45452-3F4A-4E7D-48C6-07CB6F23970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F9604D2-089B-87D9-4EBD-B6FC2E5F1CE2}"/>
              </a:ext>
            </a:extLst>
          </p:cNvPr>
          <p:cNvSpPr>
            <a:spLocks noGrp="1"/>
          </p:cNvSpPr>
          <p:nvPr>
            <p:ph type="title" idx="4294967295"/>
          </p:nvPr>
        </p:nvSpPr>
        <p:spPr>
          <a:xfrm>
            <a:off x="1408113" y="2682875"/>
            <a:ext cx="9383712" cy="32965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r>
              <a:rPr kumimoji="0" lang="en-GB" sz="4400" b="1" i="0" u="none" strike="noStrike" kern="1200" cap="none" spc="0" normalizeH="0" baseline="0" dirty="0">
                <a:ln>
                  <a:noFill/>
                </a:ln>
                <a:solidFill>
                  <a:schemeClr val="tx1"/>
                </a:solidFill>
                <a:effectLst/>
                <a:uLnTx/>
                <a:uFillTx/>
                <a:latin typeface="Arial" panose="020B0604020202020204" pitchFamily="34" charset="0"/>
                <a:ea typeface="+mn-ea"/>
                <a:cs typeface="Arial" panose="020B0604020202020204" pitchFamily="34" charset="0"/>
              </a:rPr>
              <a:t>Thank you</a:t>
            </a:r>
            <a:br>
              <a:rPr kumimoji="0" lang="en-GB" sz="4400" b="1" i="0" u="none" strike="noStrike" kern="1200" cap="none" spc="0" normalizeH="0" baseline="0" dirty="0">
                <a:ln>
                  <a:noFill/>
                </a:ln>
                <a:solidFill>
                  <a:schemeClr val="tx1"/>
                </a:solidFill>
                <a:effectLst/>
                <a:uLnTx/>
                <a:uFillTx/>
                <a:latin typeface="Arial" panose="020B0604020202020204" pitchFamily="34" charset="0"/>
                <a:ea typeface="+mn-ea"/>
                <a:cs typeface="Arial" panose="020B0604020202020204" pitchFamily="34" charset="0"/>
              </a:rPr>
            </a:br>
            <a:br>
              <a:rPr kumimoji="0" lang="en-GB" sz="1800" b="1" i="0" u="none" strike="noStrike" kern="1200" cap="none" spc="0" normalizeH="0" baseline="0" dirty="0">
                <a:ln>
                  <a:noFill/>
                </a:ln>
                <a:solidFill>
                  <a:schemeClr val="tx1"/>
                </a:solidFill>
                <a:effectLst/>
                <a:uLnTx/>
                <a:uFillTx/>
                <a:latin typeface="Arial" panose="020B0604020202020204" pitchFamily="34" charset="0"/>
                <a:ea typeface="+mn-ea"/>
                <a:cs typeface="Arial" panose="020B0604020202020204" pitchFamily="34" charset="0"/>
              </a:rPr>
            </a:br>
            <a:r>
              <a:rPr lang="en-US" sz="1800" dirty="0"/>
              <a:t>Laura Dyer</a:t>
            </a:r>
            <a:br>
              <a:rPr lang="en-US" sz="1800" dirty="0"/>
            </a:br>
            <a:r>
              <a:rPr lang="en-US" sz="1800" b="0" dirty="0"/>
              <a:t>Deputy Chief Executive Places, Engagement &amp; Libraries</a:t>
            </a:r>
            <a:br>
              <a:rPr lang="en-US" sz="1800" b="0" dirty="0"/>
            </a:br>
            <a:r>
              <a:rPr lang="en-US" sz="1800" b="0" dirty="0"/>
              <a:t>Arts Council England</a:t>
            </a:r>
            <a:br>
              <a:rPr lang="en-US" sz="1800" b="0" dirty="0"/>
            </a:br>
            <a:br>
              <a:rPr lang="en-US" sz="1800" b="0" dirty="0"/>
            </a:br>
            <a:r>
              <a:rPr lang="en-US" sz="1800" b="0" dirty="0">
                <a:hlinkClick r:id="rId2"/>
              </a:rPr>
              <a:t>laura.dyer@artscouncil.org.uk</a:t>
            </a:r>
            <a:br>
              <a:rPr lang="en-US" sz="1800" b="0" dirty="0"/>
            </a:br>
            <a:br>
              <a:rPr lang="en-US" sz="1800" b="0" dirty="0"/>
            </a:br>
            <a:r>
              <a:rPr lang="en-US" sz="1800" b="0" dirty="0">
                <a:hlinkClick r:id="rId3"/>
              </a:rPr>
              <a:t>www.artscouncil.org.uk</a:t>
            </a:r>
            <a:r>
              <a:rPr lang="en-US" sz="1800" b="0" dirty="0"/>
              <a:t> </a:t>
            </a:r>
            <a:br>
              <a:rPr lang="en-US" b="0" dirty="0"/>
            </a:br>
            <a:endParaRPr kumimoji="0" lang="en-GB" sz="4400" b="0" i="0" u="none" strike="noStrike" kern="1200" cap="none" spc="0" normalizeH="0" baseline="0" dirty="0">
              <a:ln>
                <a:noFill/>
              </a:ln>
              <a:solidFill>
                <a:schemeClr val="tx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092365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543F510FD262B4D978301F86C2A4823" ma:contentTypeVersion="11" ma:contentTypeDescription="Create a new document." ma:contentTypeScope="" ma:versionID="0738997c50f4f704eec54ab46a718f1e">
  <xsd:schema xmlns:xsd="http://www.w3.org/2001/XMLSchema" xmlns:xs="http://www.w3.org/2001/XMLSchema" xmlns:p="http://schemas.microsoft.com/office/2006/metadata/properties" xmlns:ns2="0c1fee4a-bdc7-4359-8192-554e883191ad" xmlns:ns3="72c0e96f-268c-4806-8855-6e7516ab3c42" targetNamespace="http://schemas.microsoft.com/office/2006/metadata/properties" ma:root="true" ma:fieldsID="f91e68b6d82fd11b8b3551518e2358bf" ns2:_="" ns3:_="">
    <xsd:import namespace="0c1fee4a-bdc7-4359-8192-554e883191ad"/>
    <xsd:import namespace="72c0e96f-268c-4806-8855-6e7516ab3c4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1fee4a-bdc7-4359-8192-554e88319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adab0f13-09c2-4cad-bba7-f6c96a3c86c8"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c0e96f-268c-4806-8855-6e7516ab3c42"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7d91bb65-7114-418b-bdfe-588f9c6010f6}" ma:internalName="TaxCatchAll" ma:showField="CatchAllData" ma:web="72c0e96f-268c-4806-8855-6e7516ab3c4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2c0e96f-268c-4806-8855-6e7516ab3c42" xsi:nil="true"/>
    <lcf76f155ced4ddcb4097134ff3c332f xmlns="0c1fee4a-bdc7-4359-8192-554e883191a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B51076-F1C1-438C-BC85-1E86FD7346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1fee4a-bdc7-4359-8192-554e883191ad"/>
    <ds:schemaRef ds:uri="72c0e96f-268c-4806-8855-6e7516ab3c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E4EC67-C5AA-49DB-AA08-4B1DDC92A34C}">
  <ds:schemaRefs>
    <ds:schemaRef ds:uri="http://purl.org/dc/elements/1.1/"/>
    <ds:schemaRef ds:uri="http://schemas.microsoft.com/office/2006/metadata/properties"/>
    <ds:schemaRef ds:uri="http://schemas.microsoft.com/office/2006/documentManagement/types"/>
    <ds:schemaRef ds:uri="b012c088-10eb-44d6-8f31-9d1f3da6baa9"/>
    <ds:schemaRef ds:uri="http://purl.org/dc/terms/"/>
    <ds:schemaRef ds:uri="http://schemas.microsoft.com/office/infopath/2007/PartnerControls"/>
    <ds:schemaRef ds:uri="http://purl.org/dc/dcmitype/"/>
    <ds:schemaRef ds:uri="http://schemas.openxmlformats.org/package/2006/metadata/core-properties"/>
    <ds:schemaRef ds:uri="4ca9bab2-2aca-4fd9-9657-56a4c58137fc"/>
    <ds:schemaRef ds:uri="55974551-5ee2-49b6-a273-5aeebe0ee33e"/>
    <ds:schemaRef ds:uri="http://www.w3.org/XML/1998/namespace"/>
    <ds:schemaRef ds:uri="72c0e96f-268c-4806-8855-6e7516ab3c42"/>
    <ds:schemaRef ds:uri="0c1fee4a-bdc7-4359-8192-554e883191ad"/>
  </ds:schemaRefs>
</ds:datastoreItem>
</file>

<file path=customXml/itemProps3.xml><?xml version="1.0" encoding="utf-8"?>
<ds:datastoreItem xmlns:ds="http://schemas.openxmlformats.org/officeDocument/2006/customXml" ds:itemID="{8B2CD399-BFB0-40B6-B71D-C5412B308F05}">
  <ds:schemaRefs>
    <ds:schemaRef ds:uri="http://schemas.microsoft.com/sharepoint/v3/contenttype/forms"/>
  </ds:schemaRefs>
</ds:datastoreItem>
</file>

<file path=docMetadata/LabelInfo.xml><?xml version="1.0" encoding="utf-8"?>
<clbl:labelList xmlns:clbl="http://schemas.microsoft.com/office/2020/mipLabelMetadata">
  <clbl:label id="{c7a6fc32-7538-4b0e-a96a-05f855007c11}" enabled="0" method="" siteId="{c7a6fc32-7538-4b0e-a96a-05f855007c11}" removed="1"/>
</clbl:labelList>
</file>

<file path=docProps/app.xml><?xml version="1.0" encoding="utf-8"?>
<Properties xmlns="http://schemas.openxmlformats.org/officeDocument/2006/extended-properties" xmlns:vt="http://schemas.openxmlformats.org/officeDocument/2006/docPropsVTypes">
  <TotalTime>1809</TotalTime>
  <Words>3198</Words>
  <Application>Microsoft Office PowerPoint</Application>
  <PresentationFormat>Widescreen</PresentationFormat>
  <Paragraphs>258</Paragraphs>
  <Slides>18</Slides>
  <Notes>17</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Laura Dyer Deputy Chief Executive Places, Engagement &amp; Libraries Arts Council England  laura.dyer@artscouncil.org.uk  www.artscouncil.org.uk  </vt:lpstr>
    </vt:vector>
  </TitlesOfParts>
  <Company>Arts Council England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Accessibility tips</dc:title>
  <dc:creator>Thomas McCormack</dc:creator>
  <cp:lastModifiedBy>Nick Cave</cp:lastModifiedBy>
  <cp:revision>24</cp:revision>
  <dcterms:created xsi:type="dcterms:W3CDTF">2023-10-20T12:43:16Z</dcterms:created>
  <dcterms:modified xsi:type="dcterms:W3CDTF">2026-07-17T00:13:45Z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0x0101008543F510FD262B4D978301F86C2A4823</vt:lpwstr>
  </property>
  <property fmtid="{D5CDD505-2E9C-101B-9397-08002B2CF9AE}" pid="3" name="MediaServiceImageTags">
    <vt:lpwstr/>
  </property>
  <property fmtid="{D5CDD505-2E9C-101B-9397-08002B2CF9AE}" pid="4" name="CandC_Tax_2">
    <vt:lpwstr>1;#Advocacy and Communications|b9135cb3-2e55-432a-b552-9a9e871a45f7</vt:lpwstr>
  </property>
  <property fmtid="{D5CDD505-2E9C-101B-9397-08002B2CF9AE}" pid="5" name="CandC_Tax_3">
    <vt:lpwstr/>
  </property>
  <property fmtid="{D5CDD505-2E9C-101B-9397-08002B2CF9AE}" pid="6" name="CandC_Tax_4">
    <vt:lpwstr/>
  </property>
  <property fmtid="{D5CDD505-2E9C-101B-9397-08002B2CF9AE}" pid="7" name="CandC_Tax_5">
    <vt:lpwstr/>
  </property>
  <property fmtid="{D5CDD505-2E9C-101B-9397-08002B2CF9AE}" pid="8" name="CandC_Tax_6">
    <vt:lpwstr/>
  </property>
  <property fmtid="{D5CDD505-2E9C-101B-9397-08002B2CF9AE}" pid="9" name="CandC_Tax_7">
    <vt:lpwstr/>
  </property>
  <property fmtid="{D5CDD505-2E9C-101B-9397-08002B2CF9AE}" pid="10" name="CandC_Tax_8">
    <vt:lpwstr/>
  </property>
  <property fmtid="{D5CDD505-2E9C-101B-9397-08002B2CF9AE}" pid="11" name="CandC_Tax_1">
    <vt:lpwstr/>
  </property>
  <property fmtid="{D5CDD505-2E9C-101B-9397-08002B2CF9AE}" pid="12" name="Order">
    <vt:r8>7600</vt:r8>
  </property>
  <property fmtid="{D5CDD505-2E9C-101B-9397-08002B2CF9AE}" pid="13" name="ComplianceAssetId">
    <vt:lpwstr/>
  </property>
  <property fmtid="{D5CDD505-2E9C-101B-9397-08002B2CF9AE}" pid="14" name="_ExtendedDescription">
    <vt:lpwstr/>
  </property>
  <property fmtid="{D5CDD505-2E9C-101B-9397-08002B2CF9AE}" pid="15" name="TriggerFlowInfo">
    <vt:lpwstr/>
  </property>
</Properties>
</file>