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
  </p:notesMasterIdLst>
  <p:sldIdLst>
    <p:sldId id="885" r:id="rId3"/>
    <p:sldId id="884" r:id="rId4"/>
    <p:sldId id="886" r:id="rId5"/>
    <p:sldId id="888" r:id="rId6"/>
    <p:sldId id="88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862F"/>
    <a:srgbClr val="174A5D"/>
    <a:srgbClr val="337A96"/>
    <a:srgbClr val="164A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A4B73-0EFB-488C-9A47-02D17D1F4789}" v="13" dt="2026-06-16T10:16:56.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2579" autoAdjust="0"/>
  </p:normalViewPr>
  <p:slideViewPr>
    <p:cSldViewPr snapToGrid="0">
      <p:cViewPr varScale="1">
        <p:scale>
          <a:sx n="63" d="100"/>
          <a:sy n="63" d="100"/>
        </p:scale>
        <p:origin x="76" y="1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customXml" Target="../customXml/item1.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ia Ramdhian" userId="5c7e1725-4fc2-45d0-bd98-bd29b4c0f4d6" providerId="ADAL" clId="{FA7474D5-2B4D-4456-8ED9-E585F1F0C50F}"/>
    <pc:docChg chg="custSel addSld modSld sldOrd">
      <pc:chgData name="Sonia Ramdhian" userId="5c7e1725-4fc2-45d0-bd98-bd29b4c0f4d6" providerId="ADAL" clId="{FA7474D5-2B4D-4456-8ED9-E585F1F0C50F}" dt="2026-06-16T10:18:42.273" v="709" actId="20577"/>
      <pc:docMkLst>
        <pc:docMk/>
      </pc:docMkLst>
      <pc:sldChg chg="addSp delSp modSp mod">
        <pc:chgData name="Sonia Ramdhian" userId="5c7e1725-4fc2-45d0-bd98-bd29b4c0f4d6" providerId="ADAL" clId="{FA7474D5-2B4D-4456-8ED9-E585F1F0C50F}" dt="2026-06-16T09:53:57.902" v="474" actId="313"/>
        <pc:sldMkLst>
          <pc:docMk/>
          <pc:sldMk cId="1060698507" sldId="884"/>
        </pc:sldMkLst>
        <pc:spChg chg="mod">
          <ac:chgData name="Sonia Ramdhian" userId="5c7e1725-4fc2-45d0-bd98-bd29b4c0f4d6" providerId="ADAL" clId="{FA7474D5-2B4D-4456-8ED9-E585F1F0C50F}" dt="2026-06-16T08:24:05.582" v="281"/>
          <ac:spMkLst>
            <pc:docMk/>
            <pc:sldMk cId="1060698507" sldId="884"/>
            <ac:spMk id="2" creationId="{C2430832-AF30-BF85-1C8B-6053CE008059}"/>
          </ac:spMkLst>
        </pc:spChg>
        <pc:spChg chg="del">
          <ac:chgData name="Sonia Ramdhian" userId="5c7e1725-4fc2-45d0-bd98-bd29b4c0f4d6" providerId="ADAL" clId="{FA7474D5-2B4D-4456-8ED9-E585F1F0C50F}" dt="2026-06-16T08:15:30.296" v="200" actId="21"/>
          <ac:spMkLst>
            <pc:docMk/>
            <pc:sldMk cId="1060698507" sldId="884"/>
            <ac:spMk id="6" creationId="{88E7449F-456A-A79D-1567-B2A882B8E0C2}"/>
          </ac:spMkLst>
        </pc:spChg>
        <pc:spChg chg="add mod">
          <ac:chgData name="Sonia Ramdhian" userId="5c7e1725-4fc2-45d0-bd98-bd29b4c0f4d6" providerId="ADAL" clId="{FA7474D5-2B4D-4456-8ED9-E585F1F0C50F}" dt="2026-06-16T08:23:32.843" v="280" actId="255"/>
          <ac:spMkLst>
            <pc:docMk/>
            <pc:sldMk cId="1060698507" sldId="884"/>
            <ac:spMk id="7" creationId="{C80BDDBA-BD1F-1821-E0ED-F91A9F2A3132}"/>
          </ac:spMkLst>
        </pc:spChg>
        <pc:spChg chg="add mod">
          <ac:chgData name="Sonia Ramdhian" userId="5c7e1725-4fc2-45d0-bd98-bd29b4c0f4d6" providerId="ADAL" clId="{FA7474D5-2B4D-4456-8ED9-E585F1F0C50F}" dt="2026-06-16T09:53:57.902" v="474" actId="313"/>
          <ac:spMkLst>
            <pc:docMk/>
            <pc:sldMk cId="1060698507" sldId="884"/>
            <ac:spMk id="8" creationId="{665C8281-A219-56A9-126F-4ABDB110850F}"/>
          </ac:spMkLst>
        </pc:spChg>
        <pc:picChg chg="add mod">
          <ac:chgData name="Sonia Ramdhian" userId="5c7e1725-4fc2-45d0-bd98-bd29b4c0f4d6" providerId="ADAL" clId="{FA7474D5-2B4D-4456-8ED9-E585F1F0C50F}" dt="2026-06-16T08:17:58.767" v="268" actId="1076"/>
          <ac:picMkLst>
            <pc:docMk/>
            <pc:sldMk cId="1060698507" sldId="884"/>
            <ac:picMk id="5" creationId="{14705B8D-AC93-1C6C-092B-AA10D502DFE3}"/>
          </ac:picMkLst>
        </pc:picChg>
      </pc:sldChg>
      <pc:sldChg chg="modSp mod">
        <pc:chgData name="Sonia Ramdhian" userId="5c7e1725-4fc2-45d0-bd98-bd29b4c0f4d6" providerId="ADAL" clId="{FA7474D5-2B4D-4456-8ED9-E585F1F0C50F}" dt="2026-06-12T16:08:27.099" v="10" actId="1076"/>
        <pc:sldMkLst>
          <pc:docMk/>
          <pc:sldMk cId="3098183398" sldId="885"/>
        </pc:sldMkLst>
        <pc:spChg chg="mod">
          <ac:chgData name="Sonia Ramdhian" userId="5c7e1725-4fc2-45d0-bd98-bd29b4c0f4d6" providerId="ADAL" clId="{FA7474D5-2B4D-4456-8ED9-E585F1F0C50F}" dt="2026-06-12T16:08:22.039" v="9" actId="6549"/>
          <ac:spMkLst>
            <pc:docMk/>
            <pc:sldMk cId="3098183398" sldId="885"/>
            <ac:spMk id="2" creationId="{00000000-0000-0000-0000-000000000000}"/>
          </ac:spMkLst>
        </pc:spChg>
        <pc:spChg chg="mod">
          <ac:chgData name="Sonia Ramdhian" userId="5c7e1725-4fc2-45d0-bd98-bd29b4c0f4d6" providerId="ADAL" clId="{FA7474D5-2B4D-4456-8ED9-E585F1F0C50F}" dt="2026-06-12T16:08:27.099" v="10" actId="1076"/>
          <ac:spMkLst>
            <pc:docMk/>
            <pc:sldMk cId="3098183398" sldId="885"/>
            <ac:spMk id="3" creationId="{6D768F20-291B-3528-E949-C03825055500}"/>
          </ac:spMkLst>
        </pc:spChg>
      </pc:sldChg>
      <pc:sldChg chg="addSp modSp add mod ord">
        <pc:chgData name="Sonia Ramdhian" userId="5c7e1725-4fc2-45d0-bd98-bd29b4c0f4d6" providerId="ADAL" clId="{FA7474D5-2B4D-4456-8ED9-E585F1F0C50F}" dt="2026-06-16T10:18:42.273" v="709" actId="20577"/>
        <pc:sldMkLst>
          <pc:docMk/>
          <pc:sldMk cId="1447402392" sldId="886"/>
        </pc:sldMkLst>
        <pc:spChg chg="mod">
          <ac:chgData name="Sonia Ramdhian" userId="5c7e1725-4fc2-45d0-bd98-bd29b4c0f4d6" providerId="ADAL" clId="{FA7474D5-2B4D-4456-8ED9-E585F1F0C50F}" dt="2026-06-16T09:02:00.972" v="371" actId="6549"/>
          <ac:spMkLst>
            <pc:docMk/>
            <pc:sldMk cId="1447402392" sldId="886"/>
            <ac:spMk id="2" creationId="{56069A7A-34AD-0C0B-C18A-57FE12B81AE7}"/>
          </ac:spMkLst>
        </pc:spChg>
        <pc:spChg chg="mod">
          <ac:chgData name="Sonia Ramdhian" userId="5c7e1725-4fc2-45d0-bd98-bd29b4c0f4d6" providerId="ADAL" clId="{FA7474D5-2B4D-4456-8ED9-E585F1F0C50F}" dt="2026-06-16T10:16:59.620" v="686" actId="6549"/>
          <ac:spMkLst>
            <pc:docMk/>
            <pc:sldMk cId="1447402392" sldId="886"/>
            <ac:spMk id="6" creationId="{C1CB55B0-5383-B97F-F3BD-EED854A16865}"/>
          </ac:spMkLst>
        </pc:spChg>
        <pc:spChg chg="add mod">
          <ac:chgData name="Sonia Ramdhian" userId="5c7e1725-4fc2-45d0-bd98-bd29b4c0f4d6" providerId="ADAL" clId="{FA7474D5-2B4D-4456-8ED9-E585F1F0C50F}" dt="2026-06-16T10:18:42.273" v="709" actId="20577"/>
          <ac:spMkLst>
            <pc:docMk/>
            <pc:sldMk cId="1447402392" sldId="886"/>
            <ac:spMk id="7" creationId="{D1CDAEDB-5498-44F5-8060-8D8E35FCA036}"/>
          </ac:spMkLst>
        </pc:spChg>
        <pc:picChg chg="add mod">
          <ac:chgData name="Sonia Ramdhian" userId="5c7e1725-4fc2-45d0-bd98-bd29b4c0f4d6" providerId="ADAL" clId="{FA7474D5-2B4D-4456-8ED9-E585F1F0C50F}" dt="2026-06-16T10:15:11.085" v="662" actId="1076"/>
          <ac:picMkLst>
            <pc:docMk/>
            <pc:sldMk cId="1447402392" sldId="886"/>
            <ac:picMk id="5" creationId="{19EE0A29-A172-295E-BC67-B6F401F7463A}"/>
          </ac:picMkLst>
        </pc:picChg>
      </pc:sldChg>
      <pc:sldChg chg="addSp delSp modSp add mod">
        <pc:chgData name="Sonia Ramdhian" userId="5c7e1725-4fc2-45d0-bd98-bd29b4c0f4d6" providerId="ADAL" clId="{FA7474D5-2B4D-4456-8ED9-E585F1F0C50F}" dt="2026-06-16T10:12:13.429" v="564" actId="20577"/>
        <pc:sldMkLst>
          <pc:docMk/>
          <pc:sldMk cId="1801930608" sldId="887"/>
        </pc:sldMkLst>
        <pc:spChg chg="mod">
          <ac:chgData name="Sonia Ramdhian" userId="5c7e1725-4fc2-45d0-bd98-bd29b4c0f4d6" providerId="ADAL" clId="{FA7474D5-2B4D-4456-8ED9-E585F1F0C50F}" dt="2026-06-16T10:08:45.357" v="530" actId="20577"/>
          <ac:spMkLst>
            <pc:docMk/>
            <pc:sldMk cId="1801930608" sldId="887"/>
            <ac:spMk id="2" creationId="{235ADD06-924E-A79D-8549-096D7C9DDFE6}"/>
          </ac:spMkLst>
        </pc:spChg>
        <pc:spChg chg="del mod">
          <ac:chgData name="Sonia Ramdhian" userId="5c7e1725-4fc2-45d0-bd98-bd29b4c0f4d6" providerId="ADAL" clId="{FA7474D5-2B4D-4456-8ED9-E585F1F0C50F}" dt="2026-06-16T10:09:37.250" v="533" actId="21"/>
          <ac:spMkLst>
            <pc:docMk/>
            <pc:sldMk cId="1801930608" sldId="887"/>
            <ac:spMk id="6" creationId="{69ACD550-29D7-2BCE-B402-26087F45405C}"/>
          </ac:spMkLst>
        </pc:spChg>
        <pc:spChg chg="add mod">
          <ac:chgData name="Sonia Ramdhian" userId="5c7e1725-4fc2-45d0-bd98-bd29b4c0f4d6" providerId="ADAL" clId="{FA7474D5-2B4D-4456-8ED9-E585F1F0C50F}" dt="2026-06-16T10:12:13.429" v="564" actId="20577"/>
          <ac:spMkLst>
            <pc:docMk/>
            <pc:sldMk cId="1801930608" sldId="887"/>
            <ac:spMk id="7" creationId="{BFE5959B-8326-145D-BA69-99303D2300DB}"/>
          </ac:spMkLst>
        </pc:spChg>
        <pc:picChg chg="add mod">
          <ac:chgData name="Sonia Ramdhian" userId="5c7e1725-4fc2-45d0-bd98-bd29b4c0f4d6" providerId="ADAL" clId="{FA7474D5-2B4D-4456-8ED9-E585F1F0C50F}" dt="2026-06-16T10:11:22.751" v="558" actId="1076"/>
          <ac:picMkLst>
            <pc:docMk/>
            <pc:sldMk cId="1801930608" sldId="887"/>
            <ac:picMk id="5" creationId="{828A3082-3260-17BC-6A94-072FD80BEC3C}"/>
          </ac:picMkLst>
        </pc:picChg>
      </pc:sldChg>
      <pc:sldChg chg="addSp modSp add mod ord">
        <pc:chgData name="Sonia Ramdhian" userId="5c7e1725-4fc2-45d0-bd98-bd29b4c0f4d6" providerId="ADAL" clId="{FA7474D5-2B4D-4456-8ED9-E585F1F0C50F}" dt="2026-06-16T10:08:24.875" v="501" actId="20577"/>
        <pc:sldMkLst>
          <pc:docMk/>
          <pc:sldMk cId="810009244" sldId="888"/>
        </pc:sldMkLst>
        <pc:spChg chg="mod">
          <ac:chgData name="Sonia Ramdhian" userId="5c7e1725-4fc2-45d0-bd98-bd29b4c0f4d6" providerId="ADAL" clId="{FA7474D5-2B4D-4456-8ED9-E585F1F0C50F}" dt="2026-06-16T10:08:24.875" v="501" actId="20577"/>
          <ac:spMkLst>
            <pc:docMk/>
            <pc:sldMk cId="810009244" sldId="888"/>
            <ac:spMk id="2" creationId="{3F561BEB-97B6-D44C-DCA8-B2BEAC31A495}"/>
          </ac:spMkLst>
        </pc:spChg>
        <pc:spChg chg="mod">
          <ac:chgData name="Sonia Ramdhian" userId="5c7e1725-4fc2-45d0-bd98-bd29b4c0f4d6" providerId="ADAL" clId="{FA7474D5-2B4D-4456-8ED9-E585F1F0C50F}" dt="2026-06-16T09:52:58.381" v="465" actId="1076"/>
          <ac:spMkLst>
            <pc:docMk/>
            <pc:sldMk cId="810009244" sldId="888"/>
            <ac:spMk id="6" creationId="{A31330A6-CCF3-1887-D4EC-1B2856FECCD4}"/>
          </ac:spMkLst>
        </pc:spChg>
        <pc:spChg chg="add mod">
          <ac:chgData name="Sonia Ramdhian" userId="5c7e1725-4fc2-45d0-bd98-bd29b4c0f4d6" providerId="ADAL" clId="{FA7474D5-2B4D-4456-8ED9-E585F1F0C50F}" dt="2026-06-16T09:53:10.617" v="466" actId="1076"/>
          <ac:spMkLst>
            <pc:docMk/>
            <pc:sldMk cId="810009244" sldId="888"/>
            <ac:spMk id="7" creationId="{963371ED-EC36-6BF1-3412-AFEDC894F5CE}"/>
          </ac:spMkLst>
        </pc:spChg>
        <pc:picChg chg="add mod">
          <ac:chgData name="Sonia Ramdhian" userId="5c7e1725-4fc2-45d0-bd98-bd29b4c0f4d6" providerId="ADAL" clId="{FA7474D5-2B4D-4456-8ED9-E585F1F0C50F}" dt="2026-06-16T09:52:51.311" v="464" actId="1076"/>
          <ac:picMkLst>
            <pc:docMk/>
            <pc:sldMk cId="810009244" sldId="888"/>
            <ac:picMk id="5" creationId="{DC8DB51A-340A-219C-2813-C5B72656DB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B9C35B-65F8-4ED0-9572-11AAA18EB829}" type="datetimeFigureOut">
              <a:rPr lang="en-GB" smtClean="0"/>
              <a:t>15/06/2026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83AE50-C440-4351-AE6F-4DBC0EE58D96}" type="slidenum">
              <a:rPr lang="en-GB" smtClean="0"/>
              <a:t>‹#›</a:t>
            </a:fld>
            <a:endParaRPr lang="en-GB"/>
          </a:p>
        </p:txBody>
      </p:sp>
    </p:spTree>
    <p:extLst>
      <p:ext uri="{BB962C8B-B14F-4D97-AF65-F5344CB8AC3E}">
        <p14:creationId xmlns:p14="http://schemas.microsoft.com/office/powerpoint/2010/main" val="17397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1CA0A6-CA43-47D6-8FC9-30A933A9A94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458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F1B26-F0F9-57D5-24B2-F10067449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B9D36-70B8-65B8-EDD1-6CCED1DE2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5CD607-FF9D-CF5A-4D9A-3CCE2D28243A}"/>
              </a:ext>
            </a:extLst>
          </p:cNvPr>
          <p:cNvSpPr>
            <a:spLocks noGrp="1"/>
          </p:cNvSpPr>
          <p:nvPr>
            <p:ph type="body" idx="1"/>
          </p:nvPr>
        </p:nvSpPr>
        <p:spPr/>
        <p:txBody>
          <a:bodyPr/>
          <a:lstStyle/>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3104EF7E-E011-4E76-47CC-584A45E390EF}"/>
              </a:ext>
            </a:extLst>
          </p:cNvPr>
          <p:cNvSpPr>
            <a:spLocks noGrp="1"/>
          </p:cNvSpPr>
          <p:nvPr>
            <p:ph type="sldNum" sz="quarter" idx="5"/>
          </p:nvPr>
        </p:nvSpPr>
        <p:spPr/>
        <p:txBody>
          <a:bodyPr/>
          <a:lstStyle/>
          <a:p>
            <a:pPr defTabSz="955274">
              <a:defRPr/>
            </a:pPr>
            <a:fld id="{7485EF9C-D271-FB47-8244-5B421A79DA27}" type="slidenum">
              <a:rPr lang="en-US">
                <a:solidFill>
                  <a:prstClr val="black"/>
                </a:solidFill>
                <a:latin typeface="Calibri" panose="020F0502020204030204"/>
              </a:rPr>
              <a:pPr defTabSz="955274">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2850475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E49E6-4F1B-2523-7A1C-4390A3FF1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BD132-D2FE-A0F7-C92B-46C8EEECB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812B5-2DA7-B036-5409-6631931A4D4D}"/>
              </a:ext>
            </a:extLst>
          </p:cNvPr>
          <p:cNvSpPr>
            <a:spLocks noGrp="1"/>
          </p:cNvSpPr>
          <p:nvPr>
            <p:ph type="body" idx="1"/>
          </p:nvPr>
        </p:nvSpPr>
        <p:spPr/>
        <p:txBody>
          <a:bodyPr/>
          <a:lstStyle/>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E22B33E5-EDE6-F0E4-4D76-98DC1327CECC}"/>
              </a:ext>
            </a:extLst>
          </p:cNvPr>
          <p:cNvSpPr>
            <a:spLocks noGrp="1"/>
          </p:cNvSpPr>
          <p:nvPr>
            <p:ph type="sldNum" sz="quarter" idx="5"/>
          </p:nvPr>
        </p:nvSpPr>
        <p:spPr/>
        <p:txBody>
          <a:bodyPr/>
          <a:lstStyle/>
          <a:p>
            <a:pPr defTabSz="955274">
              <a:defRPr/>
            </a:pPr>
            <a:fld id="{7485EF9C-D271-FB47-8244-5B421A79DA27}" type="slidenum">
              <a:rPr lang="en-US">
                <a:solidFill>
                  <a:prstClr val="black"/>
                </a:solidFill>
                <a:latin typeface="Calibri" panose="020F0502020204030204"/>
              </a:rPr>
              <a:pPr defTabSz="9552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1212697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F409E-4324-D367-1933-98B911A6C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13F32-8150-933A-2B23-75ED0AE55B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8A569D-75A9-E7B2-5E74-D5F63299AC4A}"/>
              </a:ext>
            </a:extLst>
          </p:cNvPr>
          <p:cNvSpPr>
            <a:spLocks noGrp="1"/>
          </p:cNvSpPr>
          <p:nvPr>
            <p:ph type="body" idx="1"/>
          </p:nvPr>
        </p:nvSpPr>
        <p:spPr/>
        <p:txBody>
          <a:bodyPr/>
          <a:lstStyle/>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834F41FE-4600-24CF-75A7-C3D0AA1DADFD}"/>
              </a:ext>
            </a:extLst>
          </p:cNvPr>
          <p:cNvSpPr>
            <a:spLocks noGrp="1"/>
          </p:cNvSpPr>
          <p:nvPr>
            <p:ph type="sldNum" sz="quarter" idx="5"/>
          </p:nvPr>
        </p:nvSpPr>
        <p:spPr/>
        <p:txBody>
          <a:bodyPr/>
          <a:lstStyle/>
          <a:p>
            <a:pPr defTabSz="955274">
              <a:defRPr/>
            </a:pPr>
            <a:fld id="{7485EF9C-D271-FB47-8244-5B421A79DA27}" type="slidenum">
              <a:rPr lang="en-US">
                <a:solidFill>
                  <a:prstClr val="black"/>
                </a:solidFill>
                <a:latin typeface="Calibri" panose="020F0502020204030204"/>
              </a:rPr>
              <a:pPr defTabSz="955274">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1182745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80005-920C-A550-4DEF-2E40E8093A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2E46B9-F353-03ED-26BE-1A1FBBACF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E8B07-A1E3-848C-F996-033C5EAF8811}"/>
              </a:ext>
            </a:extLst>
          </p:cNvPr>
          <p:cNvSpPr>
            <a:spLocks noGrp="1"/>
          </p:cNvSpPr>
          <p:nvPr>
            <p:ph type="body" idx="1"/>
          </p:nvPr>
        </p:nvSpPr>
        <p:spPr/>
        <p:txBody>
          <a:bodyPr/>
          <a:lstStyle/>
          <a:p>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a:extLst>
              <a:ext uri="{FF2B5EF4-FFF2-40B4-BE49-F238E27FC236}">
                <a16:creationId xmlns:a16="http://schemas.microsoft.com/office/drawing/2014/main" id="{20BEC7FC-12DE-6F78-8870-E862FDF0F4B0}"/>
              </a:ext>
            </a:extLst>
          </p:cNvPr>
          <p:cNvSpPr>
            <a:spLocks noGrp="1"/>
          </p:cNvSpPr>
          <p:nvPr>
            <p:ph type="sldNum" sz="quarter" idx="5"/>
          </p:nvPr>
        </p:nvSpPr>
        <p:spPr/>
        <p:txBody>
          <a:bodyPr/>
          <a:lstStyle/>
          <a:p>
            <a:pPr defTabSz="955274">
              <a:defRPr/>
            </a:pPr>
            <a:fld id="{7485EF9C-D271-FB47-8244-5B421A79DA27}" type="slidenum">
              <a:rPr lang="en-US">
                <a:solidFill>
                  <a:prstClr val="black"/>
                </a:solidFill>
                <a:latin typeface="Calibri" panose="020F0502020204030204"/>
              </a:rPr>
              <a:pPr defTabSz="95527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104042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92C5-F38B-0975-69FF-A6E4AF4FC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DBF18F-E237-5B9D-5018-4EDC5B70C8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842E6DB-3269-4947-33A4-AA1625F578EA}"/>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D50D8A5A-4CD4-1BFC-C27E-729214D1A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7C1441-D9A9-E902-1CD5-F6466FE33A35}"/>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2011715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6249D-F1A8-653B-9B8B-A0A84F4430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15788D-7BBD-5BC5-8881-CC9B43A147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C58FEDF-61CF-7A6E-7AB6-A0CE5018B984}"/>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9F1CA257-F4E8-127E-6816-897FB4D806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510D6D-6F90-225F-B26A-965FF8C41A0F}"/>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751431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23D37-5CD3-F2ED-A6C8-84BDBDB414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1CE479-B7D0-65C8-F423-9D18351BF5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DA43C7-3DF5-C0C4-21A2-0600BFD1AD76}"/>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E4119D44-63CA-09C3-B4F3-B809050976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27500C-2B69-A256-63EC-6336ED9BEAED}"/>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82794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DD787-B797-4939-0BFB-1DE9F0AFFE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A8E257-F80E-2984-0DC8-98EF7954CB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23CC45-3E20-752C-6D80-C69980CCC6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A01F35-A9F3-8F49-F8F7-246095164BDB}"/>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6" name="Footer Placeholder 5">
            <a:extLst>
              <a:ext uri="{FF2B5EF4-FFF2-40B4-BE49-F238E27FC236}">
                <a16:creationId xmlns:a16="http://schemas.microsoft.com/office/drawing/2014/main" id="{B99E5173-FC39-9007-C656-7AC60D6FCF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8F77C30-45BD-3D27-A836-173C127BD10A}"/>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3860419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B5A3-6199-6FD9-EA84-FA2BFD917FC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CDB401-847A-5262-D2D5-BD0B232E64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0DA33B-2945-3050-1193-D37AF995E2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DCBF8B7-F81B-3D79-7464-0ED1E0C0D5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3B5CB6-0D8F-AAC0-7B40-ED23AAEB87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D4C8AC-FBC0-BF8F-D50C-A431BA6195F0}"/>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8" name="Footer Placeholder 7">
            <a:extLst>
              <a:ext uri="{FF2B5EF4-FFF2-40B4-BE49-F238E27FC236}">
                <a16:creationId xmlns:a16="http://schemas.microsoft.com/office/drawing/2014/main" id="{C501B90F-2EB0-5388-3CF2-B15651373A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4648E75-5E6F-CA82-0BE5-DF30542056EC}"/>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1354306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2C233-EFC5-D6EA-04E1-07FE64035CD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FDFC3A-34D1-5BB4-C04D-FF08EED483F3}"/>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4" name="Footer Placeholder 3">
            <a:extLst>
              <a:ext uri="{FF2B5EF4-FFF2-40B4-BE49-F238E27FC236}">
                <a16:creationId xmlns:a16="http://schemas.microsoft.com/office/drawing/2014/main" id="{1F986371-05A1-BEDD-E509-6146A19AF9B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1F81A7-0AA8-8754-DC32-E827D13F2269}"/>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2093810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770FEE-C871-C813-4393-FA613CF8BCDF}"/>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3" name="Footer Placeholder 2">
            <a:extLst>
              <a:ext uri="{FF2B5EF4-FFF2-40B4-BE49-F238E27FC236}">
                <a16:creationId xmlns:a16="http://schemas.microsoft.com/office/drawing/2014/main" id="{3B7EF6E9-683A-80B2-9EE0-081DD8AB1F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4CD626-3D88-B53A-9463-EA77D9671FC7}"/>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1473494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D64E5-A450-5A58-A0A4-004B860F49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A5BA3E2-8D25-9BD1-1B2D-E4BFAEF007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1D45164-0131-080F-9CEC-B1E53EB8CA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7F9B4A-0550-7957-E50F-B7C31C517B37}"/>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6" name="Footer Placeholder 5">
            <a:extLst>
              <a:ext uri="{FF2B5EF4-FFF2-40B4-BE49-F238E27FC236}">
                <a16:creationId xmlns:a16="http://schemas.microsoft.com/office/drawing/2014/main" id="{FA563B48-361A-9702-B2B2-ED8421B99F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056BA5B-4ECF-19B5-7E78-15F743CB7AB7}"/>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420648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21A8-164A-EB25-DC37-C68076C774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D34EE52-62D4-889E-1D2E-AE89911E9D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8D929C-D51B-4382-9E87-1EA5E65730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F0242F-281D-8F8C-6BAD-AD17941ADEBB}"/>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6" name="Footer Placeholder 5">
            <a:extLst>
              <a:ext uri="{FF2B5EF4-FFF2-40B4-BE49-F238E27FC236}">
                <a16:creationId xmlns:a16="http://schemas.microsoft.com/office/drawing/2014/main" id="{688E2D4A-D3C2-F001-012C-7AC194668C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7E85B1-350B-DC1C-4A82-67E7A4156AC3}"/>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3974829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3E7C-642E-C453-FF2D-49809961815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8ED53B-3F66-6D2E-619F-795CA10534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F8DCB5-FDDD-C7F4-8EE8-92BD0DC9653D}"/>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11D41F51-95BF-1CC0-58BB-71DBBCD5E5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1C4287-B5B2-6FF4-19FB-9C9E56264065}"/>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192172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B5F51A-1513-C194-FF92-98A7919389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3F7B38-40C3-3E99-F7A3-3DF618AEB7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21D440-F046-3A6E-6E5D-4ED0A908D8AF}"/>
              </a:ext>
            </a:extLst>
          </p:cNvPr>
          <p:cNvSpPr>
            <a:spLocks noGrp="1"/>
          </p:cNvSpPr>
          <p:nvPr>
            <p:ph type="dt" sz="half" idx="10"/>
          </p:nvPr>
        </p:nvSpPr>
        <p:spPr/>
        <p:txBody>
          <a:body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95E15832-B79F-06A2-48C7-7B1341CFC3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9DE68B-8978-91EF-CDDA-E9E758F2C448}"/>
              </a:ext>
            </a:extLst>
          </p:cNvPr>
          <p:cNvSpPr>
            <a:spLocks noGrp="1"/>
          </p:cNvSpPr>
          <p:nvPr>
            <p:ph type="sldNum" sz="quarter" idx="12"/>
          </p:nvPr>
        </p:nvSpPr>
        <p:spPr/>
        <p:txBody>
          <a:bodyPr/>
          <a:lstStyle/>
          <a:p>
            <a:fld id="{F562E545-A2EF-484C-A7A5-D8EC823BCB4A}" type="slidenum">
              <a:rPr lang="en-GB" smtClean="0"/>
              <a:t>‹#›</a:t>
            </a:fld>
            <a:endParaRPr lang="en-GB"/>
          </a:p>
        </p:txBody>
      </p:sp>
    </p:spTree>
    <p:extLst>
      <p:ext uri="{BB962C8B-B14F-4D97-AF65-F5344CB8AC3E}">
        <p14:creationId xmlns:p14="http://schemas.microsoft.com/office/powerpoint/2010/main" val="3393104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1877011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2362046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28599683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28842176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7666102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3058655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2268180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20147065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786112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1970765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88995AA-A82C-4C22-AD84-D70DDDD8DAF9}" type="datetimeFigureOut">
              <a:rPr lang="en-GB" smtClean="0"/>
              <a:t>15/06/2026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719D687-CCE4-400A-A1F6-858719440ACB}" type="slidenum">
              <a:rPr lang="en-GB" smtClean="0"/>
              <a:t>‹#›</a:t>
            </a:fld>
            <a:endParaRPr lang="en-GB" dirty="0"/>
          </a:p>
        </p:txBody>
      </p:sp>
    </p:spTree>
    <p:extLst>
      <p:ext uri="{BB962C8B-B14F-4D97-AF65-F5344CB8AC3E}">
        <p14:creationId xmlns:p14="http://schemas.microsoft.com/office/powerpoint/2010/main" val="349108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92802E-5A79-1FD6-5FC0-AA3B64EC3D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C20E7F3-7C35-8DE5-E163-5DE06894C6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715869-46D6-D098-E0E7-4B13BE52CC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E934C3-2305-48C6-B1A9-FB70FF5727A6}" type="datetimeFigureOut">
              <a:rPr lang="en-GB" smtClean="0"/>
              <a:t>15/06/2026</a:t>
            </a:fld>
            <a:endParaRPr lang="en-GB"/>
          </a:p>
        </p:txBody>
      </p:sp>
      <p:sp>
        <p:nvSpPr>
          <p:cNvPr id="5" name="Footer Placeholder 4">
            <a:extLst>
              <a:ext uri="{FF2B5EF4-FFF2-40B4-BE49-F238E27FC236}">
                <a16:creationId xmlns:a16="http://schemas.microsoft.com/office/drawing/2014/main" id="{E14B6349-6ED9-E734-5849-3645CF1B9B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FA167DF-E128-6223-80F1-08DAA60D77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62E545-A2EF-484C-A7A5-D8EC823BCB4A}" type="slidenum">
              <a:rPr lang="en-GB" smtClean="0"/>
              <a:t>‹#›</a:t>
            </a:fld>
            <a:endParaRPr lang="en-GB"/>
          </a:p>
        </p:txBody>
      </p:sp>
    </p:spTree>
    <p:extLst>
      <p:ext uri="{BB962C8B-B14F-4D97-AF65-F5344CB8AC3E}">
        <p14:creationId xmlns:p14="http://schemas.microsoft.com/office/powerpoint/2010/main" val="3464214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8995AA-A82C-4C22-AD84-D70DDDD8DAF9}" type="datetimeFigureOut">
              <a:rPr lang="en-GB" smtClean="0"/>
              <a:t>15/06/2026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19D687-CCE4-400A-A1F6-858719440ACB}" type="slidenum">
              <a:rPr lang="en-GB" smtClean="0"/>
              <a:t>‹#›</a:t>
            </a:fld>
            <a:endParaRPr lang="en-GB" dirty="0"/>
          </a:p>
        </p:txBody>
      </p:sp>
    </p:spTree>
    <p:extLst>
      <p:ext uri="{BB962C8B-B14F-4D97-AF65-F5344CB8AC3E}">
        <p14:creationId xmlns:p14="http://schemas.microsoft.com/office/powerpoint/2010/main" val="2234722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4A5D"/>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31093" y="1706056"/>
            <a:ext cx="11063900" cy="1722944"/>
          </a:xfrm>
        </p:spPr>
        <p:txBody>
          <a:bodyPr anchor="t">
            <a:noAutofit/>
          </a:bodyPr>
          <a:lstStyle/>
          <a:p>
            <a:pPr algn="l"/>
            <a:r>
              <a:rPr lang="en-GB" sz="4800" b="1" dirty="0">
                <a:solidFill>
                  <a:schemeClr val="bg1"/>
                </a:solidFill>
                <a:latin typeface="Tahoma" panose="020B0604030504040204" pitchFamily="34" charset="0"/>
                <a:ea typeface="Tahoma" panose="020B0604030504040204" pitchFamily="34" charset="0"/>
                <a:cs typeface="Tahoma" panose="020B0604030504040204" pitchFamily="34" charset="0"/>
              </a:rPr>
              <a:t>Design matters – our spaces can be as powerful as our services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093" y="521970"/>
            <a:ext cx="3600000" cy="742083"/>
          </a:xfrm>
          <a:prstGeom prst="rect">
            <a:avLst/>
          </a:prstGeom>
        </p:spPr>
      </p:pic>
      <p:sp>
        <p:nvSpPr>
          <p:cNvPr id="3" name="TextBox 2">
            <a:extLst>
              <a:ext uri="{FF2B5EF4-FFF2-40B4-BE49-F238E27FC236}">
                <a16:creationId xmlns:a16="http://schemas.microsoft.com/office/drawing/2014/main" id="{6D768F20-291B-3528-E949-C03825055500}"/>
              </a:ext>
            </a:extLst>
          </p:cNvPr>
          <p:cNvSpPr txBox="1"/>
          <p:nvPr/>
        </p:nvSpPr>
        <p:spPr>
          <a:xfrm>
            <a:off x="731093" y="4229652"/>
            <a:ext cx="10215716"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Sonia Ramdhian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Chief Development Officer, CILIP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sonia.ramdhian@cilip.org.uk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17 June 2026</a:t>
            </a:r>
          </a:p>
        </p:txBody>
      </p:sp>
    </p:spTree>
    <p:extLst>
      <p:ext uri="{BB962C8B-B14F-4D97-AF65-F5344CB8AC3E}">
        <p14:creationId xmlns:p14="http://schemas.microsoft.com/office/powerpoint/2010/main" val="3098183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E23F6-E54B-83AA-5BE3-E539EDCCA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30832-AF30-BF85-1C8B-6053CE008059}"/>
              </a:ext>
            </a:extLst>
          </p:cNvPr>
          <p:cNvSpPr>
            <a:spLocks noGrp="1"/>
          </p:cNvSpPr>
          <p:nvPr>
            <p:ph type="title"/>
          </p:nvPr>
        </p:nvSpPr>
        <p:spPr>
          <a:xfrm>
            <a:off x="324000" y="216000"/>
            <a:ext cx="11520000" cy="720000"/>
          </a:xfrm>
          <a:solidFill>
            <a:srgbClr val="174A5D"/>
          </a:solidFill>
        </p:spPr>
        <p:txBody>
          <a:bodyPr>
            <a:normAutofit/>
          </a:bodyPr>
          <a:lstStyle/>
          <a:p>
            <a:pPr>
              <a:lnSpc>
                <a:spcPct val="100000"/>
              </a:lnSpc>
            </a:pPr>
            <a:r>
              <a:rPr lang="en-GB" sz="3600" dirty="0">
                <a:solidFill>
                  <a:schemeClr val="bg1"/>
                </a:solidFill>
                <a:latin typeface="Tahoma"/>
                <a:ea typeface="Tahoma"/>
                <a:cs typeface="Tahoma"/>
              </a:rPr>
              <a:t>Physical space and emotional impact</a:t>
            </a:r>
            <a:endParaRPr lang="en-US" sz="3600" dirty="0">
              <a:solidFill>
                <a:schemeClr val="bg1"/>
              </a:solidFill>
            </a:endParaRPr>
          </a:p>
        </p:txBody>
      </p:sp>
      <p:pic>
        <p:nvPicPr>
          <p:cNvPr id="4" name="Picture 3" descr="A blue and white logo&#10;&#10;Description automatically generated">
            <a:extLst>
              <a:ext uri="{FF2B5EF4-FFF2-40B4-BE49-F238E27FC236}">
                <a16:creationId xmlns:a16="http://schemas.microsoft.com/office/drawing/2014/main" id="{A59B72AE-C4F5-74D8-1A9F-2AD259CB91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0000" y="6264000"/>
            <a:ext cx="2520000" cy="521965"/>
          </a:xfrm>
          <a:prstGeom prst="rect">
            <a:avLst/>
          </a:prstGeom>
        </p:spPr>
      </p:pic>
      <p:pic>
        <p:nvPicPr>
          <p:cNvPr id="5" name="Picture 4">
            <a:extLst>
              <a:ext uri="{FF2B5EF4-FFF2-40B4-BE49-F238E27FC236}">
                <a16:creationId xmlns:a16="http://schemas.microsoft.com/office/drawing/2014/main" id="{14705B8D-AC93-1C6C-092B-AA10D502DF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00" y="1030334"/>
            <a:ext cx="7708954" cy="5364000"/>
          </a:xfrm>
          <a:prstGeom prst="rect">
            <a:avLst/>
          </a:prstGeom>
        </p:spPr>
      </p:pic>
      <p:sp>
        <p:nvSpPr>
          <p:cNvPr id="7" name="TextBox 6">
            <a:extLst>
              <a:ext uri="{FF2B5EF4-FFF2-40B4-BE49-F238E27FC236}">
                <a16:creationId xmlns:a16="http://schemas.microsoft.com/office/drawing/2014/main" id="{C80BDDBA-BD1F-1821-E0ED-F91A9F2A3132}"/>
              </a:ext>
            </a:extLst>
          </p:cNvPr>
          <p:cNvSpPr txBox="1"/>
          <p:nvPr/>
        </p:nvSpPr>
        <p:spPr>
          <a:xfrm>
            <a:off x="324000" y="6488668"/>
            <a:ext cx="8321040" cy="307777"/>
          </a:xfrm>
          <a:prstGeom prst="rect">
            <a:avLst/>
          </a:prstGeom>
          <a:noFill/>
        </p:spPr>
        <p:txBody>
          <a:bodyPr wrap="square" rtlCol="0">
            <a:spAutoFit/>
          </a:bodyPr>
          <a:lstStyle/>
          <a:p>
            <a:r>
              <a:rPr lang="en-GB" sz="1400" dirty="0">
                <a:latin typeface="Tahoma" panose="020B0604030504040204" pitchFamily="34" charset="0"/>
                <a:ea typeface="Tahoma" panose="020B0604030504040204" pitchFamily="34" charset="0"/>
                <a:cs typeface="Tahoma" panose="020B0604030504040204" pitchFamily="34" charset="0"/>
              </a:rPr>
              <a:t>Attribution: https://commons.wikimedia.org/wiki/File:Maggies_centre_Dundee.jpg</a:t>
            </a:r>
          </a:p>
        </p:txBody>
      </p:sp>
      <p:sp>
        <p:nvSpPr>
          <p:cNvPr id="8" name="TextBox 7">
            <a:extLst>
              <a:ext uri="{FF2B5EF4-FFF2-40B4-BE49-F238E27FC236}">
                <a16:creationId xmlns:a16="http://schemas.microsoft.com/office/drawing/2014/main" id="{665C8281-A219-56A9-126F-4ABDB110850F}"/>
              </a:ext>
            </a:extLst>
          </p:cNvPr>
          <p:cNvSpPr txBox="1"/>
          <p:nvPr/>
        </p:nvSpPr>
        <p:spPr>
          <a:xfrm>
            <a:off x="8128000" y="1030334"/>
            <a:ext cx="3716000" cy="3785652"/>
          </a:xfrm>
          <a:prstGeom prst="rect">
            <a:avLst/>
          </a:prstGeom>
          <a:noFill/>
        </p:spPr>
        <p:txBody>
          <a:bodyPr wrap="square" rtlCol="0">
            <a:spAutoFit/>
          </a:bodyPr>
          <a:lstStyle/>
          <a:p>
            <a:r>
              <a:rPr lang="en-GB" sz="2000" dirty="0">
                <a:latin typeface="Tahoma" panose="020B0604030504040204" pitchFamily="34" charset="0"/>
                <a:ea typeface="Tahoma" panose="020B0604030504040204" pitchFamily="34" charset="0"/>
                <a:cs typeface="Tahoma" panose="020B0604030504040204" pitchFamily="34" charset="0"/>
              </a:rPr>
              <a:t>“Everything you see is designed with you in mind. You won't see a reception desk, or signs on the walls; no name badges or uniforms. There are no clocks either, as we want you to feel you can stay for as long as you need, and come back as often as you like.”</a:t>
            </a:r>
          </a:p>
          <a:p>
            <a:endParaRPr lang="en-GB" sz="2000" dirty="0">
              <a:latin typeface="Tahoma" panose="020B0604030504040204" pitchFamily="34" charset="0"/>
              <a:ea typeface="Tahoma" panose="020B0604030504040204" pitchFamily="34" charset="0"/>
              <a:cs typeface="Tahoma" panose="020B0604030504040204" pitchFamily="34" charset="0"/>
            </a:endParaRPr>
          </a:p>
          <a:p>
            <a:r>
              <a:rPr lang="en-GB" sz="2000" dirty="0">
                <a:latin typeface="Tahoma" panose="020B0604030504040204" pitchFamily="34" charset="0"/>
                <a:ea typeface="Tahoma" panose="020B0604030504040204" pitchFamily="34" charset="0"/>
                <a:cs typeface="Tahoma" panose="020B0604030504040204" pitchFamily="34" charset="0"/>
              </a:rPr>
              <a:t>https://www.maggies.org/our-centres/</a:t>
            </a:r>
          </a:p>
        </p:txBody>
      </p:sp>
    </p:spTree>
    <p:extLst>
      <p:ext uri="{BB962C8B-B14F-4D97-AF65-F5344CB8AC3E}">
        <p14:creationId xmlns:p14="http://schemas.microsoft.com/office/powerpoint/2010/main" val="1060698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03905-5A07-EA05-E3AA-5F1C06075B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69A7A-34AD-0C0B-C18A-57FE12B81AE7}"/>
              </a:ext>
            </a:extLst>
          </p:cNvPr>
          <p:cNvSpPr>
            <a:spLocks noGrp="1"/>
          </p:cNvSpPr>
          <p:nvPr>
            <p:ph type="title"/>
          </p:nvPr>
        </p:nvSpPr>
        <p:spPr>
          <a:xfrm>
            <a:off x="324000" y="216000"/>
            <a:ext cx="11520000" cy="720000"/>
          </a:xfrm>
          <a:solidFill>
            <a:srgbClr val="174A5D"/>
          </a:solidFill>
        </p:spPr>
        <p:txBody>
          <a:bodyPr>
            <a:normAutofit/>
          </a:bodyPr>
          <a:lstStyle/>
          <a:p>
            <a:pPr>
              <a:lnSpc>
                <a:spcPct val="100000"/>
              </a:lnSpc>
            </a:pPr>
            <a:r>
              <a:rPr lang="en-GB" sz="3600" dirty="0">
                <a:solidFill>
                  <a:schemeClr val="bg1"/>
                </a:solidFill>
                <a:latin typeface="Tahoma"/>
                <a:ea typeface="Tahoma"/>
                <a:cs typeface="Tahoma"/>
              </a:rPr>
              <a:t>Physical space, sanctuary and discovery</a:t>
            </a:r>
            <a:endParaRPr lang="en-US" sz="3600" dirty="0">
              <a:solidFill>
                <a:schemeClr val="bg1"/>
              </a:solidFill>
            </a:endParaRPr>
          </a:p>
        </p:txBody>
      </p:sp>
      <p:pic>
        <p:nvPicPr>
          <p:cNvPr id="4" name="Picture 3" descr="A blue and white logo&#10;&#10;Description automatically generated">
            <a:extLst>
              <a:ext uri="{FF2B5EF4-FFF2-40B4-BE49-F238E27FC236}">
                <a16:creationId xmlns:a16="http://schemas.microsoft.com/office/drawing/2014/main" id="{16990636-AB1D-2E8B-0984-85A015927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0000" y="6264000"/>
            <a:ext cx="2520000" cy="521965"/>
          </a:xfrm>
          <a:prstGeom prst="rect">
            <a:avLst/>
          </a:prstGeom>
        </p:spPr>
      </p:pic>
      <p:sp>
        <p:nvSpPr>
          <p:cNvPr id="6" name="TextBox 5">
            <a:extLst>
              <a:ext uri="{FF2B5EF4-FFF2-40B4-BE49-F238E27FC236}">
                <a16:creationId xmlns:a16="http://schemas.microsoft.com/office/drawing/2014/main" id="{C1CB55B0-5383-B97F-F3BD-EED854A16865}"/>
              </a:ext>
            </a:extLst>
          </p:cNvPr>
          <p:cNvSpPr txBox="1"/>
          <p:nvPr/>
        </p:nvSpPr>
        <p:spPr>
          <a:xfrm>
            <a:off x="348000" y="936000"/>
            <a:ext cx="6374040" cy="5632311"/>
          </a:xfrm>
          <a:prstGeom prst="rect">
            <a:avLst/>
          </a:prstGeom>
          <a:noFill/>
        </p:spPr>
        <p:txBody>
          <a:bodyPr wrap="square" rtlCol="0">
            <a:spAutoFit/>
          </a:bodyPr>
          <a:lstStyle/>
          <a:p>
            <a:pPr>
              <a:buClr>
                <a:srgbClr val="174A5D"/>
              </a:buClr>
            </a:pPr>
            <a:r>
              <a:rPr lang="en-GB" sz="2000" dirty="0">
                <a:latin typeface="Tahoma" panose="020B0604030504040204" pitchFamily="34" charset="0"/>
                <a:ea typeface="Tahoma" panose="020B0604030504040204" pitchFamily="34" charset="0"/>
                <a:cs typeface="Tahoma" panose="020B0604030504040204" pitchFamily="34" charset="0"/>
              </a:rPr>
              <a:t>Libraries have always served as safe spaces and sanctuaries, enabling children and young people to explore their identities, emotions, and the wider world. This role has been particularly pronounced following the profound impact of the pandemic and its lockdowns</a:t>
            </a:r>
          </a:p>
          <a:p>
            <a:pPr marL="342900" indent="-342900">
              <a:buClr>
                <a:srgbClr val="174A5D"/>
              </a:buClr>
              <a:buFont typeface="Wingdings" panose="05000000000000000000" pitchFamily="2" charset="2"/>
              <a:buChar char="q"/>
            </a:pPr>
            <a:endParaRPr lang="en-GB" sz="2000"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r>
              <a:rPr lang="en-GB" sz="2000" dirty="0">
                <a:latin typeface="Tahoma" panose="020B0604030504040204" pitchFamily="34" charset="0"/>
                <a:ea typeface="Tahoma" panose="020B0604030504040204" pitchFamily="34" charset="0"/>
                <a:cs typeface="Tahoma" panose="020B0604030504040204" pitchFamily="34" charset="0"/>
              </a:rPr>
              <a:t>Reading should not be perceived as an isolated pursuit; rather, it provides meaningful opportunities for connection that transcend barriers. Books act as bridges, linking individuals through shared human experiences. In this respect, reading supports mental health, nurtures the capacity to form healthy relationships, fosters empathy, and promotes an understanding of individual rights</a:t>
            </a:r>
          </a:p>
          <a:p>
            <a:pPr>
              <a:buClr>
                <a:srgbClr val="174A5D"/>
              </a:buClr>
            </a:pPr>
            <a:endParaRPr lang="en-GB" sz="2000"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r>
              <a:rPr lang="en-GB" sz="2000" dirty="0">
                <a:latin typeface="Tahoma" panose="020B0604030504040204" pitchFamily="34" charset="0"/>
                <a:ea typeface="Tahoma" panose="020B0604030504040204" pitchFamily="34" charset="0"/>
                <a:cs typeface="Tahoma" panose="020B0604030504040204" pitchFamily="34" charset="0"/>
              </a:rPr>
              <a:t>Ultimately, reading for pleasure facilitates self-discovery</a:t>
            </a:r>
          </a:p>
        </p:txBody>
      </p:sp>
      <p:pic>
        <p:nvPicPr>
          <p:cNvPr id="5" name="Picture 4">
            <a:extLst>
              <a:ext uri="{FF2B5EF4-FFF2-40B4-BE49-F238E27FC236}">
                <a16:creationId xmlns:a16="http://schemas.microsoft.com/office/drawing/2014/main" id="{19EE0A29-A172-295E-BC67-B6F401F7463A}"/>
              </a:ext>
            </a:extLst>
          </p:cNvPr>
          <p:cNvPicPr>
            <a:picLocks noChangeAspect="1"/>
          </p:cNvPicPr>
          <p:nvPr/>
        </p:nvPicPr>
        <p:blipFill>
          <a:blip r:embed="rId4"/>
          <a:stretch>
            <a:fillRect/>
          </a:stretch>
        </p:blipFill>
        <p:spPr>
          <a:xfrm>
            <a:off x="6722040" y="1086752"/>
            <a:ext cx="5121960" cy="2880000"/>
          </a:xfrm>
          <a:prstGeom prst="rect">
            <a:avLst/>
          </a:prstGeom>
        </p:spPr>
      </p:pic>
      <p:sp>
        <p:nvSpPr>
          <p:cNvPr id="7" name="TextBox 6">
            <a:extLst>
              <a:ext uri="{FF2B5EF4-FFF2-40B4-BE49-F238E27FC236}">
                <a16:creationId xmlns:a16="http://schemas.microsoft.com/office/drawing/2014/main" id="{D1CDAEDB-5498-44F5-8060-8D8E35FCA036}"/>
              </a:ext>
            </a:extLst>
          </p:cNvPr>
          <p:cNvSpPr txBox="1"/>
          <p:nvPr/>
        </p:nvSpPr>
        <p:spPr>
          <a:xfrm>
            <a:off x="6722040" y="4017231"/>
            <a:ext cx="5121960" cy="1938992"/>
          </a:xfrm>
          <a:prstGeom prst="rect">
            <a:avLst/>
          </a:prstGeom>
          <a:noFill/>
        </p:spPr>
        <p:txBody>
          <a:bodyPr wrap="square" rtlCol="0">
            <a:spAutoFit/>
          </a:bodyPr>
          <a:lstStyle/>
          <a:p>
            <a:pPr>
              <a:buClr>
                <a:srgbClr val="174A5D"/>
              </a:buClr>
            </a:pPr>
            <a:endParaRPr lang="en-GB" sz="2000"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r>
              <a:rPr lang="en-GB" sz="1600" dirty="0">
                <a:latin typeface="Tahoma" panose="020B0604030504040204" pitchFamily="34" charset="0"/>
                <a:ea typeface="Tahoma" panose="020B0604030504040204" pitchFamily="34" charset="0"/>
                <a:cs typeface="Tahoma" panose="020B0604030504040204" pitchFamily="34" charset="0"/>
              </a:rPr>
              <a:t>Source: Written evidence by CILIP Youth Libraries Group (RFP0091) submitted to the Education Committee Reading for Pleasure inquiry January 2026</a:t>
            </a:r>
          </a:p>
          <a:p>
            <a:pPr>
              <a:buClr>
                <a:srgbClr val="174A5D"/>
              </a:buClr>
            </a:pPr>
            <a:endParaRPr lang="en-GB" sz="1600" b="1"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r>
              <a:rPr lang="en-GB" sz="1600" dirty="0">
                <a:latin typeface="Tahoma" panose="020B0604030504040204" pitchFamily="34" charset="0"/>
                <a:ea typeface="Tahoma" panose="020B0604030504040204" pitchFamily="34" charset="0"/>
                <a:cs typeface="Tahoma" panose="020B0604030504040204" pitchFamily="34" charset="0"/>
              </a:rPr>
              <a:t>Image: https://designinglibraries.org.uk/news/2025-news/the-perfect-modern-classic-in-darlington/</a:t>
            </a:r>
          </a:p>
        </p:txBody>
      </p:sp>
    </p:spTree>
    <p:extLst>
      <p:ext uri="{BB962C8B-B14F-4D97-AF65-F5344CB8AC3E}">
        <p14:creationId xmlns:p14="http://schemas.microsoft.com/office/powerpoint/2010/main" val="144740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94CC3-3A89-5022-73B2-C44773C67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61BEB-97B6-D44C-DCA8-B2BEAC31A495}"/>
              </a:ext>
            </a:extLst>
          </p:cNvPr>
          <p:cNvSpPr>
            <a:spLocks noGrp="1"/>
          </p:cNvSpPr>
          <p:nvPr>
            <p:ph type="title"/>
          </p:nvPr>
        </p:nvSpPr>
        <p:spPr>
          <a:xfrm>
            <a:off x="324000" y="216000"/>
            <a:ext cx="11520000" cy="720000"/>
          </a:xfrm>
          <a:solidFill>
            <a:srgbClr val="174A5D"/>
          </a:solidFill>
        </p:spPr>
        <p:txBody>
          <a:bodyPr>
            <a:normAutofit/>
          </a:bodyPr>
          <a:lstStyle/>
          <a:p>
            <a:pPr>
              <a:lnSpc>
                <a:spcPct val="100000"/>
              </a:lnSpc>
            </a:pPr>
            <a:r>
              <a:rPr lang="en-GB" sz="3600" dirty="0">
                <a:solidFill>
                  <a:schemeClr val="bg1"/>
                </a:solidFill>
                <a:latin typeface="Tahoma"/>
                <a:ea typeface="Tahoma"/>
                <a:cs typeface="Tahoma"/>
              </a:rPr>
              <a:t>Physical space serving our ethical principles</a:t>
            </a:r>
            <a:endParaRPr lang="en-US" sz="3600" dirty="0">
              <a:solidFill>
                <a:schemeClr val="bg1"/>
              </a:solidFill>
            </a:endParaRPr>
          </a:p>
        </p:txBody>
      </p:sp>
      <p:pic>
        <p:nvPicPr>
          <p:cNvPr id="4" name="Picture 3" descr="A blue and white logo&#10;&#10;Description automatically generated">
            <a:extLst>
              <a:ext uri="{FF2B5EF4-FFF2-40B4-BE49-F238E27FC236}">
                <a16:creationId xmlns:a16="http://schemas.microsoft.com/office/drawing/2014/main" id="{214F3D49-72F9-5CB5-5167-E3FC9F214A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0000" y="6264000"/>
            <a:ext cx="2520000" cy="521965"/>
          </a:xfrm>
          <a:prstGeom prst="rect">
            <a:avLst/>
          </a:prstGeom>
        </p:spPr>
      </p:pic>
      <p:sp>
        <p:nvSpPr>
          <p:cNvPr id="6" name="TextBox 5">
            <a:extLst>
              <a:ext uri="{FF2B5EF4-FFF2-40B4-BE49-F238E27FC236}">
                <a16:creationId xmlns:a16="http://schemas.microsoft.com/office/drawing/2014/main" id="{A31330A6-CCF3-1887-D4EC-1B2856FECCD4}"/>
              </a:ext>
            </a:extLst>
          </p:cNvPr>
          <p:cNvSpPr txBox="1"/>
          <p:nvPr/>
        </p:nvSpPr>
        <p:spPr>
          <a:xfrm>
            <a:off x="324000" y="1043731"/>
            <a:ext cx="4528800" cy="4770537"/>
          </a:xfrm>
          <a:prstGeom prst="rect">
            <a:avLst/>
          </a:prstGeom>
          <a:noFill/>
        </p:spPr>
        <p:txBody>
          <a:bodyPr wrap="square" rtlCol="0">
            <a:spAutoFit/>
          </a:bodyPr>
          <a:lstStyle/>
          <a:p>
            <a:pPr>
              <a:buClr>
                <a:srgbClr val="174A5D"/>
              </a:buClr>
            </a:pPr>
            <a:r>
              <a:rPr lang="en-GB" sz="2000" dirty="0">
                <a:latin typeface="Tahoma" panose="020B0604030504040204" pitchFamily="34" charset="0"/>
                <a:ea typeface="Tahoma" panose="020B0604030504040204" pitchFamily="34" charset="0"/>
                <a:cs typeface="Tahoma" panose="020B0604030504040204" pitchFamily="34" charset="0"/>
              </a:rPr>
              <a:t>The basis of libraries as universally inclusive public spaces is set out in the Public Libraries and Museums Act 1964</a:t>
            </a:r>
          </a:p>
          <a:p>
            <a:pPr>
              <a:buClr>
                <a:srgbClr val="174A5D"/>
              </a:buClr>
            </a:pPr>
            <a:endParaRPr lang="en-GB" sz="2000"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endParaRPr lang="en-GB" sz="2000" dirty="0">
              <a:latin typeface="Tahoma" panose="020B0604030504040204" pitchFamily="34" charset="0"/>
              <a:ea typeface="Tahoma" panose="020B0604030504040204" pitchFamily="34" charset="0"/>
              <a:cs typeface="Tahoma" panose="020B0604030504040204" pitchFamily="34" charset="0"/>
            </a:endParaRPr>
          </a:p>
          <a:p>
            <a:pPr>
              <a:buClr>
                <a:srgbClr val="174A5D"/>
              </a:buClr>
            </a:pPr>
            <a:r>
              <a:rPr lang="en-GB" sz="2000" dirty="0">
                <a:latin typeface="Tahoma" panose="020B0604030504040204" pitchFamily="34" charset="0"/>
                <a:ea typeface="Tahoma" panose="020B0604030504040204" pitchFamily="34" charset="0"/>
                <a:cs typeface="Tahoma" panose="020B0604030504040204" pitchFamily="34" charset="0"/>
              </a:rPr>
              <a:t>Public libraries were designed with the aim of providing safe, trusted and universally inclusive physical spaces, embedded in the heart of their communities. Although not every library is regarded as universally inclusive by their communities, this should remain our ambition, in keeping with our ethics.</a:t>
            </a:r>
            <a:r>
              <a:rPr lang="en-GB" sz="2400" dirty="0">
                <a:latin typeface="Tahoma" panose="020B0604030504040204" pitchFamily="34" charset="0"/>
                <a:ea typeface="Tahoma" panose="020B0604030504040204" pitchFamily="34" charset="0"/>
                <a:cs typeface="Tahoma" panose="020B0604030504040204" pitchFamily="34" charset="0"/>
              </a:rPr>
              <a:t>  </a:t>
            </a:r>
          </a:p>
        </p:txBody>
      </p:sp>
      <p:pic>
        <p:nvPicPr>
          <p:cNvPr id="5" name="Picture 4">
            <a:extLst>
              <a:ext uri="{FF2B5EF4-FFF2-40B4-BE49-F238E27FC236}">
                <a16:creationId xmlns:a16="http://schemas.microsoft.com/office/drawing/2014/main" id="{DC8DB51A-340A-219C-2813-C5B72656DB9D}"/>
              </a:ext>
            </a:extLst>
          </p:cNvPr>
          <p:cNvPicPr>
            <a:picLocks noChangeAspect="1"/>
          </p:cNvPicPr>
          <p:nvPr/>
        </p:nvPicPr>
        <p:blipFill>
          <a:blip r:embed="rId4"/>
          <a:stretch>
            <a:fillRect/>
          </a:stretch>
        </p:blipFill>
        <p:spPr>
          <a:xfrm>
            <a:off x="4958734" y="1084858"/>
            <a:ext cx="6885266" cy="3132000"/>
          </a:xfrm>
          <a:prstGeom prst="rect">
            <a:avLst/>
          </a:prstGeom>
        </p:spPr>
      </p:pic>
      <p:sp>
        <p:nvSpPr>
          <p:cNvPr id="7" name="TextBox 6">
            <a:extLst>
              <a:ext uri="{FF2B5EF4-FFF2-40B4-BE49-F238E27FC236}">
                <a16:creationId xmlns:a16="http://schemas.microsoft.com/office/drawing/2014/main" id="{963371ED-EC36-6BF1-3412-AFEDC894F5CE}"/>
              </a:ext>
            </a:extLst>
          </p:cNvPr>
          <p:cNvSpPr txBox="1"/>
          <p:nvPr/>
        </p:nvSpPr>
        <p:spPr>
          <a:xfrm>
            <a:off x="4958734" y="4363266"/>
            <a:ext cx="6788000" cy="1754326"/>
          </a:xfrm>
          <a:prstGeom prst="rect">
            <a:avLst/>
          </a:prstGeom>
          <a:noFill/>
        </p:spPr>
        <p:txBody>
          <a:bodyPr wrap="square" rtlCol="0">
            <a:spAutoFit/>
          </a:bodyPr>
          <a:lstStyle/>
          <a:p>
            <a:r>
              <a:rPr lang="en-GB" dirty="0">
                <a:latin typeface="Tahoma" panose="020B0604030504040204" pitchFamily="34" charset="0"/>
                <a:ea typeface="Tahoma" panose="020B0604030504040204" pitchFamily="34" charset="0"/>
                <a:cs typeface="Tahoma" panose="020B0604030504040204" pitchFamily="34" charset="0"/>
              </a:rPr>
              <a:t>In the case of schools, the library serves as a vital ‘third space’ for learning, self-discovery and development beyond the classroom.</a:t>
            </a:r>
          </a:p>
          <a:p>
            <a:endParaRPr lang="en-GB" dirty="0">
              <a:latin typeface="Tahoma" panose="020B0604030504040204" pitchFamily="34" charset="0"/>
              <a:ea typeface="Tahoma" panose="020B0604030504040204" pitchFamily="34" charset="0"/>
              <a:cs typeface="Tahoma" panose="020B0604030504040204" pitchFamily="34" charset="0"/>
            </a:endParaRPr>
          </a:p>
          <a:p>
            <a:r>
              <a:rPr lang="en-GB" dirty="0">
                <a:latin typeface="Tahoma" panose="020B0604030504040204" pitchFamily="34" charset="0"/>
                <a:ea typeface="Tahoma" panose="020B0604030504040204" pitchFamily="34" charset="0"/>
                <a:cs typeface="Tahoma" panose="020B0604030504040204" pitchFamily="34" charset="0"/>
              </a:rPr>
              <a:t>In prisons, the library similarly acts as a non-judgmental and inclusive space for learning and self-development</a:t>
            </a:r>
            <a:endParaRPr lang="en-GB" dirty="0"/>
          </a:p>
        </p:txBody>
      </p:sp>
    </p:spTree>
    <p:extLst>
      <p:ext uri="{BB962C8B-B14F-4D97-AF65-F5344CB8AC3E}">
        <p14:creationId xmlns:p14="http://schemas.microsoft.com/office/powerpoint/2010/main" val="810009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3426B-8587-90D9-F416-EF7F7C4947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5ADD06-924E-A79D-8549-096D7C9DDFE6}"/>
              </a:ext>
            </a:extLst>
          </p:cNvPr>
          <p:cNvSpPr>
            <a:spLocks noGrp="1"/>
          </p:cNvSpPr>
          <p:nvPr>
            <p:ph type="title"/>
          </p:nvPr>
        </p:nvSpPr>
        <p:spPr>
          <a:xfrm>
            <a:off x="324000" y="216000"/>
            <a:ext cx="11520000" cy="720000"/>
          </a:xfrm>
          <a:solidFill>
            <a:srgbClr val="174A5D"/>
          </a:solidFill>
        </p:spPr>
        <p:txBody>
          <a:bodyPr>
            <a:normAutofit/>
          </a:bodyPr>
          <a:lstStyle/>
          <a:p>
            <a:pPr>
              <a:lnSpc>
                <a:spcPct val="100000"/>
              </a:lnSpc>
            </a:pPr>
            <a:r>
              <a:rPr lang="en-GB" sz="3600" dirty="0">
                <a:solidFill>
                  <a:schemeClr val="bg1"/>
                </a:solidFill>
                <a:latin typeface="Tahoma"/>
                <a:ea typeface="Tahoma"/>
                <a:cs typeface="Tahoma"/>
              </a:rPr>
              <a:t>Physical space for our future</a:t>
            </a:r>
            <a:endParaRPr lang="en-US" sz="3600" dirty="0">
              <a:solidFill>
                <a:schemeClr val="bg1"/>
              </a:solidFill>
            </a:endParaRPr>
          </a:p>
        </p:txBody>
      </p:sp>
      <p:pic>
        <p:nvPicPr>
          <p:cNvPr id="4" name="Picture 3" descr="A blue and white logo&#10;&#10;Description automatically generated">
            <a:extLst>
              <a:ext uri="{FF2B5EF4-FFF2-40B4-BE49-F238E27FC236}">
                <a16:creationId xmlns:a16="http://schemas.microsoft.com/office/drawing/2014/main" id="{D2933273-31A9-B592-1DF9-DD6169BEBF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0000" y="6264000"/>
            <a:ext cx="2520000" cy="521965"/>
          </a:xfrm>
          <a:prstGeom prst="rect">
            <a:avLst/>
          </a:prstGeom>
        </p:spPr>
      </p:pic>
      <p:pic>
        <p:nvPicPr>
          <p:cNvPr id="5" name="Picture 4">
            <a:extLst>
              <a:ext uri="{FF2B5EF4-FFF2-40B4-BE49-F238E27FC236}">
                <a16:creationId xmlns:a16="http://schemas.microsoft.com/office/drawing/2014/main" id="{828A3082-3260-17BC-6A94-072FD80BEC3C}"/>
              </a:ext>
            </a:extLst>
          </p:cNvPr>
          <p:cNvPicPr>
            <a:picLocks noChangeAspect="1"/>
          </p:cNvPicPr>
          <p:nvPr/>
        </p:nvPicPr>
        <p:blipFill>
          <a:blip r:embed="rId4"/>
          <a:stretch>
            <a:fillRect/>
          </a:stretch>
        </p:blipFill>
        <p:spPr>
          <a:xfrm>
            <a:off x="324000" y="990204"/>
            <a:ext cx="11520000" cy="4035889"/>
          </a:xfrm>
          <a:prstGeom prst="rect">
            <a:avLst/>
          </a:prstGeom>
        </p:spPr>
      </p:pic>
      <p:sp>
        <p:nvSpPr>
          <p:cNvPr id="7" name="TextBox 6">
            <a:extLst>
              <a:ext uri="{FF2B5EF4-FFF2-40B4-BE49-F238E27FC236}">
                <a16:creationId xmlns:a16="http://schemas.microsoft.com/office/drawing/2014/main" id="{BFE5959B-8326-145D-BA69-99303D2300DB}"/>
              </a:ext>
            </a:extLst>
          </p:cNvPr>
          <p:cNvSpPr txBox="1"/>
          <p:nvPr/>
        </p:nvSpPr>
        <p:spPr>
          <a:xfrm>
            <a:off x="324000" y="5080297"/>
            <a:ext cx="11520000" cy="1323439"/>
          </a:xfrm>
          <a:prstGeom prst="rect">
            <a:avLst/>
          </a:prstGeom>
          <a:noFill/>
        </p:spPr>
        <p:txBody>
          <a:bodyPr wrap="square" rtlCol="0">
            <a:spAutoFit/>
          </a:bodyPr>
          <a:lstStyle/>
          <a:p>
            <a:r>
              <a:rPr lang="en-GB" sz="2000" b="1" dirty="0">
                <a:latin typeface="Tahoma" panose="020B0604030504040204" pitchFamily="34" charset="0"/>
                <a:ea typeface="Tahoma" panose="020B0604030504040204" pitchFamily="34" charset="0"/>
                <a:cs typeface="Tahoma" panose="020B0604030504040204" pitchFamily="34" charset="0"/>
              </a:rPr>
              <a:t>Green Libraries Manifesto– working together for people and planet</a:t>
            </a:r>
          </a:p>
          <a:p>
            <a:r>
              <a:rPr lang="en-GB" sz="2000" dirty="0">
                <a:latin typeface="Tahoma" panose="020B0604030504040204" pitchFamily="34" charset="0"/>
                <a:ea typeface="Tahoma" panose="020B0604030504040204" pitchFamily="34" charset="0"/>
                <a:cs typeface="Tahoma" panose="020B0604030504040204" pitchFamily="34" charset="0"/>
              </a:rPr>
              <a:t>A shared vision: to lead by example through our own environmental actions and use our power and reach to inform and inspire people to take positive action and build resilience in the diverse communities we serve.</a:t>
            </a:r>
          </a:p>
        </p:txBody>
      </p:sp>
    </p:spTree>
    <p:extLst>
      <p:ext uri="{BB962C8B-B14F-4D97-AF65-F5344CB8AC3E}">
        <p14:creationId xmlns:p14="http://schemas.microsoft.com/office/powerpoint/2010/main" val="1801930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2D05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43F510FD262B4D978301F86C2A4823" ma:contentTypeVersion="11" ma:contentTypeDescription="Create a new document." ma:contentTypeScope="" ma:versionID="0738997c50f4f704eec54ab46a718f1e">
  <xsd:schema xmlns:xsd="http://www.w3.org/2001/XMLSchema" xmlns:xs="http://www.w3.org/2001/XMLSchema" xmlns:p="http://schemas.microsoft.com/office/2006/metadata/properties" xmlns:ns2="0c1fee4a-bdc7-4359-8192-554e883191ad" xmlns:ns3="72c0e96f-268c-4806-8855-6e7516ab3c42" targetNamespace="http://schemas.microsoft.com/office/2006/metadata/properties" ma:root="true" ma:fieldsID="f91e68b6d82fd11b8b3551518e2358bf" ns2:_="" ns3:_="">
    <xsd:import namespace="0c1fee4a-bdc7-4359-8192-554e883191ad"/>
    <xsd:import namespace="72c0e96f-268c-4806-8855-6e7516ab3c4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1fee4a-bdc7-4359-8192-554e88319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dab0f13-09c2-4cad-bba7-f6c96a3c86c8"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c0e96f-268c-4806-8855-6e7516ab3c4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d91bb65-7114-418b-bdfe-588f9c6010f6}" ma:internalName="TaxCatchAll" ma:showField="CatchAllData" ma:web="72c0e96f-268c-4806-8855-6e7516ab3c4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1fee4a-bdc7-4359-8192-554e883191ad">
      <Terms xmlns="http://schemas.microsoft.com/office/infopath/2007/PartnerControls"/>
    </lcf76f155ced4ddcb4097134ff3c332f>
    <TaxCatchAll xmlns="72c0e96f-268c-4806-8855-6e7516ab3c42" xsi:nil="true"/>
  </documentManagement>
</p:properties>
</file>

<file path=customXml/itemProps1.xml><?xml version="1.0" encoding="utf-8"?>
<ds:datastoreItem xmlns:ds="http://schemas.openxmlformats.org/officeDocument/2006/customXml" ds:itemID="{ABBE8625-83D2-4FC5-B01D-8AB750EEB6BB}"/>
</file>

<file path=customXml/itemProps2.xml><?xml version="1.0" encoding="utf-8"?>
<ds:datastoreItem xmlns:ds="http://schemas.openxmlformats.org/officeDocument/2006/customXml" ds:itemID="{6C0E0FB9-FA44-4517-BE09-68202C4EB167}"/>
</file>

<file path=customXml/itemProps3.xml><?xml version="1.0" encoding="utf-8"?>
<ds:datastoreItem xmlns:ds="http://schemas.openxmlformats.org/officeDocument/2006/customXml" ds:itemID="{2ABFB2B0-8517-4CEF-824C-D7998E2181A3}"/>
</file>

<file path=docProps/app.xml><?xml version="1.0" encoding="utf-8"?>
<Properties xmlns="http://schemas.openxmlformats.org/officeDocument/2006/extended-properties" xmlns:vt="http://schemas.openxmlformats.org/officeDocument/2006/docPropsVTypes">
  <TotalTime>4602</TotalTime>
  <Words>462</Words>
  <Application>Microsoft Office PowerPoint</Application>
  <PresentationFormat>Widescreen</PresentationFormat>
  <Paragraphs>38</Paragraphs>
  <Slides>5</Slides>
  <Notes>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5</vt:i4>
      </vt:variant>
    </vt:vector>
  </HeadingPairs>
  <TitlesOfParts>
    <vt:vector size="14" baseType="lpstr">
      <vt:lpstr>Aptos</vt:lpstr>
      <vt:lpstr>Aptos Display</vt:lpstr>
      <vt:lpstr>Arial</vt:lpstr>
      <vt:lpstr>Calibri</vt:lpstr>
      <vt:lpstr>Calibri Light</vt:lpstr>
      <vt:lpstr>Tahoma</vt:lpstr>
      <vt:lpstr>Wingdings</vt:lpstr>
      <vt:lpstr>Office Theme</vt:lpstr>
      <vt:lpstr>1_Office Theme</vt:lpstr>
      <vt:lpstr>Design matters – our spaces can be as powerful as our services</vt:lpstr>
      <vt:lpstr>Physical space and emotional impact</vt:lpstr>
      <vt:lpstr>Physical space, sanctuary and discovery</vt:lpstr>
      <vt:lpstr>Physical space serving our ethical principles</vt:lpstr>
      <vt:lpstr>Physical space for our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Sonia Ramdhian</dc:creator>
  <cp:lastModifiedBy>Sonia Ramdhian</cp:lastModifiedBy>
  <cp:revision>13</cp:revision>
  <dcterms:created xsi:type="dcterms:W3CDTF">2024-09-05T09:33:46Z</dcterms:created>
  <dcterms:modified xsi:type="dcterms:W3CDTF">2026-06-16T10:18:48Z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0x0101008543F510FD262B4D978301F86C2A4823</vt:lpwstr>
  </property>
</Properties>
</file>