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6" r:id="rId4"/>
  </p:sldMasterIdLst>
  <p:notesMasterIdLst>
    <p:notesMasterId r:id="rId26"/>
  </p:notesMasterIdLst>
  <p:sldIdLst>
    <p:sldId id="265" r:id="rId5"/>
    <p:sldId id="256" r:id="rId6"/>
    <p:sldId id="277" r:id="rId7"/>
    <p:sldId id="257" r:id="rId8"/>
    <p:sldId id="258" r:id="rId9"/>
    <p:sldId id="259" r:id="rId10"/>
    <p:sldId id="260" r:id="rId11"/>
    <p:sldId id="261" r:id="rId12"/>
    <p:sldId id="262" r:id="rId13"/>
    <p:sldId id="263" r:id="rId14"/>
    <p:sldId id="275" r:id="rId15"/>
    <p:sldId id="266" r:id="rId16"/>
    <p:sldId id="272" r:id="rId17"/>
    <p:sldId id="267" r:id="rId18"/>
    <p:sldId id="268" r:id="rId19"/>
    <p:sldId id="269" r:id="rId20"/>
    <p:sldId id="270" r:id="rId21"/>
    <p:sldId id="274" r:id="rId22"/>
    <p:sldId id="276" r:id="rId23"/>
    <p:sldId id="273" r:id="rId24"/>
    <p:sldId id="278"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30"/>
    <p:restoredTop sz="95233" autoAdjust="0"/>
  </p:normalViewPr>
  <p:slideViewPr>
    <p:cSldViewPr snapToGrid="0" snapToObjects="1">
      <p:cViewPr varScale="1">
        <p:scale>
          <a:sx n="151" d="100"/>
          <a:sy n="151" d="100"/>
        </p:scale>
        <p:origin x="1480" y="192"/>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C51825-6900-4B2B-8292-CF02A7C3678D}" type="datetimeFigureOut">
              <a:rPr lang="tr-TR" smtClean="0"/>
              <a:t>4.09.2026</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8EA80D-43FC-4B30-B0E7-6C096CD878B6}" type="slidenum">
              <a:rPr lang="tr-TR" smtClean="0"/>
              <a:t>‹#›</a:t>
            </a:fld>
            <a:endParaRPr lang="tr-TR"/>
          </a:p>
        </p:txBody>
      </p:sp>
    </p:spTree>
    <p:extLst>
      <p:ext uri="{BB962C8B-B14F-4D97-AF65-F5344CB8AC3E}">
        <p14:creationId xmlns:p14="http://schemas.microsoft.com/office/powerpoint/2010/main" val="2176435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Thank you, </a:t>
            </a:r>
            <a:r>
              <a:rPr lang="tr-TR" dirty="0"/>
              <a:t>Patricia </a:t>
            </a:r>
            <a:r>
              <a:rPr lang="en-US" dirty="0"/>
              <a:t>for posing that crucial question: </a:t>
            </a:r>
            <a:r>
              <a:rPr lang="en-US" i="0" dirty="0"/>
              <a:t>What would be lost if libraries were no longer here?</a:t>
            </a:r>
            <a:r>
              <a:rPr lang="en-US" dirty="0"/>
              <a:t> To answer that directly: what would be lost is not just a building full of books, but the very last standing, </a:t>
            </a:r>
            <a:r>
              <a:rPr lang="en-US" dirty="0" err="1"/>
              <a:t>decommodified</a:t>
            </a:r>
            <a:r>
              <a:rPr lang="en-US" dirty="0"/>
              <a:t> sanctuary of public life.</a:t>
            </a:r>
            <a:r>
              <a:rPr lang="tr-TR" dirty="0"/>
              <a:t> </a:t>
            </a:r>
            <a:r>
              <a:rPr lang="en-US" dirty="0"/>
              <a:t>Today, I want to take that question forward by examining how the UK policy logic masks structural inequalities, and why we must </a:t>
            </a:r>
            <a:r>
              <a:rPr lang="en-US" dirty="0" err="1"/>
              <a:t>reconceptualise</a:t>
            </a:r>
            <a:r>
              <a:rPr lang="en-US" dirty="0"/>
              <a:t> public libraries as active, </a:t>
            </a:r>
            <a:r>
              <a:rPr lang="tr-TR" dirty="0" err="1"/>
              <a:t>and</a:t>
            </a:r>
            <a:r>
              <a:rPr lang="tr-TR" dirty="0"/>
              <a:t> </a:t>
            </a:r>
            <a:r>
              <a:rPr lang="en-US" dirty="0"/>
              <a:t>politically generative commons</a:t>
            </a:r>
            <a:r>
              <a:rPr lang="tr-TR" dirty="0"/>
              <a:t>-in-</a:t>
            </a:r>
            <a:r>
              <a:rPr lang="tr-TR" dirty="0" err="1"/>
              <a:t>the</a:t>
            </a:r>
            <a:r>
              <a:rPr lang="tr-TR" dirty="0"/>
              <a:t>-</a:t>
            </a:r>
            <a:r>
              <a:rPr lang="tr-TR" dirty="0" err="1"/>
              <a:t>making</a:t>
            </a:r>
            <a:r>
              <a:rPr lang="en-US" dirty="0"/>
              <a:t>.</a:t>
            </a:r>
            <a:endParaRPr lang="tr-TR" dirty="0"/>
          </a:p>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a:t>
            </a:r>
            <a:r>
              <a:rPr lang="en-US" dirty="0"/>
              <a:t>Let us first examine how the official policy logic around libraries has shifted over the last three decades. In the 1990s, the discourse focused on lifelong learning and knowledge accessibility. Following the 2001 Northern Disturbances, the logic shifted toward 'community cohesion' to mitigate social tensions. By 2010, under the Coalition government and severe local cuts, a new logic of 'community resilience' emerged, subtly implying that communities must survive on their own. Most recently, libraries are framed as vital 'social infrastructure’.</a:t>
            </a:r>
            <a:endParaRPr lang="tr-TR" dirty="0"/>
          </a:p>
          <a:p>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12</a:t>
            </a:fld>
            <a:endParaRPr lang="tr-TR"/>
          </a:p>
        </p:txBody>
      </p:sp>
    </p:spTree>
    <p:extLst>
      <p:ext uri="{BB962C8B-B14F-4D97-AF65-F5344CB8AC3E}">
        <p14:creationId xmlns:p14="http://schemas.microsoft.com/office/powerpoint/2010/main" val="2937009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Because of these budget cuts, the empirical reality of what a library actually does has completely transformed. We have moved </a:t>
            </a:r>
            <a:r>
              <a:rPr lang="en-US" b="1" dirty="0"/>
              <a:t>FROM</a:t>
            </a:r>
            <a:r>
              <a:rPr lang="en-US" dirty="0"/>
              <a:t> institutional repositories of book lending and reference services </a:t>
            </a:r>
            <a:r>
              <a:rPr lang="en-US" b="1" dirty="0"/>
              <a:t>TO</a:t>
            </a:r>
            <a:r>
              <a:rPr lang="en-US" dirty="0"/>
              <a:t> essential social infrastructures and frontline safety nets amidst crisis. </a:t>
            </a:r>
            <a:endParaRPr lang="tr-TR" dirty="0"/>
          </a:p>
          <a:p>
            <a:r>
              <a:rPr lang="tr-TR" dirty="0"/>
              <a:t>+</a:t>
            </a:r>
            <a:r>
              <a:rPr lang="en-US" dirty="0"/>
              <a:t>As highlighted by scholars like </a:t>
            </a:r>
            <a:r>
              <a:rPr lang="en-US" dirty="0" err="1"/>
              <a:t>Klinenberg</a:t>
            </a:r>
            <a:r>
              <a:rPr lang="en-US" dirty="0"/>
              <a:t>, and supported by foundational work</a:t>
            </a:r>
            <a:r>
              <a:rPr lang="tr-TR" dirty="0"/>
              <a:t>s of </a:t>
            </a:r>
            <a:r>
              <a:rPr lang="tr-TR" dirty="0" err="1"/>
              <a:t>diverse</a:t>
            </a:r>
            <a:r>
              <a:rPr lang="tr-TR" dirty="0"/>
              <a:t> </a:t>
            </a:r>
            <a:r>
              <a:rPr lang="tr-TR" dirty="0" err="1"/>
              <a:t>scholars</a:t>
            </a:r>
            <a:r>
              <a:rPr lang="en-US" dirty="0"/>
              <a:t>, libraries have been forced to become 'warm banks' building social connections , digital inclusion sites , and informal community centers that absorb uncovered welfare responsibilities under sustained austerity.</a:t>
            </a:r>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13</a:t>
            </a:fld>
            <a:endParaRPr lang="tr-TR"/>
          </a:p>
        </p:txBody>
      </p:sp>
    </p:spTree>
    <p:extLst>
      <p:ext uri="{BB962C8B-B14F-4D97-AF65-F5344CB8AC3E}">
        <p14:creationId xmlns:p14="http://schemas.microsoft.com/office/powerpoint/2010/main" val="1909617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However, this transformation brings a significant danger: </a:t>
            </a:r>
            <a:r>
              <a:rPr lang="en-US" i="1" dirty="0" err="1"/>
              <a:t>Depoliticisation</a:t>
            </a:r>
            <a:r>
              <a:rPr lang="en-US" dirty="0"/>
              <a:t>. Mainstream policy narratives tend to present libraries as neutral service institutions, tools for social management, or spaces of consensus.</a:t>
            </a:r>
            <a:endParaRPr lang="tr-TR" dirty="0"/>
          </a:p>
          <a:p>
            <a:r>
              <a:rPr lang="tr-TR" dirty="0"/>
              <a:t>+</a:t>
            </a:r>
            <a:r>
              <a:rPr lang="en-US" dirty="0"/>
              <a:t>This risks obscuring their true identity a</a:t>
            </a:r>
            <a:r>
              <a:rPr lang="tr-TR" dirty="0" err="1"/>
              <a:t>nd</a:t>
            </a:r>
            <a:r>
              <a:rPr lang="tr-TR" dirty="0"/>
              <a:t> </a:t>
            </a:r>
            <a:r>
              <a:rPr lang="tr-TR" dirty="0" err="1"/>
              <a:t>potential</a:t>
            </a:r>
            <a:r>
              <a:rPr lang="en-US" dirty="0"/>
              <a:t>. We must critically ask: Does framing libraries as soft 'social infrastructure' subtly shift the responsibility for social inequalities and austerity onto local spaces rather than structural economic policy? Are they simply being romanticized as soft repair mechanisms expected to fix the damage caused by systemic state retreat?</a:t>
            </a:r>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14</a:t>
            </a:fld>
            <a:endParaRPr lang="tr-TR"/>
          </a:p>
        </p:txBody>
      </p:sp>
    </p:spTree>
    <p:extLst>
      <p:ext uri="{BB962C8B-B14F-4D97-AF65-F5344CB8AC3E}">
        <p14:creationId xmlns:p14="http://schemas.microsoft.com/office/powerpoint/2010/main" val="2588427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To understand the depth of this pressure, we must look at the hard numbers. Despite their symbolic recognition in policy, public library spending in England fell significantly from 1 billion pounds in 2009 to under 750 million by 2019.</a:t>
            </a:r>
            <a:endParaRPr lang="tr-TR" dirty="0"/>
          </a:p>
          <a:p>
            <a:r>
              <a:rPr lang="tr-TR" dirty="0"/>
              <a:t>+</a:t>
            </a:r>
            <a:r>
              <a:rPr lang="en-US" dirty="0"/>
              <a:t>This fiscal starvation resulted in the closure of approximately 800 library branches—which is nearly 17% of the total network —and paid library staff dropped drastically from 24,000 to 15,300. This quantitative background demonstrates that libraries are forced to deliver far more with aggressively fewer resources.</a:t>
            </a:r>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15</a:t>
            </a:fld>
            <a:endParaRPr lang="tr-TR"/>
          </a:p>
        </p:txBody>
      </p:sp>
    </p:spTree>
    <p:extLst>
      <p:ext uri="{BB962C8B-B14F-4D97-AF65-F5344CB8AC3E}">
        <p14:creationId xmlns:p14="http://schemas.microsoft.com/office/powerpoint/2010/main" val="3793519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As a direct consequence of austerity, library governance models have been fundamentally reshaped. To survive, libraries are increasingly forced to transition from council-run facilities to volunteer-run branches, community-managed libraries, or hybrid governance arrangements.</a:t>
            </a:r>
            <a:endParaRPr lang="tr-TR" dirty="0"/>
          </a:p>
          <a:p>
            <a:r>
              <a:rPr lang="tr-TR" dirty="0"/>
              <a:t>+</a:t>
            </a:r>
            <a:r>
              <a:rPr lang="en-US" dirty="0"/>
              <a:t>We see this across the UK: from Bradford substituting closed branches with local volunteers , to Sheffield preserving 16 branches through volunteer-led support , to community-managed models like Jesmond and Kensal Rise. This structural shift proves that libraries now heavily rely on bottom-up community participation just to keep their doors open.</a:t>
            </a:r>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16</a:t>
            </a:fld>
            <a:endParaRPr lang="tr-TR"/>
          </a:p>
        </p:txBody>
      </p:sp>
    </p:spTree>
    <p:extLst>
      <p:ext uri="{BB962C8B-B14F-4D97-AF65-F5344CB8AC3E}">
        <p14:creationId xmlns:p14="http://schemas.microsoft.com/office/powerpoint/2010/main" val="1447201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This bring us to the core conceptual contribution of my PhD, where I bridge these pressures with urban commons literature. I argue that public libraries today function as </a:t>
            </a:r>
            <a:r>
              <a:rPr lang="en-US" b="0" dirty="0"/>
              <a:t>'commons-in-the-making'. </a:t>
            </a:r>
            <a:r>
              <a:rPr lang="en-US" dirty="0"/>
              <a:t>They exist in an ambivalent state: partly state-provided, but partly community-produced through volunteer labor, user-led programming, and hybrid arrangements.</a:t>
            </a:r>
            <a:endParaRPr lang="tr-TR" dirty="0"/>
          </a:p>
          <a:p>
            <a:r>
              <a:rPr lang="tr-TR" dirty="0"/>
              <a:t>+</a:t>
            </a:r>
            <a:r>
              <a:rPr lang="en-US" dirty="0"/>
              <a:t>A commons perspective helps re-politicize social infrastructure. It shifts our analytical lens to ask: Whose needs are supported? Whose participation is enabled? How does contestation emerge? It transforms the library from a top-down service tool into a dynamically contested public space.</a:t>
            </a:r>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17</a:t>
            </a:fld>
            <a:endParaRPr lang="tr-TR"/>
          </a:p>
        </p:txBody>
      </p:sp>
    </p:spTree>
    <p:extLst>
      <p:ext uri="{BB962C8B-B14F-4D97-AF65-F5344CB8AC3E}">
        <p14:creationId xmlns:p14="http://schemas.microsoft.com/office/powerpoint/2010/main" val="122378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To explore this framework empirically, my research partners with Camden Libraries in London. Camden is a highly unique case study area. According to the Council’s Medium Term Financial Strategy, Camden has exceptionally avoided extreme library closures through robust financial planning focused on embedding services within communities.</a:t>
            </a:r>
            <a:endParaRPr lang="tr-TR" dirty="0"/>
          </a:p>
          <a:p>
            <a:r>
              <a:rPr lang="tr-TR" dirty="0"/>
              <a:t>+</a:t>
            </a:r>
            <a:r>
              <a:rPr lang="en-US" dirty="0"/>
              <a:t>Yet, as a global metropolis core, Camden is a microcosm of extreme socio-spatial polarization. Public libraries here stand as </a:t>
            </a:r>
            <a:r>
              <a:rPr lang="tr-TR" dirty="0" err="1"/>
              <a:t>one</a:t>
            </a:r>
            <a:r>
              <a:rPr lang="tr-TR" dirty="0"/>
              <a:t> of </a:t>
            </a:r>
            <a:r>
              <a:rPr lang="en-US" dirty="0"/>
              <a:t>the last </a:t>
            </a:r>
            <a:r>
              <a:rPr lang="en-US" dirty="0" err="1"/>
              <a:t>decommodified</a:t>
            </a:r>
            <a:r>
              <a:rPr lang="en-US" dirty="0"/>
              <a:t> public sanctuaries where people can exist not as consumers, but as citizens.</a:t>
            </a:r>
            <a:endParaRPr lang="tr-TR" dirty="0"/>
          </a:p>
        </p:txBody>
      </p:sp>
      <p:sp>
        <p:nvSpPr>
          <p:cNvPr id="4" name="Slayt Numarası Yer Tutucusu 3"/>
          <p:cNvSpPr>
            <a:spLocks noGrp="1"/>
          </p:cNvSpPr>
          <p:nvPr>
            <p:ph type="sldNum" sz="quarter" idx="5"/>
          </p:nvPr>
        </p:nvSpPr>
        <p:spPr/>
        <p:txBody>
          <a:bodyPr/>
          <a:lstStyle/>
          <a:p>
            <a:fld id="{F98EA80D-43FC-4B30-B0E7-6C096CD878B6}" type="slidenum">
              <a:rPr lang="tr-TR" smtClean="0"/>
              <a:t>18</a:t>
            </a:fld>
            <a:endParaRPr lang="tr-TR"/>
          </a:p>
        </p:txBody>
      </p:sp>
    </p:spTree>
    <p:extLst>
      <p:ext uri="{BB962C8B-B14F-4D97-AF65-F5344CB8AC3E}">
        <p14:creationId xmlns:p14="http://schemas.microsoft.com/office/powerpoint/2010/main" val="1498905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Now, let us look at the empirical data from </a:t>
            </a:r>
            <a:r>
              <a:rPr lang="tr-TR" dirty="0" err="1"/>
              <a:t>Camden</a:t>
            </a:r>
            <a:r>
              <a:rPr lang="tr-TR" dirty="0"/>
              <a:t> </a:t>
            </a:r>
            <a:r>
              <a:rPr lang="tr-TR" dirty="0" err="1"/>
              <a:t>Council’s</a:t>
            </a:r>
            <a:r>
              <a:rPr lang="tr-TR" dirty="0"/>
              <a:t> </a:t>
            </a:r>
            <a:r>
              <a:rPr lang="tr-TR" dirty="0" err="1"/>
              <a:t>geospatial</a:t>
            </a:r>
            <a:r>
              <a:rPr lang="tr-TR" dirty="0"/>
              <a:t> </a:t>
            </a:r>
            <a:r>
              <a:rPr lang="tr-TR" dirty="0" err="1"/>
              <a:t>analysis</a:t>
            </a:r>
            <a:r>
              <a:rPr lang="tr-TR" dirty="0"/>
              <a:t> </a:t>
            </a:r>
            <a:r>
              <a:rPr lang="tr-TR" dirty="0" err="1"/>
              <a:t>conducted</a:t>
            </a:r>
            <a:r>
              <a:rPr lang="tr-TR" dirty="0"/>
              <a:t> in 2024. </a:t>
            </a:r>
            <a:r>
              <a:rPr lang="en-US" b="0" dirty="0"/>
              <a:t>Pancras Square Library</a:t>
            </a:r>
            <a:r>
              <a:rPr lang="tr-TR" b="0" dirty="0"/>
              <a:t> </a:t>
            </a:r>
            <a:r>
              <a:rPr lang="en-US" dirty="0"/>
              <a:t>sits right at the heart of King’s Cross Central</a:t>
            </a:r>
            <a:r>
              <a:rPr lang="tr-TR" dirty="0"/>
              <a:t> </a:t>
            </a:r>
            <a:r>
              <a:rPr lang="tr-TR" dirty="0" err="1"/>
              <a:t>where</a:t>
            </a:r>
            <a:r>
              <a:rPr lang="tr-TR" dirty="0"/>
              <a:t> is </a:t>
            </a:r>
            <a:r>
              <a:rPr lang="en-US" dirty="0"/>
              <a:t>a hyper-gentrified commercial zone occupied by global tech giants like Google and YouTube. Yet, physically adjacent to this wealth are pockets of historic working-class deprivation and council estates like Somers Town.</a:t>
            </a:r>
            <a:endParaRPr lang="tr-TR" dirty="0"/>
          </a:p>
          <a:p>
            <a:r>
              <a:rPr lang="tr-TR" dirty="0"/>
              <a:t>+</a:t>
            </a:r>
            <a:r>
              <a:rPr lang="en-US" dirty="0"/>
              <a:t>Crucially, Camden Council’s 2024 geospatial analysis highlights a profound baseline: </a:t>
            </a:r>
            <a:r>
              <a:rPr lang="en-US" b="0" dirty="0"/>
              <a:t>the rate of employment deprivation among residents within the library catchment areas is 1.5 times higher than the Camden borough average. Pancras Square registers an alarming 21% employment deprivation score compared to the borough's 14%. It acts as a literal 'contact zone' or public living room where these </a:t>
            </a:r>
            <a:r>
              <a:rPr lang="en-US" dirty="0"/>
              <a:t>two contrasting worlds coexist but rarely otherwise interact.</a:t>
            </a:r>
            <a:endParaRPr lang="tr-TR" dirty="0"/>
          </a:p>
          <a:p>
            <a:r>
              <a:rPr lang="tr-TR" dirty="0"/>
              <a:t>+</a:t>
            </a:r>
            <a:r>
              <a:rPr lang="en-US" dirty="0"/>
              <a:t>While Camden Council’s internal quantitative report provides an invaluable demographic baseline, it explicitly notes a major methodological limitation in its Glossary and considerations. Their data is a proxy limited to registered active users who borrowed at least one book in the past year.</a:t>
            </a:r>
            <a:endParaRPr lang="tr-TR" dirty="0"/>
          </a:p>
          <a:p>
            <a:r>
              <a:rPr lang="tr-TR" dirty="0"/>
              <a:t>+</a:t>
            </a:r>
            <a:r>
              <a:rPr lang="en-US" dirty="0"/>
              <a:t>The council explicitly acknowledges that their </a:t>
            </a:r>
            <a:r>
              <a:rPr lang="en-US" b="0" dirty="0"/>
              <a:t>data cannot capture the hidden personas or demographic data of visitors who are not borrowing but rely on the library as an unconditional warm space, or for digital and computer access.</a:t>
            </a:r>
            <a:endParaRPr lang="tr-TR" b="0" dirty="0"/>
          </a:p>
        </p:txBody>
      </p:sp>
      <p:sp>
        <p:nvSpPr>
          <p:cNvPr id="4" name="Slayt Numarası Yer Tutucusu 3"/>
          <p:cNvSpPr>
            <a:spLocks noGrp="1"/>
          </p:cNvSpPr>
          <p:nvPr>
            <p:ph type="sldNum" sz="quarter" idx="5"/>
          </p:nvPr>
        </p:nvSpPr>
        <p:spPr/>
        <p:txBody>
          <a:bodyPr/>
          <a:lstStyle/>
          <a:p>
            <a:fld id="{D23A9B0E-93DC-45B6-8131-F92855B142AE}" type="slidenum">
              <a:rPr lang="tr-TR" smtClean="0"/>
              <a:t>19</a:t>
            </a:fld>
            <a:endParaRPr lang="tr-TR"/>
          </a:p>
        </p:txBody>
      </p:sp>
    </p:spTree>
    <p:extLst>
      <p:ext uri="{BB962C8B-B14F-4D97-AF65-F5344CB8AC3E}">
        <p14:creationId xmlns:p14="http://schemas.microsoft.com/office/powerpoint/2010/main" val="622385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en-US" dirty="0"/>
              <a:t>This is exactly where my research steps in to </a:t>
            </a:r>
            <a:r>
              <a:rPr lang="tr-TR" dirty="0" err="1"/>
              <a:t>hopefully</a:t>
            </a:r>
            <a:r>
              <a:rPr lang="tr-TR" dirty="0"/>
              <a:t> </a:t>
            </a:r>
            <a:r>
              <a:rPr lang="en-US" dirty="0"/>
              <a:t>complete the picture.</a:t>
            </a:r>
            <a:endParaRPr lang="tr-TR" dirty="0"/>
          </a:p>
          <a:p>
            <a:r>
              <a:rPr lang="tr-TR" dirty="0"/>
              <a:t>+</a:t>
            </a:r>
            <a:r>
              <a:rPr lang="en-US" dirty="0"/>
              <a:t>To capture this invisible data, </a:t>
            </a:r>
            <a:r>
              <a:rPr lang="tr-TR" dirty="0" err="1"/>
              <a:t>this</a:t>
            </a:r>
            <a:r>
              <a:rPr lang="tr-TR" dirty="0"/>
              <a:t> </a:t>
            </a:r>
            <a:r>
              <a:rPr lang="en-US" dirty="0"/>
              <a:t>empirical design translates </a:t>
            </a:r>
            <a:r>
              <a:rPr lang="tr-TR" dirty="0" err="1"/>
              <a:t>the</a:t>
            </a:r>
            <a:r>
              <a:rPr lang="en-US" dirty="0"/>
              <a:t> dialectic framework into action across three contrasting socio-spat</a:t>
            </a:r>
            <a:r>
              <a:rPr lang="en-US" b="0" dirty="0"/>
              <a:t>ial catchments:</a:t>
            </a:r>
            <a:r>
              <a:rPr lang="tr-TR" b="0" dirty="0"/>
              <a:t> </a:t>
            </a:r>
            <a:r>
              <a:rPr lang="en-US" b="0" dirty="0"/>
              <a:t>First, Pancras Square Library, where top-down </a:t>
            </a:r>
            <a:r>
              <a:rPr lang="en-US" b="0" dirty="0" err="1"/>
              <a:t>commercialisation</a:t>
            </a:r>
            <a:r>
              <a:rPr lang="en-US" b="0" dirty="0"/>
              <a:t> collides with working-class claims. Second, </a:t>
            </a:r>
            <a:r>
              <a:rPr lang="en-US" dirty="0"/>
              <a:t>Highgate Library offers an active, operational hybrid model where Camden Council provides the core infrastructure, but the physical spaces and programming are continuously co-produced and delivered through the volunteer-led labor of the Friends of Highgate Library </a:t>
            </a:r>
            <a:r>
              <a:rPr lang="tr-TR" dirty="0" err="1"/>
              <a:t>and</a:t>
            </a:r>
            <a:r>
              <a:rPr lang="tr-TR" dirty="0"/>
              <a:t> </a:t>
            </a:r>
            <a:r>
              <a:rPr lang="en-US" b="0" dirty="0"/>
              <a:t>third, Swiss Cottage Library, situated in an affluent middle-class residential enclave. </a:t>
            </a:r>
            <a:endParaRPr lang="tr-TR" b="0" dirty="0"/>
          </a:p>
          <a:p>
            <a:r>
              <a:rPr lang="tr-TR" b="0" dirty="0"/>
              <a:t>+</a:t>
            </a:r>
            <a:r>
              <a:rPr lang="en-US" dirty="0"/>
              <a:t>Because social infrastructure is inherently context-specific, comparing these diverse catchments allows me to qualitatively observe how spatial </a:t>
            </a:r>
            <a:r>
              <a:rPr lang="en-US" dirty="0" err="1"/>
              <a:t>commoning</a:t>
            </a:r>
            <a:r>
              <a:rPr lang="en-US" dirty="0"/>
              <a:t>, coping mechanisms, and bottom-up collective practices alter across different classes and multicultural geographies</a:t>
            </a:r>
            <a:r>
              <a:rPr lang="tr-TR" dirty="0"/>
              <a:t>.</a:t>
            </a:r>
          </a:p>
          <a:p>
            <a:r>
              <a:rPr lang="tr-TR" b="0" dirty="0"/>
              <a:t>+</a:t>
            </a:r>
            <a:r>
              <a:rPr lang="en-US" dirty="0"/>
              <a:t>To conclude, by shifting our analytical focus away from top-down transactional statistics</a:t>
            </a:r>
            <a:r>
              <a:rPr lang="tr-TR" dirty="0"/>
              <a:t>, </a:t>
            </a:r>
            <a:r>
              <a:rPr lang="en-US" dirty="0"/>
              <a:t>such as book loan counts</a:t>
            </a:r>
            <a:r>
              <a:rPr lang="tr-TR" dirty="0"/>
              <a:t>, </a:t>
            </a:r>
            <a:r>
              <a:rPr lang="en-US" dirty="0"/>
              <a:t>and looking instead at the live production of social value, this </a:t>
            </a:r>
            <a:r>
              <a:rPr lang="tr-TR" dirty="0"/>
              <a:t>I</a:t>
            </a:r>
            <a:r>
              <a:rPr lang="en-US" dirty="0"/>
              <a:t> </a:t>
            </a:r>
            <a:r>
              <a:rPr lang="tr-TR" dirty="0" err="1"/>
              <a:t>aim</a:t>
            </a:r>
            <a:r>
              <a:rPr lang="en-US" dirty="0"/>
              <a:t> to reposition public libraries. </a:t>
            </a:r>
            <a:r>
              <a:rPr lang="tr-TR" dirty="0"/>
              <a:t>Libraries</a:t>
            </a:r>
            <a:r>
              <a:rPr lang="en-US" dirty="0"/>
              <a:t> are not merely coping mechanisms for a retreating state, but essential, adaptively co-produced spaces where communities actively build socio-spatial resilience. Thank you, and I look forward to your feedback.</a:t>
            </a:r>
            <a:endParaRPr lang="tr-TR" b="0" dirty="0"/>
          </a:p>
        </p:txBody>
      </p:sp>
      <p:sp>
        <p:nvSpPr>
          <p:cNvPr id="4" name="Slayt Numarası Yer Tutucusu 3"/>
          <p:cNvSpPr>
            <a:spLocks noGrp="1"/>
          </p:cNvSpPr>
          <p:nvPr>
            <p:ph type="sldNum" sz="quarter" idx="5"/>
          </p:nvPr>
        </p:nvSpPr>
        <p:spPr/>
        <p:txBody>
          <a:bodyPr/>
          <a:lstStyle/>
          <a:p>
            <a:fld id="{F98EA80D-43FC-4B30-B0E7-6C096CD878B6}" type="slidenum">
              <a:rPr lang="tr-TR" smtClean="0"/>
              <a:t>20</a:t>
            </a:fld>
            <a:endParaRPr lang="tr-TR"/>
          </a:p>
        </p:txBody>
      </p:sp>
    </p:spTree>
    <p:extLst>
      <p:ext uri="{BB962C8B-B14F-4D97-AF65-F5344CB8AC3E}">
        <p14:creationId xmlns:p14="http://schemas.microsoft.com/office/powerpoint/2010/main" val="599986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FF0AB-C63C-ECF7-BFA0-A9A8105939C7}"/>
              </a:ext>
            </a:extLst>
          </p:cNvPr>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A113C08C-89AE-0709-3BBD-EC02BBC38E8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94641B6-4641-18DA-93E3-589B0BC666E2}"/>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a:extLst>
              <a:ext uri="{FF2B5EF4-FFF2-40B4-BE49-F238E27FC236}">
                <a16:creationId xmlns:a16="http://schemas.microsoft.com/office/drawing/2014/main" id="{874E2A3C-5E2D-4376-B48E-76878276D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F3B33E-87D2-548E-B6CF-3D0BE78863D4}"/>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6204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468BA-E94A-EBCE-8180-E9EBC917D56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84D9CAA-8E3E-19E1-A862-CBF245BCDE9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AEE1AF-E1D3-0EE8-53F9-94F9326CA3B6}"/>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a:extLst>
              <a:ext uri="{FF2B5EF4-FFF2-40B4-BE49-F238E27FC236}">
                <a16:creationId xmlns:a16="http://schemas.microsoft.com/office/drawing/2014/main" id="{13B182E2-94A3-7E29-0A81-7AF09B38C7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76A791-1FCD-4996-635D-E3372BDCE692}"/>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92284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5C922-F6F6-8D9E-FDE3-8BDD8CC12F46}"/>
              </a:ext>
            </a:extLst>
          </p:cNvPr>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51F097D-D055-5799-F02E-0C8B359610E7}"/>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0E955F5-E62D-7F70-9C91-BF92631BF07A}"/>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a:extLst>
              <a:ext uri="{FF2B5EF4-FFF2-40B4-BE49-F238E27FC236}">
                <a16:creationId xmlns:a16="http://schemas.microsoft.com/office/drawing/2014/main" id="{7DF21CE9-3927-3B36-F8E0-C268BAF077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2F66FA-5A63-0DE4-0B53-B84787DD5A4C}"/>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20339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1B11-B6FE-B55F-8227-F33E2908363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6093F83-DA7F-EF16-1293-A947B463A7B4}"/>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A73E746-F226-38CF-2080-8B9C386B105B}"/>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2D786C9-C753-F593-1F9B-083E080C8C02}"/>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6" name="Footer Placeholder 5">
            <a:extLst>
              <a:ext uri="{FF2B5EF4-FFF2-40B4-BE49-F238E27FC236}">
                <a16:creationId xmlns:a16="http://schemas.microsoft.com/office/drawing/2014/main" id="{C23F5D9E-4D5E-554F-2378-10D4A3BA8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F7DA24-3007-1860-1B6C-A48E40CF0695}"/>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70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D5DE-0C61-8C3A-9C0E-DB67E5BB1A33}"/>
              </a:ext>
            </a:extLst>
          </p:cNvPr>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5480627-0396-6B42-D995-BDF2965AC08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ECF3F594-ACE2-64FA-FBD4-FC5564A12519}"/>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D9F6797-E45F-99A3-3A31-40DDFF85390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7942BC5F-D0D8-7F64-4034-C71607C5E093}"/>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48AAE3F-C5E2-F0C0-751C-0FFF783B9C22}"/>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8" name="Footer Placeholder 7">
            <a:extLst>
              <a:ext uri="{FF2B5EF4-FFF2-40B4-BE49-F238E27FC236}">
                <a16:creationId xmlns:a16="http://schemas.microsoft.com/office/drawing/2014/main" id="{5BA47294-6AEF-8806-053C-FF068C7B4A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E26DB4-9F91-D2CE-D0C3-DBE4AB0EBDA5}"/>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26911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28851-3DEF-A81C-7A50-55987B352FB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6B80A04-0362-3B24-7F8C-87FE86208C51}"/>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4" name="Footer Placeholder 3">
            <a:extLst>
              <a:ext uri="{FF2B5EF4-FFF2-40B4-BE49-F238E27FC236}">
                <a16:creationId xmlns:a16="http://schemas.microsoft.com/office/drawing/2014/main" id="{2EE797F3-9FF7-6A78-8751-D0C86D424A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C3C5C9-5A8A-1230-AB8D-AB63EE6DDBDA}"/>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3530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C1EB76-54E5-1998-2BD5-9363257083D7}"/>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3" name="Footer Placeholder 2">
            <a:extLst>
              <a:ext uri="{FF2B5EF4-FFF2-40B4-BE49-F238E27FC236}">
                <a16:creationId xmlns:a16="http://schemas.microsoft.com/office/drawing/2014/main" id="{1F47BB9F-5FB2-36AC-B6B2-C9ECE438FE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312C41-930B-4470-DB26-52068D67790E}"/>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43551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ECA5F-9094-F800-6015-8E799477829A}"/>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B9949E5-88E3-2419-A6BF-3A5F8CC1F61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BD00EED-02B9-2B5E-7803-38348C5A69C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CF2D65F3-456A-3A1F-7A8F-AB2812A4D531}"/>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6" name="Footer Placeholder 5">
            <a:extLst>
              <a:ext uri="{FF2B5EF4-FFF2-40B4-BE49-F238E27FC236}">
                <a16:creationId xmlns:a16="http://schemas.microsoft.com/office/drawing/2014/main" id="{069E0338-44AA-F990-2DF6-63DB5F92F2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84E783-33B8-CDF5-AE55-CC755C691ED0}"/>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06376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2F179-C789-106B-367E-1E1DFCF19A31}"/>
              </a:ext>
            </a:extLst>
          </p:cNvPr>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CA047F0-452D-D2D4-3884-55261368492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D207056-0B02-9FD2-137E-0D0CEDB2323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FA5B71E-F04E-0089-54E1-ADC4CCBE0A7E}"/>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6" name="Footer Placeholder 5">
            <a:extLst>
              <a:ext uri="{FF2B5EF4-FFF2-40B4-BE49-F238E27FC236}">
                <a16:creationId xmlns:a16="http://schemas.microsoft.com/office/drawing/2014/main" id="{525A9810-BD65-5BAC-30C8-3498E191F1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BC95FB-E2A0-3A0B-6A4E-74696CCC51F4}"/>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06230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B3A7-9A9A-1230-C5A0-6848D366F34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412DA72-901F-CA28-7344-A91E20C0D8A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A6C5AA2-D09E-C22C-DB5B-55239171C5A8}"/>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a:extLst>
              <a:ext uri="{FF2B5EF4-FFF2-40B4-BE49-F238E27FC236}">
                <a16:creationId xmlns:a16="http://schemas.microsoft.com/office/drawing/2014/main" id="{0590A072-5551-1A71-4003-7C90364473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CEB02F-97EF-36E4-0D2B-C0CE02A641D7}"/>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5400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53F977-CD91-82D3-DEAE-39647F617B95}"/>
              </a:ext>
            </a:extLst>
          </p:cNvPr>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6E1C56C-5818-9E42-211B-EDEE48769A73}"/>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577C193-0E1E-DEC0-A786-46EE642169C9}"/>
              </a:ext>
            </a:extLst>
          </p:cNvPr>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a:extLst>
              <a:ext uri="{FF2B5EF4-FFF2-40B4-BE49-F238E27FC236}">
                <a16:creationId xmlns:a16="http://schemas.microsoft.com/office/drawing/2014/main" id="{70778BC4-CFD1-250C-EADC-B01972D9B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B4BA17-DF4F-D328-46B1-35B4899C0D9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85221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F282FA-3328-DF1E-CCB0-1D0666DB8DD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C9F1073-031C-D74E-009B-5CA39FC0BC4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207ED0-4780-AD23-4808-45B6DD06A28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5BCAD085-E8A6-8845-BD4E-CB4CCA059FC4}" type="datetimeFigureOut">
              <a:rPr lang="en-US" smtClean="0"/>
              <a:t>9/4/2026</a:t>
            </a:fld>
            <a:endParaRPr lang="en-US"/>
          </a:p>
        </p:txBody>
      </p:sp>
      <p:sp>
        <p:nvSpPr>
          <p:cNvPr id="5" name="Footer Placeholder 4">
            <a:extLst>
              <a:ext uri="{FF2B5EF4-FFF2-40B4-BE49-F238E27FC236}">
                <a16:creationId xmlns:a16="http://schemas.microsoft.com/office/drawing/2014/main" id="{E4390E39-49DE-38D7-736D-0CE6B4D400A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F2BB8-5631-6E6B-AE69-16C28B2157E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437923845"/>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112D4D-FFCB-0868-1022-2E1506444EF6}"/>
              </a:ext>
            </a:extLst>
          </p:cNvPr>
          <p:cNvSpPr/>
          <p:nvPr/>
        </p:nvSpPr>
        <p:spPr>
          <a:xfrm>
            <a:off x="0" y="5200182"/>
            <a:ext cx="9143999" cy="165781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 name="Title 1"/>
          <p:cNvSpPr>
            <a:spLocks noGrp="1"/>
          </p:cNvSpPr>
          <p:nvPr>
            <p:ph type="ctrTitle"/>
          </p:nvPr>
        </p:nvSpPr>
        <p:spPr>
          <a:xfrm>
            <a:off x="0" y="5340359"/>
            <a:ext cx="9069805" cy="663884"/>
          </a:xfrm>
          <a:noFill/>
        </p:spPr>
        <p:txBody>
          <a:bodyPr>
            <a:normAutofit/>
          </a:bodyPr>
          <a:lstStyle/>
          <a:p>
            <a:pPr>
              <a:defRPr sz="2800"/>
            </a:pPr>
            <a:r>
              <a:rPr lang="en-GB" sz="3200" dirty="0"/>
              <a:t>Public Libraries as Critical Social Infrastructure</a:t>
            </a:r>
          </a:p>
        </p:txBody>
      </p:sp>
      <p:sp>
        <p:nvSpPr>
          <p:cNvPr id="7" name="TextBox 6">
            <a:extLst>
              <a:ext uri="{FF2B5EF4-FFF2-40B4-BE49-F238E27FC236}">
                <a16:creationId xmlns:a16="http://schemas.microsoft.com/office/drawing/2014/main" id="{B365119C-4899-39E4-D343-0461C621CCBB}"/>
              </a:ext>
            </a:extLst>
          </p:cNvPr>
          <p:cNvSpPr txBox="1"/>
          <p:nvPr/>
        </p:nvSpPr>
        <p:spPr>
          <a:xfrm>
            <a:off x="185473" y="6156290"/>
            <a:ext cx="4572000" cy="686278"/>
          </a:xfrm>
          <a:prstGeom prst="rect">
            <a:avLst/>
          </a:prstGeom>
          <a:noFill/>
        </p:spPr>
        <p:txBody>
          <a:bodyPr wrap="square">
            <a:spAutoFit/>
          </a:bodyPr>
          <a:lstStyle/>
          <a:p>
            <a:pPr algn="l">
              <a:lnSpc>
                <a:spcPct val="110000"/>
              </a:lnSpc>
            </a:pPr>
            <a:r>
              <a:rPr lang="en-US" sz="1200" b="1" dirty="0"/>
              <a:t>Patricia Aelbrecht and Melissa Turgut</a:t>
            </a:r>
          </a:p>
          <a:p>
            <a:pPr algn="l">
              <a:lnSpc>
                <a:spcPct val="110000"/>
              </a:lnSpc>
            </a:pPr>
            <a:r>
              <a:rPr lang="en-US" sz="1200" b="1" dirty="0"/>
              <a:t>Public Space Observatory, Geography and Planning School, </a:t>
            </a:r>
          </a:p>
          <a:p>
            <a:pPr algn="l">
              <a:lnSpc>
                <a:spcPct val="110000"/>
              </a:lnSpc>
            </a:pPr>
            <a:r>
              <a:rPr lang="en-US" sz="1200" b="1" dirty="0"/>
              <a:t>Cardiff University</a:t>
            </a:r>
          </a:p>
        </p:txBody>
      </p:sp>
      <p:pic>
        <p:nvPicPr>
          <p:cNvPr id="8" name="Picture 7" descr="A picture containing text&#10;&#10;Description automatically generated">
            <a:extLst>
              <a:ext uri="{FF2B5EF4-FFF2-40B4-BE49-F238E27FC236}">
                <a16:creationId xmlns:a16="http://schemas.microsoft.com/office/drawing/2014/main" id="{DCFDD85C-B21C-5B7F-5349-2BCCB3DF1B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67344" y="6133896"/>
            <a:ext cx="691183" cy="663884"/>
          </a:xfrm>
          <a:prstGeom prst="rect">
            <a:avLst/>
          </a:prstGeom>
        </p:spPr>
      </p:pic>
      <p:pic>
        <p:nvPicPr>
          <p:cNvPr id="9" name="Picture 8" descr="A close up of a logo&#10;&#10;Description automatically generated">
            <a:extLst>
              <a:ext uri="{FF2B5EF4-FFF2-40B4-BE49-F238E27FC236}">
                <a16:creationId xmlns:a16="http://schemas.microsoft.com/office/drawing/2014/main" id="{6F898E6D-86AB-6ED1-D709-F8845130FFA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58620" y="6291967"/>
            <a:ext cx="2023251" cy="505813"/>
          </a:xfrm>
          <a:prstGeom prst="rect">
            <a:avLst/>
          </a:prstGeom>
        </p:spPr>
      </p:pic>
      <p:pic>
        <p:nvPicPr>
          <p:cNvPr id="6" name="Picture 5">
            <a:extLst>
              <a:ext uri="{FF2B5EF4-FFF2-40B4-BE49-F238E27FC236}">
                <a16:creationId xmlns:a16="http://schemas.microsoft.com/office/drawing/2014/main" id="{70AB3603-03E4-E70F-8296-415DC76714CA}"/>
              </a:ext>
            </a:extLst>
          </p:cNvPr>
          <p:cNvPicPr>
            <a:picLocks noChangeAspect="1"/>
          </p:cNvPicPr>
          <p:nvPr/>
        </p:nvPicPr>
        <p:blipFill>
          <a:blip r:embed="rId4" cstate="screen">
            <a:duotone>
              <a:prstClr val="black"/>
              <a:srgbClr val="FFC000">
                <a:tint val="45000"/>
                <a:satMod val="400000"/>
              </a:srgbClr>
            </a:duotone>
            <a:alphaModFix amt="73000"/>
            <a:extLst>
              <a:ext uri="{28A0092B-C50C-407E-A947-70E740481C1C}">
                <a14:useLocalDpi xmlns:a14="http://schemas.microsoft.com/office/drawing/2010/main"/>
              </a:ext>
            </a:extLst>
          </a:blip>
          <a:srcRect/>
          <a:stretch>
            <a:fillRect/>
          </a:stretch>
        </p:blipFill>
        <p:spPr>
          <a:xfrm>
            <a:off x="1" y="-637"/>
            <a:ext cx="9143998" cy="54081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latin typeface="Helvetica" pitchFamily="2" charset="0"/>
              </a:rPr>
              <a:t>Our presentation</a:t>
            </a:r>
            <a:endParaRPr dirty="0">
              <a:latin typeface="Helvetica" pitchFamily="2" charset="0"/>
            </a:endParaRPr>
          </a:p>
        </p:txBody>
      </p:sp>
      <p:sp>
        <p:nvSpPr>
          <p:cNvPr id="3" name="Content Placeholder 2"/>
          <p:cNvSpPr>
            <a:spLocks noGrp="1"/>
          </p:cNvSpPr>
          <p:nvPr>
            <p:ph idx="1"/>
          </p:nvPr>
        </p:nvSpPr>
        <p:spPr/>
        <p:txBody>
          <a:bodyPr/>
          <a:lstStyle/>
          <a:p>
            <a:r>
              <a:rPr dirty="0">
                <a:latin typeface="Helvetica" pitchFamily="2" charset="0"/>
              </a:rPr>
              <a:t>Two interconnected ESRC-funded research projects in partnership with Camden Libraries</a:t>
            </a:r>
          </a:p>
          <a:p>
            <a:r>
              <a:rPr dirty="0">
                <a:latin typeface="Helvetica" pitchFamily="2" charset="0"/>
              </a:rPr>
              <a:t>Explores public libraries as critical social infrastructure</a:t>
            </a:r>
          </a:p>
          <a:p>
            <a:r>
              <a:rPr dirty="0">
                <a:latin typeface="Helvetica" pitchFamily="2" charset="0"/>
              </a:rPr>
              <a:t>Project 1: Social value of libraries in everyday practice</a:t>
            </a:r>
          </a:p>
          <a:p>
            <a:r>
              <a:rPr dirty="0">
                <a:latin typeface="Helvetica" pitchFamily="2" charset="0"/>
              </a:rPr>
              <a:t>Project 2: Libraries as urban commons and contested public spaces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7BA9D-5757-9CEC-03D3-176433176241}"/>
            </a:ext>
          </a:extLst>
        </p:cNvPr>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D768B77-8742-43A0-AF16-6AC4D378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48B13CA8-CBEA-4805-955D-CEBE32236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463118" cy="5486399"/>
          </a:xfrm>
          <a:prstGeom prst="rect">
            <a:avLst/>
          </a:prstGeom>
          <a:ln>
            <a:noFill/>
          </a:ln>
          <a:effectLst>
            <a:outerShdw blurRad="393700" dist="127000" dir="5400000" sx="95000" sy="95000" algn="t"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5524EB-C023-191E-F9B8-C5BD1732E7AD}"/>
              </a:ext>
            </a:extLst>
          </p:cNvPr>
          <p:cNvSpPr>
            <a:spLocks noGrp="1"/>
          </p:cNvSpPr>
          <p:nvPr>
            <p:ph type="title"/>
          </p:nvPr>
        </p:nvSpPr>
        <p:spPr>
          <a:xfrm>
            <a:off x="569214" y="813574"/>
            <a:ext cx="2416032" cy="3859252"/>
          </a:xfrm>
        </p:spPr>
        <p:txBody>
          <a:bodyPr vert="horz" lIns="91440" tIns="45720" rIns="91440" bIns="45720" rtlCol="0" anchor="t">
            <a:normAutofit/>
          </a:bodyPr>
          <a:lstStyle/>
          <a:p>
            <a:pPr defTabSz="914400"/>
            <a:r>
              <a:rPr lang="en-US" sz="3500"/>
              <a:t>Project 1: Social value of libraries in everyday practice</a:t>
            </a:r>
          </a:p>
        </p:txBody>
      </p:sp>
      <p:pic>
        <p:nvPicPr>
          <p:cNvPr id="5" name="Picture 4" descr="Abstract blurred public library with bookshelves">
            <a:extLst>
              <a:ext uri="{FF2B5EF4-FFF2-40B4-BE49-F238E27FC236}">
                <a16:creationId xmlns:a16="http://schemas.microsoft.com/office/drawing/2014/main" id="{21DD9B0D-EDD0-F287-1D9C-AFC477E42878}"/>
              </a:ext>
            </a:extLst>
          </p:cNvPr>
          <p:cNvPicPr>
            <a:picLocks noChangeAspect="1"/>
          </p:cNvPicPr>
          <p:nvPr/>
        </p:nvPicPr>
        <p:blipFill>
          <a:blip r:embed="rId2" cstate="screen">
            <a:extLst>
              <a:ext uri="{28A0092B-C50C-407E-A947-70E740481C1C}">
                <a14:useLocalDpi xmlns:a14="http://schemas.microsoft.com/office/drawing/2010/main"/>
              </a:ext>
            </a:extLst>
          </a:blip>
          <a:srcRect b="-2"/>
          <a:stretch>
            <a:fillRect/>
          </a:stretch>
        </p:blipFill>
        <p:spPr>
          <a:xfrm>
            <a:off x="3463117" y="1"/>
            <a:ext cx="5680883" cy="6858000"/>
          </a:xfrm>
          <a:prstGeom prst="rect">
            <a:avLst/>
          </a:prstGeom>
          <a:effectLst>
            <a:outerShdw blurRad="254000" dist="190500" dir="5580000" sx="90000" sy="90000" algn="ctr" rotWithShape="0">
              <a:srgbClr val="000000">
                <a:alpha val="25000"/>
              </a:srgbClr>
            </a:outerShdw>
          </a:effectLst>
        </p:spPr>
      </p:pic>
    </p:spTree>
    <p:extLst>
      <p:ext uri="{BB962C8B-B14F-4D97-AF65-F5344CB8AC3E}">
        <p14:creationId xmlns:p14="http://schemas.microsoft.com/office/powerpoint/2010/main" val="193084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1500" y="1138036"/>
            <a:ext cx="3064248" cy="1402470"/>
          </a:xfrm>
        </p:spPr>
        <p:txBody>
          <a:bodyPr anchor="t">
            <a:normAutofit/>
          </a:bodyPr>
          <a:lstStyle/>
          <a:p>
            <a:r>
              <a:rPr lang="en-GB" sz="2800" dirty="0">
                <a:latin typeface="Helvetica" pitchFamily="2" charset="0"/>
              </a:rPr>
              <a:t>Understanding the Social Value of Libraries</a:t>
            </a:r>
          </a:p>
        </p:txBody>
      </p:sp>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87114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71500" y="2551176"/>
            <a:ext cx="3064248" cy="3591207"/>
          </a:xfrm>
        </p:spPr>
        <p:txBody>
          <a:bodyPr>
            <a:normAutofit/>
          </a:bodyPr>
          <a:lstStyle/>
          <a:p>
            <a:r>
              <a:rPr lang="en-GB" sz="1700" b="1" dirty="0">
                <a:latin typeface="Helvetica" pitchFamily="2" charset="0"/>
              </a:rPr>
              <a:t>How do we recognise the social value of libraries?</a:t>
            </a:r>
          </a:p>
          <a:p>
            <a:r>
              <a:rPr lang="en-GB" sz="1700" dirty="0">
                <a:latin typeface="Helvetica" pitchFamily="2" charset="0"/>
              </a:rPr>
              <a:t>Libraries as learning spaces, community hubs, and service providers</a:t>
            </a:r>
          </a:p>
          <a:p>
            <a:r>
              <a:rPr lang="en-GB" sz="1700" dirty="0">
                <a:latin typeface="Helvetica" pitchFamily="2" charset="0"/>
              </a:rPr>
              <a:t>Research focused on Kentish Town Library</a:t>
            </a:r>
          </a:p>
          <a:p>
            <a:r>
              <a:rPr lang="en-GB" sz="1700" dirty="0">
                <a:latin typeface="Helvetica" pitchFamily="2" charset="0"/>
              </a:rPr>
              <a:t>Library value is everyday, practical, and necessary</a:t>
            </a:r>
          </a:p>
          <a:p>
            <a:r>
              <a:rPr lang="en-GB" sz="1700" dirty="0">
                <a:latin typeface="Helvetica" pitchFamily="2" charset="0"/>
              </a:rPr>
              <a:t>Libraries stabilise daily life for many users</a:t>
            </a:r>
          </a:p>
        </p:txBody>
      </p:sp>
      <p:pic>
        <p:nvPicPr>
          <p:cNvPr id="4" name="Picture 3" descr="A display of a library&#10;&#10;Description automatically generated with medium confidence">
            <a:extLst>
              <a:ext uri="{FF2B5EF4-FFF2-40B4-BE49-F238E27FC236}">
                <a16:creationId xmlns:a16="http://schemas.microsoft.com/office/drawing/2014/main" id="{AAA6E83E-D904-68C4-FA0F-45B8191F0F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rot="5400000">
            <a:off x="3262122" y="976122"/>
            <a:ext cx="6858000" cy="49057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4F2FC05-7D27-410F-BDA9-ADF483136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179" y="633619"/>
            <a:ext cx="4093363"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8648" y="978408"/>
            <a:ext cx="3455289" cy="1106424"/>
          </a:xfrm>
        </p:spPr>
        <p:txBody>
          <a:bodyPr>
            <a:normAutofit/>
          </a:bodyPr>
          <a:lstStyle/>
          <a:p>
            <a:r>
              <a:rPr lang="en-GB" sz="2500">
                <a:latin typeface="Helvetica" pitchFamily="2" charset="0"/>
              </a:rPr>
              <a:t>What Do We Mean by Social Value?</a:t>
            </a:r>
          </a:p>
        </p:txBody>
      </p:sp>
      <p:sp>
        <p:nvSpPr>
          <p:cNvPr id="19" name="Rectangle 18">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9173" y="1181536"/>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092" y="2185416"/>
            <a:ext cx="3334863"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630934" y="2368296"/>
            <a:ext cx="3455289" cy="3502152"/>
          </a:xfrm>
        </p:spPr>
        <p:txBody>
          <a:bodyPr>
            <a:normAutofit/>
          </a:bodyPr>
          <a:lstStyle/>
          <a:p>
            <a:r>
              <a:rPr lang="en-GB" sz="1600" dirty="0">
                <a:latin typeface="Helvetica" pitchFamily="2" charset="0"/>
              </a:rPr>
              <a:t>Traditional measures: programmes, attendance, partnerships, outcomes</a:t>
            </a:r>
          </a:p>
          <a:p>
            <a:r>
              <a:rPr lang="en-GB" sz="1600" dirty="0">
                <a:latin typeface="Helvetica" pitchFamily="2" charset="0"/>
              </a:rPr>
              <a:t>Invisible forms of value: quiet workspaces, warmth, </a:t>
            </a:r>
            <a:r>
              <a:rPr lang="en-GB" sz="1600" dirty="0" err="1">
                <a:latin typeface="Helvetica" pitchFamily="2" charset="0"/>
              </a:rPr>
              <a:t>WiFi</a:t>
            </a:r>
            <a:r>
              <a:rPr lang="en-GB" sz="1600" dirty="0">
                <a:latin typeface="Helvetica" pitchFamily="2" charset="0"/>
              </a:rPr>
              <a:t>, legitimacy without spending</a:t>
            </a:r>
          </a:p>
          <a:p>
            <a:r>
              <a:rPr lang="en-GB" sz="1600" dirty="0">
                <a:latin typeface="Helvetica" pitchFamily="2" charset="0"/>
              </a:rPr>
              <a:t>Observed prolonged occupation and habitual visitation</a:t>
            </a:r>
          </a:p>
          <a:p>
            <a:r>
              <a:rPr lang="en-GB" sz="1600" dirty="0">
                <a:latin typeface="Helvetica" pitchFamily="2" charset="0"/>
              </a:rPr>
              <a:t>Libraries function as extensions of home</a:t>
            </a:r>
          </a:p>
          <a:p>
            <a:r>
              <a:rPr lang="en-GB" sz="1600" b="1" dirty="0">
                <a:latin typeface="Helvetica" pitchFamily="2" charset="0"/>
              </a:rPr>
              <a:t>Social value lies in the stability, support, and sense of belonging it provides.</a:t>
            </a:r>
          </a:p>
        </p:txBody>
      </p:sp>
      <p:pic>
        <p:nvPicPr>
          <p:cNvPr id="4" name="Picture 3" descr="A group of people holding power tools&#10;&#10;Description automatically generated">
            <a:extLst>
              <a:ext uri="{FF2B5EF4-FFF2-40B4-BE49-F238E27FC236}">
                <a16:creationId xmlns:a16="http://schemas.microsoft.com/office/drawing/2014/main" id="{F0BB2461-FB1A-74EF-9027-E85F37B55FA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743449" y="10"/>
            <a:ext cx="4093363" cy="3337549"/>
          </a:xfrm>
          <a:prstGeom prst="rect">
            <a:avLst/>
          </a:prstGeom>
        </p:spPr>
      </p:pic>
      <p:pic>
        <p:nvPicPr>
          <p:cNvPr id="5" name="Picture 4" descr="A room with a table with a yellow tablecloth&#10;&#10;Description automatically generated">
            <a:extLst>
              <a:ext uri="{FF2B5EF4-FFF2-40B4-BE49-F238E27FC236}">
                <a16:creationId xmlns:a16="http://schemas.microsoft.com/office/drawing/2014/main" id="{1CBB61C6-35CE-7B3C-88B2-FBC7678E22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b="-2"/>
          <a:stretch>
            <a:fillRect/>
          </a:stretch>
        </p:blipFill>
        <p:spPr>
          <a:xfrm>
            <a:off x="4743442" y="3520439"/>
            <a:ext cx="4093363" cy="333756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9486" y="1078992"/>
            <a:ext cx="4701577" cy="1536192"/>
          </a:xfrm>
        </p:spPr>
        <p:txBody>
          <a:bodyPr anchor="b">
            <a:normAutofit/>
          </a:bodyPr>
          <a:lstStyle/>
          <a:p>
            <a:r>
              <a:rPr lang="en-GB" sz="3500">
                <a:latin typeface="Helvetica" pitchFamily="2" charset="0"/>
              </a:rPr>
              <a:t>Belonging Is Practiced, Not Designed</a:t>
            </a:r>
          </a:p>
        </p:txBody>
      </p:sp>
      <p:sp>
        <p:nvSpPr>
          <p:cNvPr id="11"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0758"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87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461593" y="3355848"/>
            <a:ext cx="4701578" cy="2825496"/>
          </a:xfrm>
        </p:spPr>
        <p:txBody>
          <a:bodyPr>
            <a:normAutofit/>
          </a:bodyPr>
          <a:lstStyle/>
          <a:p>
            <a:r>
              <a:rPr lang="en-GB" sz="1300">
                <a:latin typeface="Helvetica" pitchFamily="2" charset="0"/>
              </a:rPr>
              <a:t>Over 80% of 100 respondents said the design did not reflect local identity</a:t>
            </a:r>
          </a:p>
          <a:p>
            <a:r>
              <a:rPr lang="en-GB" sz="1300">
                <a:latin typeface="Helvetica" pitchFamily="2" charset="0"/>
              </a:rPr>
              <a:t>Belonging emerges through repetition and familiarity</a:t>
            </a:r>
          </a:p>
          <a:p>
            <a:r>
              <a:rPr lang="en-GB" sz="1300">
                <a:latin typeface="Helvetica" pitchFamily="2" charset="0"/>
              </a:rPr>
              <a:t>Predictable routines and familiar faces create attachment</a:t>
            </a:r>
          </a:p>
          <a:p>
            <a:r>
              <a:rPr lang="en-GB" sz="1300">
                <a:latin typeface="Helvetica" pitchFamily="2" charset="0"/>
              </a:rPr>
              <a:t>Belonging develops through ordinary repeated presence</a:t>
            </a:r>
          </a:p>
          <a:p>
            <a:r>
              <a:rPr lang="en-GB" sz="1300">
                <a:latin typeface="Helvetica" pitchFamily="2" charset="0"/>
              </a:rPr>
              <a:t>The library works because it is reliable</a:t>
            </a:r>
          </a:p>
          <a:p>
            <a:endParaRPr lang="en-GB" sz="1300">
              <a:latin typeface="Helvetica" pitchFamily="2" charset="0"/>
            </a:endParaRPr>
          </a:p>
          <a:p>
            <a:r>
              <a:rPr lang="en-GB" sz="1300" b="1">
                <a:latin typeface="Helvetica" pitchFamily="2" charset="0"/>
              </a:rPr>
              <a:t>That is social value.</a:t>
            </a:r>
          </a:p>
        </p:txBody>
      </p:sp>
      <p:pic>
        <p:nvPicPr>
          <p:cNvPr id="4" name="Picture 3" descr="A group of people in a library&#10;&#10;Description automatically generated">
            <a:extLst>
              <a:ext uri="{FF2B5EF4-FFF2-40B4-BE49-F238E27FC236}">
                <a16:creationId xmlns:a16="http://schemas.microsoft.com/office/drawing/2014/main" id="{5C7AAB4A-1404-E44E-DADD-5029FE11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3004" y="10"/>
            <a:ext cx="3380995" cy="68579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9486" y="1078992"/>
            <a:ext cx="4701577" cy="1536192"/>
          </a:xfrm>
        </p:spPr>
        <p:txBody>
          <a:bodyPr anchor="b">
            <a:normAutofit/>
          </a:bodyPr>
          <a:lstStyle/>
          <a:p>
            <a:r>
              <a:rPr lang="en-GB" sz="4500">
                <a:latin typeface="Helvetica" pitchFamily="2" charset="0"/>
              </a:rPr>
              <a:t>Inclusion Is Material</a:t>
            </a:r>
          </a:p>
        </p:txBody>
      </p:sp>
      <p:sp>
        <p:nvSpPr>
          <p:cNvPr id="11"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0758"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87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461593" y="3355848"/>
            <a:ext cx="4701578" cy="2825496"/>
          </a:xfrm>
        </p:spPr>
        <p:txBody>
          <a:bodyPr>
            <a:normAutofit/>
          </a:bodyPr>
          <a:lstStyle/>
          <a:p>
            <a:r>
              <a:rPr lang="en-GB" sz="1500">
                <a:latin typeface="Helvetica" pitchFamily="2" charset="0"/>
              </a:rPr>
              <a:t>Inclusion depends on material infrastructure</a:t>
            </a:r>
          </a:p>
          <a:p>
            <a:r>
              <a:rPr lang="en-GB" sz="1500">
                <a:latin typeface="Helvetica" pitchFamily="2" charset="0"/>
              </a:rPr>
              <a:t>Free entry, seating, WiFi, toilets, flexible spaces, staff mediation</a:t>
            </a:r>
          </a:p>
          <a:p>
            <a:r>
              <a:rPr lang="en-GB" sz="1500">
                <a:latin typeface="Helvetica" pitchFamily="2" charset="0"/>
              </a:rPr>
              <a:t>These features form the infrastructure of inclusion</a:t>
            </a:r>
          </a:p>
          <a:p>
            <a:r>
              <a:rPr lang="en-GB" sz="1500">
                <a:latin typeface="Helvetica" pitchFamily="2" charset="0"/>
              </a:rPr>
              <a:t>Challenges include overcrowding, privacy, and unequal feelings of welcome</a:t>
            </a:r>
          </a:p>
          <a:p>
            <a:r>
              <a:rPr lang="en-GB" sz="1500">
                <a:latin typeface="Helvetica" pitchFamily="2" charset="0"/>
              </a:rPr>
              <a:t>Staff labour plays a central role in sustaining inclusion</a:t>
            </a:r>
          </a:p>
          <a:p>
            <a:endParaRPr lang="en-GB" sz="1500">
              <a:latin typeface="Helvetica" pitchFamily="2" charset="0"/>
            </a:endParaRPr>
          </a:p>
          <a:p>
            <a:r>
              <a:rPr lang="en-GB" sz="1500" b="1">
                <a:latin typeface="Helvetica" pitchFamily="2" charset="0"/>
              </a:rPr>
              <a:t>That labour is part of the library’s social value.</a:t>
            </a:r>
          </a:p>
          <a:p>
            <a:endParaRPr lang="en-GB" sz="1500">
              <a:latin typeface="Helvetica" pitchFamily="2" charset="0"/>
            </a:endParaRPr>
          </a:p>
        </p:txBody>
      </p:sp>
      <p:pic>
        <p:nvPicPr>
          <p:cNvPr id="4" name="Picture 3" descr="A high angle view of a library&#10;&#10;Description automatically generated">
            <a:extLst>
              <a:ext uri="{FF2B5EF4-FFF2-40B4-BE49-F238E27FC236}">
                <a16:creationId xmlns:a16="http://schemas.microsoft.com/office/drawing/2014/main" id="{4229ED60-3105-B82A-8B35-DDD9E45B8AF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3004" y="10"/>
            <a:ext cx="3380995" cy="68579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9486" y="1078992"/>
            <a:ext cx="4701577" cy="1536192"/>
          </a:xfrm>
        </p:spPr>
        <p:txBody>
          <a:bodyPr anchor="b">
            <a:normAutofit/>
          </a:bodyPr>
          <a:lstStyle/>
          <a:p>
            <a:r>
              <a:rPr lang="en-GB" sz="4500">
                <a:latin typeface="Helvetica" pitchFamily="2" charset="0"/>
              </a:rPr>
              <a:t>Participation Without Visibility</a:t>
            </a:r>
          </a:p>
        </p:txBody>
      </p:sp>
      <p:sp>
        <p:nvSpPr>
          <p:cNvPr id="11"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0758"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87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461593" y="3355848"/>
            <a:ext cx="4701578" cy="2825496"/>
          </a:xfrm>
        </p:spPr>
        <p:txBody>
          <a:bodyPr>
            <a:normAutofit/>
          </a:bodyPr>
          <a:lstStyle/>
          <a:p>
            <a:r>
              <a:rPr lang="en-GB" sz="1300">
                <a:latin typeface="Helvetica" pitchFamily="2" charset="0"/>
              </a:rPr>
              <a:t>Visible participation includes volunteering and co-produced activities</a:t>
            </a:r>
          </a:p>
          <a:p>
            <a:r>
              <a:rPr lang="en-GB" sz="1300">
                <a:latin typeface="Helvetica" pitchFamily="2" charset="0"/>
              </a:rPr>
              <a:t>Many users do not describe themselves as participating</a:t>
            </a:r>
          </a:p>
          <a:p>
            <a:r>
              <a:rPr lang="en-GB" sz="1300">
                <a:latin typeface="Helvetica" pitchFamily="2" charset="0"/>
              </a:rPr>
              <a:t>Routine and repeated use may itself constitute participation</a:t>
            </a:r>
          </a:p>
          <a:p>
            <a:r>
              <a:rPr lang="en-GB" sz="1300">
                <a:latin typeface="Helvetica" pitchFamily="2" charset="0"/>
              </a:rPr>
              <a:t>Social value lies in relational continuity and predictable return</a:t>
            </a:r>
          </a:p>
          <a:p>
            <a:r>
              <a:rPr lang="en-GB" sz="1300">
                <a:latin typeface="Helvetica" pitchFamily="2" charset="0"/>
              </a:rPr>
              <a:t>Participation may not always be visible institutionally</a:t>
            </a:r>
          </a:p>
          <a:p>
            <a:endParaRPr lang="en-GB" sz="1300">
              <a:latin typeface="Helvetica" pitchFamily="2" charset="0"/>
            </a:endParaRPr>
          </a:p>
          <a:p>
            <a:r>
              <a:rPr lang="en-GB" sz="1300" b="1">
                <a:latin typeface="Helvetica" pitchFamily="2" charset="0"/>
              </a:rPr>
              <a:t>Social value as a relational continuity</a:t>
            </a:r>
          </a:p>
        </p:txBody>
      </p:sp>
      <p:pic>
        <p:nvPicPr>
          <p:cNvPr id="4" name="Picture 3" descr="A group of people sitting at tables in a library&#10;&#10;Description automatically generated">
            <a:extLst>
              <a:ext uri="{FF2B5EF4-FFF2-40B4-BE49-F238E27FC236}">
                <a16:creationId xmlns:a16="http://schemas.microsoft.com/office/drawing/2014/main" id="{A141D48B-9B5E-EBFC-902C-A6CD5D33DA2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3004" y="10"/>
            <a:ext cx="3380995" cy="68579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9486" y="1078992"/>
            <a:ext cx="4701577" cy="1536192"/>
          </a:xfrm>
        </p:spPr>
        <p:txBody>
          <a:bodyPr anchor="b">
            <a:normAutofit/>
          </a:bodyPr>
          <a:lstStyle/>
          <a:p>
            <a:r>
              <a:rPr lang="en-GB" sz="3500" dirty="0">
                <a:latin typeface="Helvetica" pitchFamily="2" charset="0"/>
              </a:rPr>
              <a:t>Recognition Is Present - But Partial</a:t>
            </a:r>
          </a:p>
        </p:txBody>
      </p:sp>
      <p:sp>
        <p:nvSpPr>
          <p:cNvPr id="11" name="!!accent">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0758" y="431969"/>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879" y="2935541"/>
            <a:ext cx="46634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461593" y="3355848"/>
            <a:ext cx="4701578" cy="2825496"/>
          </a:xfrm>
        </p:spPr>
        <p:txBody>
          <a:bodyPr>
            <a:normAutofit/>
          </a:bodyPr>
          <a:lstStyle/>
          <a:p>
            <a:r>
              <a:rPr lang="en-GB" sz="1600">
                <a:latin typeface="Helvetica" pitchFamily="2" charset="0"/>
              </a:rPr>
              <a:t>Libraries accommodate diverse users and needs</a:t>
            </a:r>
          </a:p>
          <a:p>
            <a:r>
              <a:rPr lang="en-GB" sz="1600">
                <a:latin typeface="Helvetica" pitchFamily="2" charset="0"/>
              </a:rPr>
              <a:t>Recognition emerges through coexistence</a:t>
            </a:r>
          </a:p>
          <a:p>
            <a:r>
              <a:rPr lang="en-GB" sz="1600">
                <a:latin typeface="Helvetica" pitchFamily="2" charset="0"/>
              </a:rPr>
              <a:t>Representation through design and programming remains partial</a:t>
            </a:r>
          </a:p>
          <a:p>
            <a:r>
              <a:rPr lang="en-GB" sz="1600">
                <a:latin typeface="Helvetica" pitchFamily="2" charset="0"/>
              </a:rPr>
              <a:t>Belonging is strong but inclusion remains fragile</a:t>
            </a:r>
          </a:p>
          <a:p>
            <a:endParaRPr lang="en-GB" sz="1600">
              <a:latin typeface="Helvetica" pitchFamily="2" charset="0"/>
            </a:endParaRPr>
          </a:p>
          <a:p>
            <a:r>
              <a:rPr lang="en-GB" sz="1600" b="1">
                <a:latin typeface="Helvetica" pitchFamily="2" charset="0"/>
              </a:rPr>
              <a:t>Social value is spatial, negotiated, and produced daily</a:t>
            </a:r>
          </a:p>
        </p:txBody>
      </p:sp>
      <p:pic>
        <p:nvPicPr>
          <p:cNvPr id="4" name="Picture 3" descr="People sitting at tables in a library&#10;&#10;Description automatically generated">
            <a:extLst>
              <a:ext uri="{FF2B5EF4-FFF2-40B4-BE49-F238E27FC236}">
                <a16:creationId xmlns:a16="http://schemas.microsoft.com/office/drawing/2014/main" id="{0B67770C-A230-5B1B-1E94-5336C524CB8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3004" y="10"/>
            <a:ext cx="3380995" cy="68579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latin typeface="Helvetica" pitchFamily="2" charset="0"/>
              </a:rPr>
              <a:t>Final Reflection</a:t>
            </a:r>
          </a:p>
        </p:txBody>
      </p:sp>
      <p:sp>
        <p:nvSpPr>
          <p:cNvPr id="3" name="Content Placeholder 2"/>
          <p:cNvSpPr>
            <a:spLocks noGrp="1"/>
          </p:cNvSpPr>
          <p:nvPr>
            <p:ph idx="1"/>
          </p:nvPr>
        </p:nvSpPr>
        <p:spPr/>
        <p:txBody>
          <a:bodyPr>
            <a:normAutofit/>
          </a:bodyPr>
          <a:lstStyle/>
          <a:p>
            <a:r>
              <a:rPr dirty="0">
                <a:latin typeface="Helvetica" pitchFamily="2" charset="0"/>
              </a:rPr>
              <a:t>Kentish Town Library</a:t>
            </a:r>
            <a:r>
              <a:rPr lang="en-GB" dirty="0">
                <a:latin typeface="Helvetica" pitchFamily="2" charset="0"/>
              </a:rPr>
              <a:t> like most Camden Libraries</a:t>
            </a:r>
            <a:r>
              <a:rPr dirty="0">
                <a:latin typeface="Helvetica" pitchFamily="2" charset="0"/>
              </a:rPr>
              <a:t> receives over 100,000 visits annually</a:t>
            </a:r>
          </a:p>
          <a:p>
            <a:r>
              <a:rPr dirty="0">
                <a:latin typeface="Helvetica" pitchFamily="2" charset="0"/>
              </a:rPr>
              <a:t>Libraries absorb social needs under conditions of housing and digital pressure</a:t>
            </a:r>
          </a:p>
          <a:p>
            <a:r>
              <a:rPr dirty="0">
                <a:latin typeface="Helvetica" pitchFamily="2" charset="0"/>
              </a:rPr>
              <a:t>Libraries provide infrastructural, not only cultural, value</a:t>
            </a:r>
          </a:p>
          <a:p>
            <a:r>
              <a:rPr dirty="0">
                <a:latin typeface="Helvetica" pitchFamily="2" charset="0"/>
              </a:rPr>
              <a:t>Current metrics miss everyday forms of social reliance</a:t>
            </a:r>
            <a:endParaRPr lang="en-GB" dirty="0">
              <a:latin typeface="Helvetica" pitchFamily="2" charset="0"/>
            </a:endParaRPr>
          </a:p>
          <a:p>
            <a:endParaRPr dirty="0">
              <a:latin typeface="Helvetica" pitchFamily="2" charset="0"/>
            </a:endParaRPr>
          </a:p>
          <a:p>
            <a:r>
              <a:rPr b="1" dirty="0">
                <a:latin typeface="Helvetica" pitchFamily="2" charset="0"/>
              </a:rPr>
              <a:t>Key question: </a:t>
            </a:r>
            <a:r>
              <a:rPr lang="en-GB" b="1" dirty="0">
                <a:latin typeface="Helvetica" pitchFamily="2" charset="0"/>
              </a:rPr>
              <a:t>What would be lost if they were no longer here?</a:t>
            </a:r>
            <a:endParaRPr lang="en-GB" dirty="0">
              <a:latin typeface="Helvetica" pitchFamily="2" charset="0"/>
            </a:endParaRPr>
          </a:p>
          <a:p>
            <a:endParaRPr b="1" dirty="0">
              <a:latin typeface="Helvetica"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bstract blurred public library with bookshelves">
            <a:extLst>
              <a:ext uri="{FF2B5EF4-FFF2-40B4-BE49-F238E27FC236}">
                <a16:creationId xmlns:a16="http://schemas.microsoft.com/office/drawing/2014/main" id="{86B3B155-0E4C-778D-EFF2-28CE576C7989}"/>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20" y="10"/>
            <a:ext cx="9143980" cy="6857990"/>
          </a:xfrm>
          <a:prstGeom prst="rect">
            <a:avLst/>
          </a:prstGeom>
        </p:spPr>
      </p:pic>
      <p:sp useBgFill="1">
        <p:nvSpPr>
          <p:cNvPr id="9" name="Rectangle 8">
            <a:extLst>
              <a:ext uri="{FF2B5EF4-FFF2-40B4-BE49-F238E27FC236}">
                <a16:creationId xmlns:a16="http://schemas.microsoft.com/office/drawing/2014/main" id="{8870DEF6-46A2-D4F8-8BE6-91165D93E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950" y="1860919"/>
            <a:ext cx="3731460" cy="310864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FD754A-152F-A64D-BC0B-EF8E45FABCDC}"/>
              </a:ext>
            </a:extLst>
          </p:cNvPr>
          <p:cNvSpPr>
            <a:spLocks noGrp="1"/>
          </p:cNvSpPr>
          <p:nvPr>
            <p:ph type="title"/>
          </p:nvPr>
        </p:nvSpPr>
        <p:spPr>
          <a:xfrm>
            <a:off x="1567896" y="2299176"/>
            <a:ext cx="3098526" cy="1571164"/>
          </a:xfrm>
        </p:spPr>
        <p:txBody>
          <a:bodyPr vert="horz" lIns="91440" tIns="45720" rIns="91440" bIns="45720" rtlCol="0" anchor="t">
            <a:normAutofit/>
          </a:bodyPr>
          <a:lstStyle/>
          <a:p>
            <a:pPr defTabSz="914400"/>
            <a:r>
              <a:rPr lang="en-US" sz="2600"/>
              <a:t>Project 2: Libraries as urban commons and contested public spaces</a:t>
            </a:r>
          </a:p>
        </p:txBody>
      </p:sp>
      <p:cxnSp>
        <p:nvCxnSpPr>
          <p:cNvPr id="11" name="Straight Connector 10">
            <a:extLst>
              <a:ext uri="{FF2B5EF4-FFF2-40B4-BE49-F238E27FC236}">
                <a16:creationId xmlns:a16="http://schemas.microsoft.com/office/drawing/2014/main" id="{522632D6-DED9-FDEC-FD9F-09FF0A4544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2377" y="403477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558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7E772F87-D51E-9F82-D935-9C3B90136C0F}"/>
              </a:ext>
            </a:extLst>
          </p:cNvPr>
          <p:cNvSpPr txBox="1"/>
          <p:nvPr/>
        </p:nvSpPr>
        <p:spPr>
          <a:xfrm>
            <a:off x="180752" y="700116"/>
            <a:ext cx="5795506" cy="6060185"/>
          </a:xfrm>
          <a:prstGeom prst="rect">
            <a:avLst/>
          </a:prstGeom>
        </p:spPr>
        <p:txBody>
          <a:bodyPr wrap="square" lIns="0" tIns="0" rIns="0" bIns="0" rtlCol="0" anchor="t">
            <a:spAutoFit/>
          </a:bodyPr>
          <a:lstStyle/>
          <a:p>
            <a:endParaRPr lang="en-GB" sz="1600" dirty="0">
              <a:latin typeface="Helvetica" panose="020B0604020202020204" pitchFamily="34" charset="0"/>
              <a:ea typeface="Inter" panose="020B0604020202020204" charset="0"/>
              <a:cs typeface="Helvetica" panose="020B0604020202020204" pitchFamily="34" charset="0"/>
            </a:endParaRPr>
          </a:p>
          <a:p>
            <a:r>
              <a:rPr lang="tr-TR" sz="1600" b="1" dirty="0">
                <a:latin typeface="Helvetica" panose="020B0604020202020204" pitchFamily="34" charset="0"/>
                <a:ea typeface="Inter" panose="020B0604020202020204" charset="0"/>
                <a:cs typeface="Helvetica" panose="020B0604020202020204" pitchFamily="34" charset="0"/>
              </a:rPr>
              <a:t>1990s – </a:t>
            </a:r>
            <a:r>
              <a:rPr lang="tr-TR" sz="1600" b="1" dirty="0" err="1">
                <a:latin typeface="Helvetica" panose="020B0604020202020204" pitchFamily="34" charset="0"/>
                <a:ea typeface="Inter" panose="020B0604020202020204" charset="0"/>
                <a:cs typeface="Helvetica" panose="020B0604020202020204" pitchFamily="34" charset="0"/>
              </a:rPr>
              <a:t>Early</a:t>
            </a:r>
            <a:r>
              <a:rPr lang="tr-TR" sz="1600" b="1" dirty="0">
                <a:latin typeface="Helvetica" panose="020B0604020202020204" pitchFamily="34" charset="0"/>
                <a:ea typeface="Inter" panose="020B0604020202020204" charset="0"/>
                <a:cs typeface="Helvetica" panose="020B0604020202020204" pitchFamily="34" charset="0"/>
              </a:rPr>
              <a:t> 2000s</a:t>
            </a:r>
          </a:p>
          <a:p>
            <a:r>
              <a:rPr lang="tr-TR" sz="1600" dirty="0">
                <a:latin typeface="Helvetica" panose="020B0604020202020204" pitchFamily="34" charset="0"/>
                <a:ea typeface="Inter" panose="020B0604020202020204" charset="0"/>
                <a:cs typeface="Helvetica" panose="020B0604020202020204" pitchFamily="34" charset="0"/>
              </a:rPr>
              <a:t>Libraries </a:t>
            </a:r>
            <a:r>
              <a:rPr lang="tr-TR" sz="1600" dirty="0" err="1">
                <a:latin typeface="Helvetica" panose="020B0604020202020204" pitchFamily="34" charset="0"/>
                <a:ea typeface="Inter" panose="020B0604020202020204" charset="0"/>
                <a:cs typeface="Helvetica" panose="020B0604020202020204" pitchFamily="34" charset="0"/>
              </a:rPr>
              <a:t>for</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lifelong</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learning</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knowledge</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accessibility</a:t>
            </a:r>
            <a:endParaRPr lang="tr-TR" sz="1600" dirty="0">
              <a:latin typeface="Helvetica" panose="020B0604020202020204" pitchFamily="34" charset="0"/>
              <a:ea typeface="Inter" panose="020B0604020202020204" charset="0"/>
              <a:cs typeface="Helvetica" panose="020B0604020202020204" pitchFamily="34" charset="0"/>
            </a:endParaRPr>
          </a:p>
          <a:p>
            <a:endParaRPr lang="tr-TR" sz="1600" b="1" dirty="0">
              <a:latin typeface="Helvetica" panose="020B0604020202020204" pitchFamily="34" charset="0"/>
              <a:ea typeface="Inter" panose="020B0604020202020204" charset="0"/>
              <a:cs typeface="Helvetica" panose="020B0604020202020204" pitchFamily="34" charset="0"/>
            </a:endParaRPr>
          </a:p>
          <a:p>
            <a:endParaRPr lang="tr-TR" sz="1600" b="1" dirty="0">
              <a:latin typeface="Helvetica" panose="020B0604020202020204" pitchFamily="34" charset="0"/>
              <a:ea typeface="Inter" panose="020B0604020202020204" charset="0"/>
              <a:cs typeface="Helvetica" panose="020B0604020202020204" pitchFamily="34" charset="0"/>
            </a:endParaRPr>
          </a:p>
          <a:p>
            <a:r>
              <a:rPr lang="en-GB" sz="1600" b="1" dirty="0">
                <a:latin typeface="Helvetica" panose="020B0604020202020204" pitchFamily="34" charset="0"/>
                <a:ea typeface="Inter" panose="020B0604020202020204" charset="0"/>
                <a:cs typeface="Helvetica" panose="020B0604020202020204" pitchFamily="34" charset="0"/>
              </a:rPr>
              <a:t>Early 2000s</a:t>
            </a:r>
            <a:r>
              <a:rPr lang="tr-TR" sz="1600" b="1" dirty="0">
                <a:latin typeface="Helvetica" panose="020B0604020202020204" pitchFamily="34" charset="0"/>
                <a:ea typeface="Inter" panose="020B0604020202020204" charset="0"/>
                <a:cs typeface="Helvetica" panose="020B0604020202020204" pitchFamily="34" charset="0"/>
              </a:rPr>
              <a:t> --- </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2001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Northern</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Disturbances</a:t>
            </a:r>
            <a:endParaRPr lang="tr-TR" sz="1600" b="1" dirty="0">
              <a:solidFill>
                <a:srgbClr val="C00000"/>
              </a:solidFill>
              <a:latin typeface="Helvetica" panose="020B0604020202020204" pitchFamily="34" charset="0"/>
              <a:ea typeface="Inter" panose="020B0604020202020204" charset="0"/>
              <a:cs typeface="Helvetica" panose="020B0604020202020204" pitchFamily="34" charset="0"/>
            </a:endParaRPr>
          </a:p>
          <a:p>
            <a:r>
              <a:rPr lang="tr-TR" sz="1600" b="1" dirty="0" err="1">
                <a:latin typeface="Helvetica" panose="020B0604020202020204" pitchFamily="34" charset="0"/>
                <a:ea typeface="Inter" panose="020B0604020202020204" charset="0"/>
                <a:cs typeface="Helvetica" panose="020B0604020202020204" pitchFamily="34" charset="0"/>
              </a:rPr>
              <a:t>Policy</a:t>
            </a:r>
            <a:r>
              <a:rPr lang="tr-TR" sz="1600" b="1" dirty="0">
                <a:latin typeface="Helvetica" panose="020B0604020202020204" pitchFamily="34" charset="0"/>
                <a:ea typeface="Inter" panose="020B0604020202020204" charset="0"/>
                <a:cs typeface="Helvetica" panose="020B0604020202020204" pitchFamily="34" charset="0"/>
              </a:rPr>
              <a:t> </a:t>
            </a:r>
            <a:r>
              <a:rPr lang="tr-TR" sz="1600" b="1" dirty="0" err="1">
                <a:latin typeface="Helvetica" panose="020B0604020202020204" pitchFamily="34" charset="0"/>
                <a:ea typeface="Inter" panose="020B0604020202020204" charset="0"/>
                <a:cs typeface="Helvetica" panose="020B0604020202020204" pitchFamily="34" charset="0"/>
              </a:rPr>
              <a:t>Logic</a:t>
            </a:r>
            <a:r>
              <a:rPr lang="tr-TR" sz="1600" b="1"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Social</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tension</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parallel</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lives</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results</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from</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insufficient</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community</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interaction</a:t>
            </a:r>
            <a:r>
              <a:rPr lang="tr-TR" sz="1600" dirty="0">
                <a:latin typeface="Helvetica" panose="020B0604020202020204" pitchFamily="34" charset="0"/>
                <a:ea typeface="Inter" panose="020B0604020202020204" charset="0"/>
                <a:cs typeface="Helvetica" panose="020B0604020202020204" pitchFamily="34" charset="0"/>
              </a:rPr>
              <a:t>.</a:t>
            </a:r>
            <a:endParaRPr lang="en-GB" sz="1600" dirty="0">
              <a:latin typeface="Helvetica" panose="020B0604020202020204" pitchFamily="34" charset="0"/>
              <a:ea typeface="Inter" panose="020B0604020202020204" charset="0"/>
              <a:cs typeface="Helvetica" panose="020B0604020202020204" pitchFamily="34" charset="0"/>
            </a:endParaRPr>
          </a:p>
          <a:p>
            <a:r>
              <a:rPr lang="en-GB" sz="1600" dirty="0">
                <a:latin typeface="Helvetica" panose="020B0604020202020204" pitchFamily="34" charset="0"/>
                <a:ea typeface="Inter" panose="020B0604020202020204" charset="0"/>
                <a:cs typeface="Helvetica" panose="020B0604020202020204" pitchFamily="34" charset="0"/>
              </a:rPr>
              <a:t>Libraries and </a:t>
            </a:r>
            <a:r>
              <a:rPr lang="tr-TR" sz="1600" dirty="0" err="1">
                <a:solidFill>
                  <a:srgbClr val="C00000"/>
                </a:solidFill>
                <a:latin typeface="Helvetica" panose="020B0604020202020204" pitchFamily="34" charset="0"/>
                <a:ea typeface="Inter" panose="020B0604020202020204" charset="0"/>
                <a:cs typeface="Helvetica" panose="020B0604020202020204" pitchFamily="34" charset="0"/>
              </a:rPr>
              <a:t>community</a:t>
            </a:r>
            <a:r>
              <a:rPr lang="en-GB" sz="1600" dirty="0">
                <a:solidFill>
                  <a:srgbClr val="C00000"/>
                </a:solidFill>
                <a:latin typeface="Helvetica" panose="020B0604020202020204" pitchFamily="34" charset="0"/>
                <a:ea typeface="Inter" panose="020B0604020202020204" charset="0"/>
                <a:cs typeface="Helvetica" panose="020B0604020202020204" pitchFamily="34" charset="0"/>
              </a:rPr>
              <a:t> cohesion</a:t>
            </a:r>
            <a:r>
              <a:rPr lang="tr-TR" sz="1600" dirty="0">
                <a:solidFill>
                  <a:srgbClr val="C00000"/>
                </a:solidFill>
                <a:latin typeface="Helvetica" panose="020B0604020202020204" pitchFamily="34" charset="0"/>
                <a:ea typeface="Inter" panose="020B0604020202020204" charset="0"/>
                <a:cs typeface="Helvetica" panose="020B0604020202020204" pitchFamily="34" charset="0"/>
              </a:rPr>
              <a:t> </a:t>
            </a:r>
            <a:r>
              <a:rPr lang="en-GB" sz="1600" b="0" i="0" u="none" strike="noStrike" dirty="0">
                <a:solidFill>
                  <a:srgbClr val="000000"/>
                </a:solidFill>
                <a:effectLst/>
                <a:latin typeface="Helvetica" panose="020B0604020202020204" pitchFamily="34" charset="0"/>
                <a:ea typeface="Inter" panose="020B0604020202020204" charset="0"/>
                <a:cs typeface="Helvetica" panose="020B0604020202020204" pitchFamily="34" charset="0"/>
              </a:rPr>
              <a:t>(Cantle,2001; Home Office,2002)</a:t>
            </a:r>
            <a:endParaRPr lang="en-GB" sz="1600" dirty="0">
              <a:latin typeface="Helvetica" panose="020B0604020202020204" pitchFamily="34" charset="0"/>
              <a:ea typeface="Inter" panose="020B0604020202020204" charset="0"/>
              <a:cs typeface="Helvetica" panose="020B0604020202020204" pitchFamily="34" charset="0"/>
            </a:endParaRPr>
          </a:p>
          <a:p>
            <a:br>
              <a:rPr lang="en-GB" sz="1600" dirty="0">
                <a:latin typeface="Helvetica" panose="020B0604020202020204" pitchFamily="34" charset="0"/>
                <a:ea typeface="Inter" panose="020B0604020202020204" charset="0"/>
                <a:cs typeface="Helvetica" panose="020B0604020202020204" pitchFamily="34" charset="0"/>
              </a:rPr>
            </a:br>
            <a:endParaRPr lang="en-GB" sz="1600" dirty="0">
              <a:latin typeface="Helvetica" panose="020B0604020202020204" pitchFamily="34" charset="0"/>
              <a:ea typeface="Inter" panose="020B0604020202020204" charset="0"/>
              <a:cs typeface="Helvetica" panose="020B0604020202020204" pitchFamily="34" charset="0"/>
            </a:endParaRPr>
          </a:p>
          <a:p>
            <a:r>
              <a:rPr lang="en-GB" sz="1600" b="1" dirty="0">
                <a:latin typeface="Helvetica" panose="020B0604020202020204" pitchFamily="34" charset="0"/>
                <a:ea typeface="Inter" panose="020B0604020202020204" charset="0"/>
                <a:cs typeface="Helvetica" panose="020B0604020202020204" pitchFamily="34" charset="0"/>
              </a:rPr>
              <a:t>2010s</a:t>
            </a:r>
            <a:r>
              <a:rPr lang="tr-TR" sz="1600" b="1" dirty="0">
                <a:latin typeface="Helvetica" panose="020B0604020202020204" pitchFamily="34" charset="0"/>
                <a:ea typeface="Inter" panose="020B0604020202020204" charset="0"/>
                <a:cs typeface="Helvetica" panose="020B0604020202020204" pitchFamily="34" charset="0"/>
              </a:rPr>
              <a:t> --- </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2008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financial</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crisis</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2010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Coalition</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government</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severe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local</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community</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600" b="1" dirty="0" err="1">
                <a:solidFill>
                  <a:srgbClr val="C00000"/>
                </a:solidFill>
                <a:latin typeface="Helvetica" panose="020B0604020202020204" pitchFamily="34" charset="0"/>
                <a:ea typeface="Inter" panose="020B0604020202020204" charset="0"/>
                <a:cs typeface="Helvetica" panose="020B0604020202020204" pitchFamily="34" charset="0"/>
              </a:rPr>
              <a:t>cuts</a:t>
            </a:r>
            <a:endParaRPr lang="tr-TR" sz="1600" b="1" dirty="0">
              <a:solidFill>
                <a:srgbClr val="C00000"/>
              </a:solidFill>
              <a:latin typeface="Helvetica" panose="020B0604020202020204" pitchFamily="34" charset="0"/>
              <a:ea typeface="Inter" panose="020B0604020202020204" charset="0"/>
              <a:cs typeface="Helvetica" panose="020B0604020202020204" pitchFamily="34" charset="0"/>
            </a:endParaRPr>
          </a:p>
          <a:p>
            <a:r>
              <a:rPr lang="tr-TR" sz="1600" b="1" dirty="0" err="1">
                <a:latin typeface="Helvetica" panose="020B0604020202020204" pitchFamily="34" charset="0"/>
                <a:ea typeface="Inter" panose="020B0604020202020204" charset="0"/>
                <a:cs typeface="Helvetica" panose="020B0604020202020204" pitchFamily="34" charset="0"/>
              </a:rPr>
              <a:t>Policy</a:t>
            </a:r>
            <a:r>
              <a:rPr lang="tr-TR" sz="1600" b="1" dirty="0">
                <a:latin typeface="Helvetica" panose="020B0604020202020204" pitchFamily="34" charset="0"/>
                <a:ea typeface="Inter" panose="020B0604020202020204" charset="0"/>
                <a:cs typeface="Helvetica" panose="020B0604020202020204" pitchFamily="34" charset="0"/>
              </a:rPr>
              <a:t> </a:t>
            </a:r>
            <a:r>
              <a:rPr lang="tr-TR" sz="1600" b="1" dirty="0" err="1">
                <a:latin typeface="Helvetica" panose="020B0604020202020204" pitchFamily="34" charset="0"/>
                <a:ea typeface="Inter" panose="020B0604020202020204" charset="0"/>
                <a:cs typeface="Helvetica" panose="020B0604020202020204" pitchFamily="34" charset="0"/>
              </a:rPr>
              <a:t>Logic</a:t>
            </a:r>
            <a:r>
              <a:rPr lang="tr-TR" sz="1600" b="1"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The</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state</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cannot</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provide</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everything</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communities</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must</a:t>
            </a:r>
            <a:r>
              <a:rPr lang="tr-TR" sz="1600" dirty="0">
                <a:latin typeface="Helvetica" panose="020B0604020202020204" pitchFamily="34" charset="0"/>
                <a:ea typeface="Inter" panose="020B0604020202020204" charset="0"/>
                <a:cs typeface="Helvetica" panose="020B0604020202020204" pitchFamily="34" charset="0"/>
              </a:rPr>
              <a:t> be </a:t>
            </a:r>
            <a:r>
              <a:rPr lang="tr-TR" sz="1600" dirty="0" err="1">
                <a:latin typeface="Helvetica" panose="020B0604020202020204" pitchFamily="34" charset="0"/>
                <a:ea typeface="Inter" panose="020B0604020202020204" charset="0"/>
                <a:cs typeface="Helvetica" panose="020B0604020202020204" pitchFamily="34" charset="0"/>
              </a:rPr>
              <a:t>resilient</a:t>
            </a:r>
            <a:r>
              <a:rPr lang="tr-TR" sz="1600" dirty="0">
                <a:latin typeface="Helvetica" panose="020B0604020202020204" pitchFamily="34" charset="0"/>
                <a:ea typeface="Inter" panose="020B0604020202020204" charset="0"/>
                <a:cs typeface="Helvetica" panose="020B0604020202020204" pitchFamily="34" charset="0"/>
              </a:rPr>
              <a:t>.</a:t>
            </a:r>
            <a:endParaRPr lang="en-GB" sz="1600" dirty="0">
              <a:latin typeface="Helvetica" panose="020B0604020202020204" pitchFamily="34" charset="0"/>
              <a:ea typeface="Inter" panose="020B0604020202020204" charset="0"/>
              <a:cs typeface="Helvetica" panose="020B0604020202020204" pitchFamily="34" charset="0"/>
            </a:endParaRPr>
          </a:p>
          <a:p>
            <a:r>
              <a:rPr lang="en-GB" sz="1600" dirty="0">
                <a:latin typeface="Helvetica" panose="020B0604020202020204" pitchFamily="34" charset="0"/>
                <a:ea typeface="Inter" panose="020B0604020202020204" charset="0"/>
                <a:cs typeface="Helvetica" panose="020B0604020202020204" pitchFamily="34" charset="0"/>
              </a:rPr>
              <a:t>Libraries and </a:t>
            </a:r>
            <a:r>
              <a:rPr lang="en-GB" sz="1600" dirty="0">
                <a:solidFill>
                  <a:srgbClr val="C00000"/>
                </a:solidFill>
                <a:latin typeface="Helvetica" panose="020B0604020202020204" pitchFamily="34" charset="0"/>
                <a:ea typeface="Inter" panose="020B0604020202020204" charset="0"/>
                <a:cs typeface="Helvetica" panose="020B0604020202020204" pitchFamily="34" charset="0"/>
              </a:rPr>
              <a:t>community resilience</a:t>
            </a:r>
            <a:r>
              <a:rPr lang="tr-TR" sz="1600" dirty="0">
                <a:solidFill>
                  <a:srgbClr val="C00000"/>
                </a:solidFill>
                <a:latin typeface="Helvetica" panose="020B0604020202020204" pitchFamily="34" charset="0"/>
                <a:ea typeface="Inter" panose="020B0604020202020204" charset="0"/>
                <a:cs typeface="Helvetica" panose="020B0604020202020204" pitchFamily="34" charset="0"/>
              </a:rPr>
              <a:t> </a:t>
            </a:r>
            <a:r>
              <a:rPr lang="en-GB" sz="1600" b="0" i="0" u="none" strike="noStrike" dirty="0">
                <a:solidFill>
                  <a:srgbClr val="000000"/>
                </a:solidFill>
                <a:effectLst/>
                <a:latin typeface="Helvetica" panose="020B0604020202020204" pitchFamily="34" charset="0"/>
                <a:ea typeface="Inter" panose="020B0604020202020204" charset="0"/>
                <a:cs typeface="Helvetica" panose="020B0604020202020204" pitchFamily="34" charset="0"/>
              </a:rPr>
              <a:t>(Cabinet Office,2010; Localism Act,2011; Hastings et al.,2015; IFS,2019)</a:t>
            </a:r>
            <a:r>
              <a:rPr lang="tr-TR" sz="1600" dirty="0">
                <a:latin typeface="Helvetica" panose="020B0604020202020204" pitchFamily="34" charset="0"/>
                <a:ea typeface="Inter" panose="020B0604020202020204" charset="0"/>
                <a:cs typeface="Helvetica" panose="020B0604020202020204" pitchFamily="34" charset="0"/>
              </a:rPr>
              <a:t> </a:t>
            </a:r>
            <a:r>
              <a:rPr lang="en-GB" sz="1600" dirty="0">
                <a:latin typeface="Helvetica" panose="020B0604020202020204" pitchFamily="34" charset="0"/>
                <a:ea typeface="Inter" panose="020B0604020202020204" charset="0"/>
                <a:cs typeface="Helvetica" panose="020B0604020202020204" pitchFamily="34" charset="0"/>
              </a:rPr>
              <a:t>)</a:t>
            </a:r>
          </a:p>
          <a:p>
            <a:endParaRPr lang="en-GB" sz="1600" dirty="0">
              <a:latin typeface="Helvetica" panose="020B0604020202020204" pitchFamily="34" charset="0"/>
              <a:ea typeface="Inter" panose="020B0604020202020204" charset="0"/>
              <a:cs typeface="Helvetica" panose="020B0604020202020204" pitchFamily="34" charset="0"/>
            </a:endParaRPr>
          </a:p>
          <a:p>
            <a:endParaRPr lang="en-GB" sz="1600" dirty="0">
              <a:latin typeface="Helvetica" panose="020B0604020202020204" pitchFamily="34" charset="0"/>
              <a:ea typeface="Inter" panose="020B0604020202020204" charset="0"/>
              <a:cs typeface="Helvetica" panose="020B0604020202020204" pitchFamily="34" charset="0"/>
            </a:endParaRPr>
          </a:p>
          <a:p>
            <a:r>
              <a:rPr lang="en-GB" sz="1600" b="1" dirty="0">
                <a:latin typeface="Helvetica" panose="020B0604020202020204" pitchFamily="34" charset="0"/>
                <a:ea typeface="Inter" panose="020B0604020202020204" charset="0"/>
                <a:cs typeface="Helvetica" panose="020B0604020202020204" pitchFamily="34" charset="0"/>
              </a:rPr>
              <a:t>Recent </a:t>
            </a:r>
            <a:endParaRPr lang="tr-TR" sz="1600" b="1" dirty="0">
              <a:latin typeface="Helvetica" panose="020B0604020202020204" pitchFamily="34" charset="0"/>
              <a:ea typeface="Inter" panose="020B0604020202020204" charset="0"/>
              <a:cs typeface="Helvetica" panose="020B0604020202020204" pitchFamily="34" charset="0"/>
            </a:endParaRPr>
          </a:p>
          <a:p>
            <a:r>
              <a:rPr lang="tr-TR" sz="1600" b="1" dirty="0" err="1">
                <a:latin typeface="Helvetica" panose="020B0604020202020204" pitchFamily="34" charset="0"/>
                <a:ea typeface="Inter" panose="020B0604020202020204" charset="0"/>
                <a:cs typeface="Helvetica" panose="020B0604020202020204" pitchFamily="34" charset="0"/>
              </a:rPr>
              <a:t>Policy</a:t>
            </a:r>
            <a:r>
              <a:rPr lang="tr-TR" sz="1600" b="1" dirty="0">
                <a:latin typeface="Helvetica" panose="020B0604020202020204" pitchFamily="34" charset="0"/>
                <a:ea typeface="Inter" panose="020B0604020202020204" charset="0"/>
                <a:cs typeface="Helvetica" panose="020B0604020202020204" pitchFamily="34" charset="0"/>
              </a:rPr>
              <a:t> </a:t>
            </a:r>
            <a:r>
              <a:rPr lang="tr-TR" sz="1600" b="1" dirty="0" err="1">
                <a:latin typeface="Helvetica" panose="020B0604020202020204" pitchFamily="34" charset="0"/>
                <a:ea typeface="Inter" panose="020B0604020202020204" charset="0"/>
                <a:cs typeface="Helvetica" panose="020B0604020202020204" pitchFamily="34" charset="0"/>
              </a:rPr>
              <a:t>Logic</a:t>
            </a:r>
            <a:r>
              <a:rPr lang="tr-TR" sz="1600" b="1"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Strong</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places</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require</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strong</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social</a:t>
            </a:r>
            <a:r>
              <a:rPr lang="tr-TR" sz="1600" dirty="0">
                <a:latin typeface="Helvetica" panose="020B0604020202020204" pitchFamily="34" charset="0"/>
                <a:ea typeface="Inter" panose="020B0604020202020204" charset="0"/>
                <a:cs typeface="Helvetica" panose="020B0604020202020204" pitchFamily="34" charset="0"/>
              </a:rPr>
              <a:t> </a:t>
            </a:r>
            <a:r>
              <a:rPr lang="tr-TR" sz="1600" dirty="0" err="1">
                <a:latin typeface="Helvetica" panose="020B0604020202020204" pitchFamily="34" charset="0"/>
                <a:ea typeface="Inter" panose="020B0604020202020204" charset="0"/>
                <a:cs typeface="Helvetica" panose="020B0604020202020204" pitchFamily="34" charset="0"/>
              </a:rPr>
              <a:t>infrastructure</a:t>
            </a:r>
            <a:r>
              <a:rPr lang="tr-TR" sz="1600" dirty="0">
                <a:latin typeface="Helvetica" panose="020B0604020202020204" pitchFamily="34" charset="0"/>
                <a:ea typeface="Inter" panose="020B0604020202020204" charset="0"/>
                <a:cs typeface="Helvetica" panose="020B0604020202020204" pitchFamily="34" charset="0"/>
              </a:rPr>
              <a:t>. </a:t>
            </a:r>
            <a:endParaRPr lang="en-GB" sz="1600" b="1" dirty="0">
              <a:latin typeface="Helvetica" panose="020B0604020202020204" pitchFamily="34" charset="0"/>
              <a:ea typeface="Inter" panose="020B0604020202020204" charset="0"/>
              <a:cs typeface="Helvetica" panose="020B0604020202020204" pitchFamily="34" charset="0"/>
            </a:endParaRPr>
          </a:p>
          <a:p>
            <a:r>
              <a:rPr lang="en-GB" sz="1600" dirty="0">
                <a:latin typeface="Helvetica" panose="020B0604020202020204" pitchFamily="34" charset="0"/>
                <a:ea typeface="Inter" panose="020B0604020202020204" charset="0"/>
                <a:cs typeface="Helvetica" panose="020B0604020202020204" pitchFamily="34" charset="0"/>
              </a:rPr>
              <a:t>Libraries as </a:t>
            </a:r>
            <a:r>
              <a:rPr lang="en-GB" sz="1600" b="1" dirty="0">
                <a:solidFill>
                  <a:srgbClr val="C00000"/>
                </a:solidFill>
                <a:latin typeface="Helvetica" panose="020B0604020202020204" pitchFamily="34" charset="0"/>
                <a:ea typeface="Inter" panose="020B0604020202020204" charset="0"/>
                <a:cs typeface="Helvetica" panose="020B0604020202020204" pitchFamily="34" charset="0"/>
              </a:rPr>
              <a:t>social infrastructure</a:t>
            </a:r>
            <a:r>
              <a:rPr lang="tr-TR" sz="16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600" dirty="0">
                <a:latin typeface="Helvetica" panose="020B0604020202020204" pitchFamily="34" charset="0"/>
                <a:ea typeface="Inter" panose="020B0604020202020204" charset="0"/>
                <a:cs typeface="Helvetica" panose="020B0604020202020204" pitchFamily="34" charset="0"/>
              </a:rPr>
              <a:t>(</a:t>
            </a:r>
            <a:r>
              <a:rPr lang="en-GB" sz="1600" dirty="0">
                <a:solidFill>
                  <a:srgbClr val="000000"/>
                </a:solidFill>
                <a:latin typeface="Helvetica" panose="020B0604020202020204" pitchFamily="34" charset="0"/>
                <a:ea typeface="Inter" panose="020B0604020202020204" charset="0"/>
                <a:cs typeface="Helvetica" panose="020B0604020202020204" pitchFamily="34" charset="0"/>
              </a:rPr>
              <a:t>DCMS, 2020; ACE, 2020</a:t>
            </a:r>
            <a:r>
              <a:rPr lang="tr-TR" sz="1600" dirty="0">
                <a:latin typeface="Helvetica" panose="020B0604020202020204" pitchFamily="34" charset="0"/>
                <a:ea typeface="Inter" panose="020B0604020202020204" charset="0"/>
                <a:cs typeface="Helvetica" panose="020B0604020202020204" pitchFamily="34" charset="0"/>
              </a:rPr>
              <a:t>)</a:t>
            </a:r>
            <a:endParaRPr lang="en-GB" sz="1600" b="1" dirty="0">
              <a:solidFill>
                <a:srgbClr val="C00000"/>
              </a:solidFill>
              <a:latin typeface="Helvetica" panose="020B0604020202020204" pitchFamily="34" charset="0"/>
              <a:ea typeface="Inter" panose="020B0604020202020204" charset="0"/>
              <a:cs typeface="Helvetica" panose="020B0604020202020204" pitchFamily="34" charset="0"/>
            </a:endParaRPr>
          </a:p>
          <a:p>
            <a:pPr algn="just">
              <a:lnSpc>
                <a:spcPts val="3359"/>
              </a:lnSpc>
            </a:pPr>
            <a:endParaRPr lang="en-US" sz="2399" b="1" dirty="0">
              <a:solidFill>
                <a:srgbClr val="CA0B06"/>
              </a:solidFill>
              <a:latin typeface="Inter Bold"/>
              <a:ea typeface="Inter Bold"/>
              <a:cs typeface="Inter Bold"/>
              <a:sym typeface="Inter Bold"/>
            </a:endParaRPr>
          </a:p>
        </p:txBody>
      </p:sp>
      <p:sp>
        <p:nvSpPr>
          <p:cNvPr id="6" name="Metin kutusu 5">
            <a:extLst>
              <a:ext uri="{FF2B5EF4-FFF2-40B4-BE49-F238E27FC236}">
                <a16:creationId xmlns:a16="http://schemas.microsoft.com/office/drawing/2014/main" id="{48375ABE-39AD-857D-432F-99F6F592EE48}"/>
              </a:ext>
            </a:extLst>
          </p:cNvPr>
          <p:cNvSpPr txBox="1"/>
          <p:nvPr/>
        </p:nvSpPr>
        <p:spPr>
          <a:xfrm>
            <a:off x="6122750" y="2964897"/>
            <a:ext cx="2749107" cy="1169551"/>
          </a:xfrm>
          <a:prstGeom prst="rect">
            <a:avLst/>
          </a:prstGeom>
          <a:noFill/>
        </p:spPr>
        <p:txBody>
          <a:bodyPr wrap="square" rtlCol="0">
            <a:spAutoFit/>
          </a:bodyPr>
          <a:lstStyle/>
          <a:p>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Where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is:</a:t>
            </a:r>
          </a:p>
          <a:p>
            <a:pPr marL="342900" indent="-342900">
              <a:buFont typeface="Arial" panose="020B0604020202020204" pitchFamily="34" charset="0"/>
              <a:buChar char="•"/>
            </a:pPr>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The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language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of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cuts</a:t>
            </a:r>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a:t>
            </a:r>
          </a:p>
          <a:p>
            <a:pPr marL="342900" indent="-342900">
              <a:buFont typeface="Arial" panose="020B0604020202020204" pitchFamily="34" charset="0"/>
              <a:buChar char="•"/>
            </a:pPr>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The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language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of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inequality</a:t>
            </a:r>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a:t>
            </a:r>
          </a:p>
          <a:p>
            <a:pPr marL="342900" indent="-342900">
              <a:buFont typeface="Arial" panose="020B0604020202020204" pitchFamily="34" charset="0"/>
              <a:buChar char="•"/>
            </a:pPr>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The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400" dirty="0" err="1">
                <a:solidFill>
                  <a:srgbClr val="C00000"/>
                </a:solidFill>
                <a:latin typeface="Helvetica" panose="020B0604020202020204" pitchFamily="34" charset="0"/>
                <a:ea typeface="Inter" panose="020B0604020202020204" charset="0"/>
                <a:cs typeface="Helvetica" panose="020B0604020202020204" pitchFamily="34" charset="0"/>
              </a:rPr>
              <a:t>language</a:t>
            </a:r>
            <a:r>
              <a:rPr lang="tr-TR" sz="1400" dirty="0">
                <a:solidFill>
                  <a:srgbClr val="C00000"/>
                </a:solidFill>
                <a:latin typeface="Helvetica" panose="020B0604020202020204" pitchFamily="34" charset="0"/>
                <a:ea typeface="Inter" panose="020B0604020202020204" charset="0"/>
                <a:cs typeface="Helvetica" panose="020B0604020202020204" pitchFamily="34" charset="0"/>
              </a:rPr>
              <a:t> of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austerity</a:t>
            </a:r>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a:t>
            </a:r>
          </a:p>
        </p:txBody>
      </p:sp>
      <p:sp>
        <p:nvSpPr>
          <p:cNvPr id="7" name="Dikdörtgen 6">
            <a:extLst>
              <a:ext uri="{FF2B5EF4-FFF2-40B4-BE49-F238E27FC236}">
                <a16:creationId xmlns:a16="http://schemas.microsoft.com/office/drawing/2014/main" id="{B4C636E6-6264-3985-3C2A-5DBB241C1A1A}"/>
              </a:ext>
            </a:extLst>
          </p:cNvPr>
          <p:cNvSpPr/>
          <p:nvPr/>
        </p:nvSpPr>
        <p:spPr>
          <a:xfrm>
            <a:off x="5976258" y="2870754"/>
            <a:ext cx="2895599" cy="158150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C00000"/>
              </a:solidFill>
            </a:endParaRPr>
          </a:p>
        </p:txBody>
      </p:sp>
      <p:pic>
        <p:nvPicPr>
          <p:cNvPr id="8" name="Picture 4">
            <a:extLst>
              <a:ext uri="{FF2B5EF4-FFF2-40B4-BE49-F238E27FC236}">
                <a16:creationId xmlns:a16="http://schemas.microsoft.com/office/drawing/2014/main" id="{3AF46F53-F003-BB1F-206A-695AB96C08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27914" y="889404"/>
            <a:ext cx="2387804" cy="1792062"/>
          </a:xfrm>
          <a:prstGeom prst="rect">
            <a:avLst/>
          </a:prstGeom>
        </p:spPr>
      </p:pic>
      <p:sp>
        <p:nvSpPr>
          <p:cNvPr id="9" name="TextBox 8">
            <a:extLst>
              <a:ext uri="{FF2B5EF4-FFF2-40B4-BE49-F238E27FC236}">
                <a16:creationId xmlns:a16="http://schemas.microsoft.com/office/drawing/2014/main" id="{9C30400A-78ED-1BA2-7B50-21B20DB6595E}"/>
              </a:ext>
            </a:extLst>
          </p:cNvPr>
          <p:cNvSpPr txBox="1"/>
          <p:nvPr/>
        </p:nvSpPr>
        <p:spPr>
          <a:xfrm>
            <a:off x="7961022" y="1640663"/>
            <a:ext cx="1128282" cy="1077218"/>
          </a:xfrm>
          <a:prstGeom prst="rect">
            <a:avLst/>
          </a:prstGeom>
          <a:noFill/>
        </p:spPr>
        <p:txBody>
          <a:bodyPr wrap="square" rtlCol="0">
            <a:spAutoFit/>
          </a:bodyPr>
          <a:lstStyle/>
          <a:p>
            <a:r>
              <a:rPr lang="en-GB" sz="800" b="0" i="0" dirty="0">
                <a:solidFill>
                  <a:srgbClr val="000000"/>
                </a:solidFill>
                <a:effectLst/>
                <a:latin typeface="Times New Roman" panose="02020603050405020304" pitchFamily="18" charset="0"/>
              </a:rPr>
              <a:t>Uberoi, V. (2024, August 12). I worked in the Home Office during the 2001 riots – these are the mistakes the UK government must avoid. </a:t>
            </a:r>
            <a:r>
              <a:rPr lang="en-GB" sz="800" b="0" i="1" dirty="0">
                <a:solidFill>
                  <a:srgbClr val="000000"/>
                </a:solidFill>
                <a:effectLst/>
                <a:latin typeface="Times New Roman" panose="02020603050405020304" pitchFamily="18" charset="0"/>
              </a:rPr>
              <a:t>Th</a:t>
            </a:r>
            <a:r>
              <a:rPr lang="tr-TR" sz="800" b="0" i="1" dirty="0">
                <a:solidFill>
                  <a:srgbClr val="000000"/>
                </a:solidFill>
                <a:effectLst/>
                <a:latin typeface="Times New Roman" panose="02020603050405020304" pitchFamily="18" charset="0"/>
              </a:rPr>
              <a:t>e </a:t>
            </a:r>
            <a:r>
              <a:rPr lang="en-GB" sz="800" b="0" i="1" dirty="0">
                <a:solidFill>
                  <a:srgbClr val="000000"/>
                </a:solidFill>
                <a:effectLst/>
                <a:latin typeface="Times New Roman" panose="02020603050405020304" pitchFamily="18" charset="0"/>
              </a:rPr>
              <a:t>Independent</a:t>
            </a:r>
            <a:r>
              <a:rPr lang="en-GB" sz="800" b="0" i="0" dirty="0">
                <a:solidFill>
                  <a:srgbClr val="000000"/>
                </a:solidFill>
                <a:effectLst/>
                <a:latin typeface="Times New Roman" panose="02020603050405020304" pitchFamily="18" charset="0"/>
              </a:rPr>
              <a:t>. </a:t>
            </a:r>
          </a:p>
        </p:txBody>
      </p:sp>
      <p:pic>
        <p:nvPicPr>
          <p:cNvPr id="10" name="Picture 10">
            <a:extLst>
              <a:ext uri="{FF2B5EF4-FFF2-40B4-BE49-F238E27FC236}">
                <a16:creationId xmlns:a16="http://schemas.microsoft.com/office/drawing/2014/main" id="{715E8C4F-790E-ADBC-D7B4-6C5C0BD2A5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76258" y="4552828"/>
            <a:ext cx="2387804" cy="1792062"/>
          </a:xfrm>
          <a:prstGeom prst="rect">
            <a:avLst/>
          </a:prstGeom>
        </p:spPr>
      </p:pic>
      <p:sp>
        <p:nvSpPr>
          <p:cNvPr id="11" name="TextBox 13">
            <a:extLst>
              <a:ext uri="{FF2B5EF4-FFF2-40B4-BE49-F238E27FC236}">
                <a16:creationId xmlns:a16="http://schemas.microsoft.com/office/drawing/2014/main" id="{C4AF10C0-086F-A101-04E9-07C0B566E3B1}"/>
              </a:ext>
            </a:extLst>
          </p:cNvPr>
          <p:cNvSpPr txBox="1"/>
          <p:nvPr/>
        </p:nvSpPr>
        <p:spPr>
          <a:xfrm>
            <a:off x="5928518" y="6348921"/>
            <a:ext cx="2483285"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b="0" i="0" dirty="0">
                <a:solidFill>
                  <a:srgbClr val="000000"/>
                </a:solidFill>
                <a:effectLst/>
                <a:latin typeface="Times New Roman" panose="02020603050405020304" pitchFamily="18" charset="0"/>
              </a:rPr>
              <a:t>Morris, S. (2017, September 14). UK banks are smaller and poorer a decade after the 2007 financial crash | The Independent. </a:t>
            </a:r>
            <a:r>
              <a:rPr lang="en-GB" sz="800" b="0" i="1" dirty="0">
                <a:solidFill>
                  <a:srgbClr val="000000"/>
                </a:solidFill>
                <a:effectLst/>
                <a:latin typeface="Times New Roman" panose="02020603050405020304" pitchFamily="18" charset="0"/>
              </a:rPr>
              <a:t>The Independent</a:t>
            </a:r>
            <a:r>
              <a:rPr lang="en-GB" sz="800" b="0" i="0" dirty="0">
                <a:solidFill>
                  <a:srgbClr val="000000"/>
                </a:solidFill>
                <a:effectLst/>
                <a:latin typeface="Times New Roman" panose="02020603050405020304" pitchFamily="18" charset="0"/>
              </a:rPr>
              <a:t>. </a:t>
            </a:r>
          </a:p>
        </p:txBody>
      </p:sp>
      <p:sp>
        <p:nvSpPr>
          <p:cNvPr id="12" name="Metin kutusu 11">
            <a:extLst>
              <a:ext uri="{FF2B5EF4-FFF2-40B4-BE49-F238E27FC236}">
                <a16:creationId xmlns:a16="http://schemas.microsoft.com/office/drawing/2014/main" id="{B8F9FA6E-C889-6E0C-5EA9-D250D64218A0}"/>
              </a:ext>
            </a:extLst>
          </p:cNvPr>
          <p:cNvSpPr txBox="1"/>
          <p:nvPr/>
        </p:nvSpPr>
        <p:spPr>
          <a:xfrm>
            <a:off x="180752" y="141514"/>
            <a:ext cx="8484277" cy="523220"/>
          </a:xfrm>
          <a:prstGeom prst="rect">
            <a:avLst/>
          </a:prstGeom>
          <a:noFill/>
        </p:spPr>
        <p:txBody>
          <a:bodyPr wrap="square" rtlCol="0">
            <a:spAutoFit/>
          </a:bodyPr>
          <a:lstStyle/>
          <a:p>
            <a:r>
              <a:rPr lang="tr-TR" sz="2800" dirty="0">
                <a:latin typeface="Helvetica" panose="020B0604020202020204" pitchFamily="34" charset="0"/>
                <a:cs typeface="Helvetica" panose="020B0604020202020204" pitchFamily="34" charset="0"/>
              </a:rPr>
              <a:t>UK </a:t>
            </a:r>
            <a:r>
              <a:rPr lang="tr-TR" sz="2800" dirty="0" err="1">
                <a:latin typeface="Helvetica" panose="020B0604020202020204" pitchFamily="34" charset="0"/>
                <a:cs typeface="Helvetica" panose="020B0604020202020204" pitchFamily="34" charset="0"/>
              </a:rPr>
              <a:t>Context</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Policy</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Logic</a:t>
            </a:r>
            <a:endParaRPr lang="tr-TR" sz="28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64056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46DBA-ECE8-A853-3CB4-8095173459D5}"/>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E01450A2-1DB1-1344-972A-AB3FB04155E4}"/>
              </a:ext>
            </a:extLst>
          </p:cNvPr>
          <p:cNvSpPr txBox="1"/>
          <p:nvPr/>
        </p:nvSpPr>
        <p:spPr>
          <a:xfrm>
            <a:off x="272142" y="1439803"/>
            <a:ext cx="7892143" cy="4185761"/>
          </a:xfrm>
          <a:prstGeom prst="rect">
            <a:avLst/>
          </a:prstGeom>
        </p:spPr>
        <p:txBody>
          <a:bodyPr wrap="square" lIns="0" tIns="0" rIns="0" bIns="0" rtlCol="0" anchor="t">
            <a:spAutoFit/>
          </a:bodyPr>
          <a:lstStyle/>
          <a:p>
            <a:r>
              <a:rPr lang="tr-TR" sz="1600" b="1" dirty="0">
                <a:latin typeface="Helvetica" panose="020B0604020202020204" pitchFamily="34" charset="0"/>
                <a:ea typeface="Inter" panose="020B0604020202020204" charset="0"/>
                <a:cs typeface="Helvetica" panose="020B0604020202020204" pitchFamily="34" charset="0"/>
              </a:rPr>
              <a:t>FROM</a:t>
            </a:r>
          </a:p>
          <a:p>
            <a:r>
              <a:rPr lang="tr-TR" sz="1600" dirty="0">
                <a:latin typeface="Helvetica" panose="020B0604020202020204" pitchFamily="34" charset="0"/>
                <a:ea typeface="Inter" panose="020B0604020202020204" charset="0"/>
                <a:cs typeface="Helvetica" panose="020B0604020202020204" pitchFamily="34" charset="0"/>
              </a:rPr>
              <a:t>I</a:t>
            </a:r>
            <a:r>
              <a:rPr lang="en-US" sz="1600" dirty="0" err="1">
                <a:latin typeface="Helvetica" panose="020B0604020202020204" pitchFamily="34" charset="0"/>
                <a:ea typeface="Inter" panose="020B0604020202020204" charset="0"/>
                <a:cs typeface="Helvetica" panose="020B0604020202020204" pitchFamily="34" charset="0"/>
              </a:rPr>
              <a:t>nstitutional</a:t>
            </a:r>
            <a:r>
              <a:rPr lang="en-US" sz="1600" dirty="0">
                <a:latin typeface="Helvetica" panose="020B0604020202020204" pitchFamily="34" charset="0"/>
                <a:ea typeface="Inter" panose="020B0604020202020204" charset="0"/>
                <a:cs typeface="Helvetica" panose="020B0604020202020204" pitchFamily="34" charset="0"/>
              </a:rPr>
              <a:t> repositories of knowledge with</a:t>
            </a:r>
            <a:r>
              <a:rPr lang="tr-TR" sz="1600" dirty="0">
                <a:latin typeface="Helvetica" panose="020B0604020202020204" pitchFamily="34" charset="0"/>
                <a:ea typeface="Inter" panose="020B0604020202020204" charset="0"/>
                <a:cs typeface="Helvetica" panose="020B0604020202020204" pitchFamily="34" charset="0"/>
              </a:rPr>
              <a:t> </a:t>
            </a:r>
            <a:r>
              <a:rPr lang="en-US" sz="1600" dirty="0">
                <a:latin typeface="Helvetica" panose="020B0604020202020204" pitchFamily="34" charset="0"/>
                <a:ea typeface="Inter" panose="020B0604020202020204" charset="0"/>
                <a:cs typeface="Helvetica" panose="020B0604020202020204" pitchFamily="34" charset="0"/>
              </a:rPr>
              <a:t>the traditional roles of book lending, reference services, and study places</a:t>
            </a:r>
            <a:endParaRPr lang="tr-TR" sz="1600" dirty="0">
              <a:latin typeface="Helvetica" panose="020B0604020202020204" pitchFamily="34" charset="0"/>
              <a:ea typeface="Inter" panose="020B0604020202020204" charset="0"/>
              <a:cs typeface="Helvetica" panose="020B0604020202020204" pitchFamily="34" charset="0"/>
            </a:endParaRPr>
          </a:p>
          <a:p>
            <a:endParaRPr lang="tr-TR" sz="1600" dirty="0">
              <a:latin typeface="Helvetica" panose="020B0604020202020204" pitchFamily="34" charset="0"/>
              <a:ea typeface="Inter" panose="020B0604020202020204" charset="0"/>
              <a:cs typeface="Helvetica" panose="020B0604020202020204" pitchFamily="34" charset="0"/>
            </a:endParaRPr>
          </a:p>
          <a:p>
            <a:endParaRPr lang="tr-TR" sz="1600" dirty="0">
              <a:latin typeface="Helvetica" panose="020B0604020202020204" pitchFamily="34" charset="0"/>
              <a:ea typeface="Inter" panose="020B0604020202020204" charset="0"/>
              <a:cs typeface="Helvetica" panose="020B0604020202020204" pitchFamily="34" charset="0"/>
            </a:endParaRPr>
          </a:p>
          <a:p>
            <a:endParaRPr lang="en-GB" sz="1600" dirty="0">
              <a:latin typeface="Helvetica" panose="020B0604020202020204" pitchFamily="34" charset="0"/>
              <a:ea typeface="Inter" panose="020B0604020202020204" charset="0"/>
              <a:cs typeface="Helvetica" panose="020B0604020202020204" pitchFamily="34" charset="0"/>
            </a:endParaRPr>
          </a:p>
          <a:p>
            <a:r>
              <a:rPr lang="tr-TR" sz="1600" b="1" dirty="0">
                <a:solidFill>
                  <a:srgbClr val="000000"/>
                </a:solidFill>
                <a:latin typeface="Helvetica" panose="020B0604020202020204" pitchFamily="34" charset="0"/>
                <a:cs typeface="Helvetica" panose="020B0604020202020204" pitchFamily="34" charset="0"/>
              </a:rPr>
              <a:t>TO</a:t>
            </a:r>
          </a:p>
          <a:p>
            <a:pPr marL="285750" indent="-285750">
              <a:buFont typeface="Arial" panose="020B0604020202020204" pitchFamily="34" charset="0"/>
              <a:buChar char="•"/>
            </a:pPr>
            <a:r>
              <a:rPr lang="tr-TR" sz="1600" dirty="0" err="1">
                <a:solidFill>
                  <a:srgbClr val="000000"/>
                </a:solidFill>
                <a:latin typeface="Helvetica" panose="020B0604020202020204" pitchFamily="34" charset="0"/>
                <a:cs typeface="Helvetica" panose="020B0604020202020204" pitchFamily="34" charset="0"/>
              </a:rPr>
              <a:t>Essential</a:t>
            </a:r>
            <a:r>
              <a:rPr lang="tr-TR" sz="1600" dirty="0">
                <a:solidFill>
                  <a:srgbClr val="000000"/>
                </a:solidFill>
                <a:latin typeface="Helvetica" panose="020B0604020202020204" pitchFamily="34" charset="0"/>
                <a:cs typeface="Helvetica" panose="020B0604020202020204" pitchFamily="34" charset="0"/>
              </a:rPr>
              <a:t> </a:t>
            </a:r>
            <a:r>
              <a:rPr lang="tr-TR" sz="1600" dirty="0" err="1">
                <a:solidFill>
                  <a:srgbClr val="C00000"/>
                </a:solidFill>
                <a:latin typeface="Helvetica" panose="020B0604020202020204" pitchFamily="34" charset="0"/>
                <a:cs typeface="Helvetica" panose="020B0604020202020204" pitchFamily="34" charset="0"/>
              </a:rPr>
              <a:t>social</a:t>
            </a:r>
            <a:r>
              <a:rPr lang="tr-TR" sz="1600" dirty="0">
                <a:solidFill>
                  <a:srgbClr val="C00000"/>
                </a:solidFill>
                <a:latin typeface="Helvetica" panose="020B0604020202020204" pitchFamily="34" charset="0"/>
                <a:cs typeface="Helvetica" panose="020B0604020202020204" pitchFamily="34" charset="0"/>
              </a:rPr>
              <a:t> </a:t>
            </a:r>
            <a:r>
              <a:rPr lang="tr-TR" sz="1600" dirty="0" err="1">
                <a:solidFill>
                  <a:srgbClr val="C00000"/>
                </a:solidFill>
                <a:latin typeface="Helvetica" panose="020B0604020202020204" pitchFamily="34" charset="0"/>
                <a:cs typeface="Helvetica" panose="020B0604020202020204" pitchFamily="34" charset="0"/>
              </a:rPr>
              <a:t>infrastructure</a:t>
            </a:r>
            <a:r>
              <a:rPr lang="tr-TR" sz="1600" dirty="0">
                <a:solidFill>
                  <a:srgbClr val="C00000"/>
                </a:solidFill>
                <a:latin typeface="Helvetica" panose="020B0604020202020204" pitchFamily="34" charset="0"/>
                <a:cs typeface="Helvetica" panose="020B0604020202020204" pitchFamily="34" charset="0"/>
              </a:rPr>
              <a:t> </a:t>
            </a:r>
            <a:r>
              <a:rPr lang="tr-TR" sz="1600" dirty="0">
                <a:solidFill>
                  <a:srgbClr val="000000"/>
                </a:solidFill>
                <a:latin typeface="Helvetica" panose="020B0604020202020204" pitchFamily="34" charset="0"/>
                <a:cs typeface="Helvetica" panose="020B0604020202020204" pitchFamily="34" charset="0"/>
              </a:rPr>
              <a:t>(</a:t>
            </a:r>
            <a:r>
              <a:rPr lang="tr-TR" sz="1600" dirty="0" err="1">
                <a:solidFill>
                  <a:srgbClr val="000000"/>
                </a:solidFill>
                <a:latin typeface="Helvetica" panose="020B0604020202020204" pitchFamily="34" charset="0"/>
                <a:cs typeface="Helvetica" panose="020B0604020202020204" pitchFamily="34" charset="0"/>
              </a:rPr>
              <a:t>Klinenberg</a:t>
            </a:r>
            <a:r>
              <a:rPr lang="tr-TR" sz="1600" dirty="0">
                <a:solidFill>
                  <a:srgbClr val="000000"/>
                </a:solidFill>
                <a:latin typeface="Helvetica" panose="020B0604020202020204" pitchFamily="34" charset="0"/>
                <a:cs typeface="Helvetica" panose="020B0604020202020204" pitchFamily="34" charset="0"/>
              </a:rPr>
              <a:t>, 2018)</a:t>
            </a:r>
          </a:p>
          <a:p>
            <a:pPr marL="285750" indent="-285750">
              <a:buFont typeface="Arial" panose="020B0604020202020204" pitchFamily="34" charset="0"/>
              <a:buChar char="•"/>
            </a:pPr>
            <a:r>
              <a:rPr lang="tr-TR" sz="1600" dirty="0">
                <a:solidFill>
                  <a:srgbClr val="000000"/>
                </a:solidFill>
                <a:latin typeface="Helvetica" panose="020B0604020202020204" pitchFamily="34" charset="0"/>
                <a:cs typeface="Helvetica" panose="020B0604020202020204" pitchFamily="34" charset="0"/>
              </a:rPr>
              <a:t>S</a:t>
            </a:r>
            <a:r>
              <a:rPr lang="en-US" sz="1600" b="0" i="0" dirty="0" err="1">
                <a:solidFill>
                  <a:srgbClr val="000000"/>
                </a:solidFill>
                <a:effectLst/>
                <a:latin typeface="Helvetica" panose="020B0604020202020204" pitchFamily="34" charset="0"/>
                <a:cs typeface="Helvetica" panose="020B0604020202020204" pitchFamily="34" charset="0"/>
              </a:rPr>
              <a:t>ites</a:t>
            </a:r>
            <a:r>
              <a:rPr lang="en-US" sz="1600" b="0" i="0" dirty="0">
                <a:solidFill>
                  <a:srgbClr val="000000"/>
                </a:solidFill>
                <a:effectLst/>
                <a:latin typeface="Helvetica" panose="020B0604020202020204" pitchFamily="34" charset="0"/>
                <a:cs typeface="Helvetica" panose="020B0604020202020204" pitchFamily="34" charset="0"/>
              </a:rPr>
              <a:t> for </a:t>
            </a:r>
            <a:r>
              <a:rPr lang="en-US" sz="1600" b="0" i="0" dirty="0">
                <a:solidFill>
                  <a:srgbClr val="C00000"/>
                </a:solidFill>
                <a:effectLst/>
                <a:latin typeface="Helvetica" panose="020B0604020202020204" pitchFamily="34" charset="0"/>
                <a:cs typeface="Helvetica" panose="020B0604020202020204" pitchFamily="34" charset="0"/>
              </a:rPr>
              <a:t>digital inclusion </a:t>
            </a:r>
            <a:r>
              <a:rPr lang="en-US" sz="1600" b="0" i="0" dirty="0">
                <a:solidFill>
                  <a:srgbClr val="000000"/>
                </a:solidFill>
                <a:effectLst/>
                <a:latin typeface="Helvetica" panose="020B0604020202020204" pitchFamily="34" charset="0"/>
                <a:cs typeface="Helvetica" panose="020B0604020202020204" pitchFamily="34" charset="0"/>
              </a:rPr>
              <a:t>(Bertot et al., 2010),</a:t>
            </a:r>
            <a:endParaRPr lang="tr-TR" sz="1600" b="0" i="0" dirty="0">
              <a:solidFill>
                <a:srgbClr val="000000"/>
              </a:solidFill>
              <a:effectLst/>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tr-TR" sz="1600" dirty="0">
                <a:solidFill>
                  <a:srgbClr val="C00000"/>
                </a:solidFill>
                <a:latin typeface="Helvetica" panose="020B0604020202020204" pitchFamily="34" charset="0"/>
                <a:cs typeface="Helvetica" panose="020B0604020202020204" pitchFamily="34" charset="0"/>
              </a:rPr>
              <a:t>A </a:t>
            </a:r>
            <a:r>
              <a:rPr lang="tr-TR" sz="1600" dirty="0" err="1">
                <a:solidFill>
                  <a:srgbClr val="C00000"/>
                </a:solidFill>
                <a:latin typeface="Helvetica" panose="020B0604020202020204" pitchFamily="34" charset="0"/>
                <a:cs typeface="Helvetica" panose="020B0604020202020204" pitchFamily="34" charset="0"/>
              </a:rPr>
              <a:t>meeting</a:t>
            </a:r>
            <a:r>
              <a:rPr lang="tr-TR" sz="1600" dirty="0">
                <a:solidFill>
                  <a:srgbClr val="C00000"/>
                </a:solidFill>
                <a:latin typeface="Helvetica" panose="020B0604020202020204" pitchFamily="34" charset="0"/>
                <a:cs typeface="Helvetica" panose="020B0604020202020204" pitchFamily="34" charset="0"/>
              </a:rPr>
              <a:t> place</a:t>
            </a:r>
            <a:r>
              <a:rPr lang="tr-TR" sz="1600" dirty="0">
                <a:solidFill>
                  <a:srgbClr val="000000"/>
                </a:solidFill>
                <a:latin typeface="Helvetica" panose="020B0604020202020204" pitchFamily="34" charset="0"/>
                <a:cs typeface="Helvetica" panose="020B0604020202020204" pitchFamily="34" charset="0"/>
              </a:rPr>
              <a:t> (</a:t>
            </a:r>
            <a:r>
              <a:rPr lang="tr-TR" sz="1600" dirty="0" err="1">
                <a:solidFill>
                  <a:srgbClr val="000000"/>
                </a:solidFill>
                <a:latin typeface="Helvetica" panose="020B0604020202020204" pitchFamily="34" charset="0"/>
                <a:cs typeface="Helvetica" panose="020B0604020202020204" pitchFamily="34" charset="0"/>
              </a:rPr>
              <a:t>Aabø</a:t>
            </a:r>
            <a:r>
              <a:rPr lang="tr-TR" sz="1600" dirty="0">
                <a:solidFill>
                  <a:srgbClr val="000000"/>
                </a:solidFill>
                <a:latin typeface="Helvetica" panose="020B0604020202020204" pitchFamily="34" charset="0"/>
                <a:cs typeface="Helvetica" panose="020B0604020202020204" pitchFamily="34" charset="0"/>
              </a:rPr>
              <a:t> et al., 2010) </a:t>
            </a:r>
            <a:r>
              <a:rPr lang="en-US" sz="1600" b="0" i="0" dirty="0">
                <a:solidFill>
                  <a:srgbClr val="000000"/>
                </a:solidFill>
                <a:effectLst/>
                <a:latin typeface="Helvetica" panose="020B0604020202020204" pitchFamily="34" charset="0"/>
                <a:cs typeface="Helvetica" panose="020B0604020202020204" pitchFamily="34" charset="0"/>
              </a:rPr>
              <a:t> </a:t>
            </a:r>
            <a:endParaRPr lang="tr-TR" sz="1600" b="0" i="0" dirty="0">
              <a:solidFill>
                <a:srgbClr val="000000"/>
              </a:solidFill>
              <a:effectLst/>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tr-TR" sz="1600" b="0" i="0" dirty="0">
                <a:solidFill>
                  <a:srgbClr val="C00000"/>
                </a:solidFill>
                <a:effectLst/>
                <a:latin typeface="Helvetica" panose="020B0604020202020204" pitchFamily="34" charset="0"/>
                <a:cs typeface="Helvetica" panose="020B0604020202020204" pitchFamily="34" charset="0"/>
              </a:rPr>
              <a:t>A</a:t>
            </a:r>
            <a:r>
              <a:rPr lang="en-US" sz="1600" b="0" i="0" dirty="0">
                <a:solidFill>
                  <a:srgbClr val="C00000"/>
                </a:solidFill>
                <a:effectLst/>
                <a:latin typeface="Helvetica" panose="020B0604020202020204" pitchFamily="34" charset="0"/>
                <a:cs typeface="Helvetica" panose="020B0604020202020204" pitchFamily="34" charset="0"/>
              </a:rPr>
              <a:t> safety net </a:t>
            </a:r>
            <a:r>
              <a:rPr lang="en-US" sz="1600" b="0" i="0" dirty="0">
                <a:solidFill>
                  <a:srgbClr val="000000"/>
                </a:solidFill>
                <a:effectLst/>
                <a:latin typeface="Helvetica" panose="020B0604020202020204" pitchFamily="34" charset="0"/>
                <a:cs typeface="Helvetica" panose="020B0604020202020204" pitchFamily="34" charset="0"/>
              </a:rPr>
              <a:t>amidst crisis (</a:t>
            </a:r>
            <a:r>
              <a:rPr lang="en-US" sz="1600" b="0" i="0" dirty="0" err="1">
                <a:solidFill>
                  <a:srgbClr val="000000"/>
                </a:solidFill>
                <a:effectLst/>
                <a:latin typeface="Helvetica" panose="020B0604020202020204" pitchFamily="34" charset="0"/>
                <a:cs typeface="Helvetica" panose="020B0604020202020204" pitchFamily="34" charset="0"/>
              </a:rPr>
              <a:t>Klinenberg</a:t>
            </a:r>
            <a:r>
              <a:rPr lang="en-US" sz="1600" b="0" i="0" dirty="0">
                <a:solidFill>
                  <a:srgbClr val="000000"/>
                </a:solidFill>
                <a:effectLst/>
                <a:latin typeface="Helvetica" panose="020B0604020202020204" pitchFamily="34" charset="0"/>
                <a:cs typeface="Helvetica" panose="020B0604020202020204" pitchFamily="34" charset="0"/>
              </a:rPr>
              <a:t>, 2018; Peel &amp; Lloyd, 2024), </a:t>
            </a:r>
            <a:endParaRPr lang="tr-TR" sz="1600" b="0" i="0" dirty="0">
              <a:solidFill>
                <a:srgbClr val="000000"/>
              </a:solidFill>
              <a:effectLst/>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tr-TR" sz="1600" b="0" i="0" dirty="0">
                <a:solidFill>
                  <a:srgbClr val="C00000"/>
                </a:solidFill>
                <a:effectLst/>
                <a:latin typeface="Helvetica" panose="020B0604020202020204" pitchFamily="34" charset="0"/>
                <a:cs typeface="Helvetica" panose="020B0604020202020204" pitchFamily="34" charset="0"/>
              </a:rPr>
              <a:t>W</a:t>
            </a:r>
            <a:r>
              <a:rPr lang="en-US" sz="1600" b="0" i="0" dirty="0">
                <a:solidFill>
                  <a:srgbClr val="C00000"/>
                </a:solidFill>
                <a:effectLst/>
                <a:latin typeface="Helvetica" panose="020B0604020202020204" pitchFamily="34" charset="0"/>
                <a:cs typeface="Helvetica" panose="020B0604020202020204" pitchFamily="34" charset="0"/>
              </a:rPr>
              <a:t>arm banks </a:t>
            </a:r>
            <a:r>
              <a:rPr lang="en-US" sz="1600" b="0" i="0" dirty="0">
                <a:solidFill>
                  <a:srgbClr val="000000"/>
                </a:solidFill>
                <a:effectLst/>
                <a:latin typeface="Helvetica" panose="020B0604020202020204" pitchFamily="34" charset="0"/>
                <a:cs typeface="Helvetica" panose="020B0604020202020204" pitchFamily="34" charset="0"/>
              </a:rPr>
              <a:t>building social connections and inclusion (Rabaiotti et al., 2024), and </a:t>
            </a:r>
            <a:endParaRPr lang="tr-TR" sz="1600" b="0" i="0" dirty="0">
              <a:solidFill>
                <a:srgbClr val="000000"/>
              </a:solidFill>
              <a:effectLst/>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tr-TR" sz="1600" b="0" i="0" dirty="0" err="1">
                <a:solidFill>
                  <a:srgbClr val="C00000"/>
                </a:solidFill>
                <a:effectLst/>
                <a:latin typeface="Helvetica" panose="020B0604020202020204" pitchFamily="34" charset="0"/>
                <a:cs typeface="Helvetica" panose="020B0604020202020204" pitchFamily="34" charset="0"/>
              </a:rPr>
              <a:t>Resistance</a:t>
            </a:r>
            <a:r>
              <a:rPr lang="en-US" sz="1600" b="0" i="0" dirty="0">
                <a:solidFill>
                  <a:srgbClr val="C00000"/>
                </a:solidFill>
                <a:effectLst/>
                <a:latin typeface="Helvetica" panose="020B0604020202020204" pitchFamily="34" charset="0"/>
                <a:cs typeface="Helvetica" panose="020B0604020202020204" pitchFamily="34" charset="0"/>
              </a:rPr>
              <a:t> spaces</a:t>
            </a:r>
            <a:r>
              <a:rPr lang="en-US" sz="1600" b="0" i="0" dirty="0">
                <a:solidFill>
                  <a:srgbClr val="000000"/>
                </a:solidFill>
                <a:effectLst/>
                <a:latin typeface="Helvetica" panose="020B0604020202020204" pitchFamily="34" charset="0"/>
                <a:cs typeface="Helvetica" panose="020B0604020202020204" pitchFamily="34" charset="0"/>
              </a:rPr>
              <a:t> that help struggling residents (Aptekar, 2019). </a:t>
            </a:r>
            <a:endParaRPr lang="tr-TR" sz="1600" b="0" i="0" dirty="0">
              <a:solidFill>
                <a:srgbClr val="000000"/>
              </a:solidFill>
              <a:effectLst/>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tr-TR" sz="1600" b="0" i="0" dirty="0">
                <a:solidFill>
                  <a:srgbClr val="000000"/>
                </a:solidFill>
                <a:effectLst/>
                <a:latin typeface="Helvetica" panose="020B0604020202020204" pitchFamily="34" charset="0"/>
                <a:cs typeface="Helvetica" panose="020B0604020202020204" pitchFamily="34" charset="0"/>
              </a:rPr>
              <a:t>Library</a:t>
            </a:r>
            <a:r>
              <a:rPr lang="en-US" sz="1600" b="0" i="0" dirty="0">
                <a:solidFill>
                  <a:srgbClr val="000000"/>
                </a:solidFill>
                <a:effectLst/>
                <a:latin typeface="Helvetica" panose="020B0604020202020204" pitchFamily="34" charset="0"/>
                <a:cs typeface="Helvetica" panose="020B0604020202020204" pitchFamily="34" charset="0"/>
              </a:rPr>
              <a:t> position</a:t>
            </a:r>
            <a:r>
              <a:rPr lang="tr-TR" sz="1600" b="0" i="0" dirty="0">
                <a:solidFill>
                  <a:srgbClr val="000000"/>
                </a:solidFill>
                <a:effectLst/>
                <a:latin typeface="Helvetica" panose="020B0604020202020204" pitchFamily="34" charset="0"/>
                <a:cs typeface="Helvetica" panose="020B0604020202020204" pitchFamily="34" charset="0"/>
              </a:rPr>
              <a:t>s</a:t>
            </a:r>
            <a:r>
              <a:rPr lang="en-US" sz="1600" b="0" i="0" dirty="0">
                <a:solidFill>
                  <a:srgbClr val="000000"/>
                </a:solidFill>
                <a:effectLst/>
                <a:latin typeface="Helvetica" panose="020B0604020202020204" pitchFamily="34" charset="0"/>
                <a:cs typeface="Helvetica" panose="020B0604020202020204" pitchFamily="34" charset="0"/>
              </a:rPr>
              <a:t> at the intersection of neoliberal urban policies and its role as an “</a:t>
            </a:r>
            <a:r>
              <a:rPr lang="en-US" sz="1600" b="0" i="0" dirty="0">
                <a:solidFill>
                  <a:srgbClr val="C00000"/>
                </a:solidFill>
                <a:effectLst/>
                <a:latin typeface="Helvetica" panose="020B0604020202020204" pitchFamily="34" charset="0"/>
                <a:cs typeface="Helvetica" panose="020B0604020202020204" pitchFamily="34" charset="0"/>
              </a:rPr>
              <a:t>infrastructure of care”</a:t>
            </a:r>
            <a:r>
              <a:rPr lang="en-US" sz="1600" b="0" i="0" dirty="0">
                <a:solidFill>
                  <a:srgbClr val="000000"/>
                </a:solidFill>
                <a:effectLst/>
                <a:latin typeface="Helvetica" panose="020B0604020202020204" pitchFamily="34" charset="0"/>
                <a:cs typeface="Helvetica" panose="020B0604020202020204" pitchFamily="34" charset="0"/>
              </a:rPr>
              <a:t> (Mattern, 2014) for </a:t>
            </a:r>
            <a:r>
              <a:rPr lang="en-US" sz="1600" b="0" i="0" dirty="0" err="1">
                <a:solidFill>
                  <a:srgbClr val="000000"/>
                </a:solidFill>
                <a:effectLst/>
                <a:latin typeface="Helvetica" panose="020B0604020202020204" pitchFamily="34" charset="0"/>
                <a:cs typeface="Helvetica" panose="020B0604020202020204" pitchFamily="34" charset="0"/>
              </a:rPr>
              <a:t>marginalised</a:t>
            </a:r>
            <a:r>
              <a:rPr lang="en-US" sz="1600" b="0" i="0" dirty="0">
                <a:solidFill>
                  <a:srgbClr val="000000"/>
                </a:solidFill>
                <a:effectLst/>
                <a:latin typeface="Helvetica" panose="020B0604020202020204" pitchFamily="34" charset="0"/>
                <a:cs typeface="Helvetica" panose="020B0604020202020204" pitchFamily="34" charset="0"/>
              </a:rPr>
              <a:t> groups under conditions of austerity (Peel &amp; Lloyd, 2024)</a:t>
            </a:r>
            <a:endParaRPr lang="tr-TR" sz="1600" b="0" i="0" dirty="0">
              <a:solidFill>
                <a:srgbClr val="000000"/>
              </a:solidFill>
              <a:effectLst/>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tr-TR" sz="1600" dirty="0">
                <a:latin typeface="Helvetica" panose="020B0604020202020204" pitchFamily="34" charset="0"/>
                <a:cs typeface="Helvetica" panose="020B0604020202020204" pitchFamily="34" charset="0"/>
              </a:rPr>
              <a:t>I</a:t>
            </a:r>
            <a:r>
              <a:rPr lang="en-US" sz="1600" dirty="0" err="1">
                <a:latin typeface="Helvetica" panose="020B0604020202020204" pitchFamily="34" charset="0"/>
                <a:cs typeface="Helvetica" panose="020B0604020202020204" pitchFamily="34" charset="0"/>
              </a:rPr>
              <a:t>nformal</a:t>
            </a:r>
            <a:r>
              <a:rPr lang="en-US" sz="1600" dirty="0">
                <a:latin typeface="Helvetica" panose="020B0604020202020204" pitchFamily="34" charset="0"/>
                <a:cs typeface="Helvetica" panose="020B0604020202020204" pitchFamily="34" charset="0"/>
              </a:rPr>
              <a:t> </a:t>
            </a:r>
            <a:r>
              <a:rPr lang="en-US" sz="1600" dirty="0">
                <a:solidFill>
                  <a:srgbClr val="C00000"/>
                </a:solidFill>
                <a:latin typeface="Helvetica" panose="020B0604020202020204" pitchFamily="34" charset="0"/>
                <a:cs typeface="Helvetica" panose="020B0604020202020204" pitchFamily="34" charset="0"/>
              </a:rPr>
              <a:t>community centers </a:t>
            </a:r>
            <a:r>
              <a:rPr lang="en-US" sz="1600" dirty="0">
                <a:latin typeface="Helvetica" panose="020B0604020202020204" pitchFamily="34" charset="0"/>
                <a:cs typeface="Helvetica" panose="020B0604020202020204" pitchFamily="34" charset="0"/>
              </a:rPr>
              <a:t>that absorb uncovered welfare responsibilities </a:t>
            </a:r>
            <a:endParaRPr lang="en-US" sz="1600" b="1" dirty="0">
              <a:solidFill>
                <a:srgbClr val="CA0B06"/>
              </a:solidFill>
              <a:latin typeface="Helvetica" panose="020B0604020202020204" pitchFamily="34" charset="0"/>
              <a:ea typeface="Inter Bold"/>
              <a:cs typeface="Helvetica" panose="020B0604020202020204" pitchFamily="34" charset="0"/>
              <a:sym typeface="Inter Bold"/>
            </a:endParaRPr>
          </a:p>
        </p:txBody>
      </p:sp>
      <p:sp>
        <p:nvSpPr>
          <p:cNvPr id="12" name="Metin kutusu 11">
            <a:extLst>
              <a:ext uri="{FF2B5EF4-FFF2-40B4-BE49-F238E27FC236}">
                <a16:creationId xmlns:a16="http://schemas.microsoft.com/office/drawing/2014/main" id="{485BD50B-937B-BB94-14A8-2C74928DE598}"/>
              </a:ext>
            </a:extLst>
          </p:cNvPr>
          <p:cNvSpPr txBox="1"/>
          <p:nvPr/>
        </p:nvSpPr>
        <p:spPr>
          <a:xfrm>
            <a:off x="180752" y="141514"/>
            <a:ext cx="8484277" cy="523220"/>
          </a:xfrm>
          <a:prstGeom prst="rect">
            <a:avLst/>
          </a:prstGeom>
          <a:noFill/>
        </p:spPr>
        <p:txBody>
          <a:bodyPr wrap="square" rtlCol="0">
            <a:spAutoFit/>
          </a:bodyPr>
          <a:lstStyle/>
          <a:p>
            <a:r>
              <a:rPr lang="tr-TR" sz="2800" dirty="0">
                <a:latin typeface="Helvetica" panose="020B0604020202020204" pitchFamily="34" charset="0"/>
                <a:cs typeface="Helvetica" panose="020B0604020202020204" pitchFamily="34" charset="0"/>
              </a:rPr>
              <a:t>UK </a:t>
            </a:r>
            <a:r>
              <a:rPr lang="tr-TR" sz="2800" dirty="0" err="1">
                <a:latin typeface="Helvetica" panose="020B0604020202020204" pitchFamily="34" charset="0"/>
                <a:cs typeface="Helvetica" panose="020B0604020202020204" pitchFamily="34" charset="0"/>
              </a:rPr>
              <a:t>Context</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Evolving</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Roles</a:t>
            </a:r>
            <a:endParaRPr lang="tr-TR" sz="2800" dirty="0">
              <a:latin typeface="Helvetica" panose="020B0604020202020204" pitchFamily="34" charset="0"/>
              <a:cs typeface="Helvetica" panose="020B0604020202020204" pitchFamily="34" charset="0"/>
            </a:endParaRPr>
          </a:p>
        </p:txBody>
      </p:sp>
      <p:sp>
        <p:nvSpPr>
          <p:cNvPr id="2" name="Ok: Sağ 1">
            <a:extLst>
              <a:ext uri="{FF2B5EF4-FFF2-40B4-BE49-F238E27FC236}">
                <a16:creationId xmlns:a16="http://schemas.microsoft.com/office/drawing/2014/main" id="{8CA3B7F4-57E3-9006-D9F7-11D5E008336E}"/>
              </a:ext>
            </a:extLst>
          </p:cNvPr>
          <p:cNvSpPr/>
          <p:nvPr/>
        </p:nvSpPr>
        <p:spPr>
          <a:xfrm rot="5400000">
            <a:off x="2232694" y="2420248"/>
            <a:ext cx="571225" cy="516063"/>
          </a:xfrm>
          <a:prstGeom prst="rightArrow">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b="1">
              <a:ln w="22225">
                <a:solidFill>
                  <a:schemeClr val="accent2"/>
                </a:solidFill>
                <a:prstDash val="solid"/>
              </a:ln>
              <a:solidFill>
                <a:srgbClr val="C00000"/>
              </a:solidFill>
            </a:endParaRPr>
          </a:p>
        </p:txBody>
      </p:sp>
    </p:spTree>
    <p:extLst>
      <p:ext uri="{BB962C8B-B14F-4D97-AF65-F5344CB8AC3E}">
        <p14:creationId xmlns:p14="http://schemas.microsoft.com/office/powerpoint/2010/main" val="3629032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DA92F-0BF3-0AAD-C0ED-8F38BA349EEE}"/>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4984FAEF-0147-9F1C-4C52-B83E17E24FAB}"/>
              </a:ext>
            </a:extLst>
          </p:cNvPr>
          <p:cNvSpPr txBox="1"/>
          <p:nvPr/>
        </p:nvSpPr>
        <p:spPr>
          <a:xfrm>
            <a:off x="272143" y="1876234"/>
            <a:ext cx="4206191" cy="3105530"/>
          </a:xfrm>
          <a:prstGeom prst="rect">
            <a:avLst/>
          </a:prstGeom>
        </p:spPr>
        <p:txBody>
          <a:bodyPr wrap="square" lIns="0" tIns="0" rIns="0" bIns="0" rtlCol="0" anchor="t">
            <a:spAutoFit/>
          </a:bodyPr>
          <a:lstStyle/>
          <a:p>
            <a:r>
              <a:rPr lang="en-US" sz="1600" dirty="0">
                <a:latin typeface="Helvetica" panose="020B0604020202020204" pitchFamily="34" charset="0"/>
                <a:ea typeface="Inter" panose="020B0604020202020204" charset="0"/>
                <a:cs typeface="Helvetica" panose="020B0604020202020204" pitchFamily="34" charset="0"/>
              </a:rPr>
              <a:t>These narratives may </a:t>
            </a:r>
            <a:r>
              <a:rPr lang="en-US" sz="1600" dirty="0" err="1">
                <a:latin typeface="Helvetica" panose="020B0604020202020204" pitchFamily="34" charset="0"/>
                <a:ea typeface="Inter" panose="020B0604020202020204" charset="0"/>
                <a:cs typeface="Helvetica" panose="020B0604020202020204" pitchFamily="34" charset="0"/>
              </a:rPr>
              <a:t>depoliticise</a:t>
            </a:r>
            <a:r>
              <a:rPr lang="en-US" sz="1600" dirty="0">
                <a:latin typeface="Helvetica" panose="020B0604020202020204" pitchFamily="34" charset="0"/>
                <a:ea typeface="Inter" panose="020B0604020202020204" charset="0"/>
                <a:cs typeface="Helvetica" panose="020B0604020202020204" pitchFamily="34" charset="0"/>
              </a:rPr>
              <a:t> libraries by presenting them as:</a:t>
            </a:r>
          </a:p>
          <a:p>
            <a:br>
              <a:rPr lang="en-US" sz="1600" dirty="0">
                <a:latin typeface="Helvetica" panose="020B0604020202020204" pitchFamily="34" charset="0"/>
                <a:ea typeface="Inter" panose="020B0604020202020204" charset="0"/>
                <a:cs typeface="Helvetica" panose="020B0604020202020204" pitchFamily="34" charset="0"/>
              </a:rPr>
            </a:br>
            <a:endParaRPr lang="en-US" sz="1600" dirty="0">
              <a:latin typeface="Helvetica" panose="020B0604020202020204" pitchFamily="34" charset="0"/>
              <a:ea typeface="Inter" panose="020B0604020202020204" charset="0"/>
              <a:cs typeface="Helvetica" panose="020B0604020202020204" pitchFamily="34" charset="0"/>
            </a:endParaRPr>
          </a:p>
          <a:p>
            <a:r>
              <a:rPr lang="en-US" sz="1600" dirty="0">
                <a:latin typeface="Helvetica" panose="020B0604020202020204" pitchFamily="34" charset="0"/>
                <a:ea typeface="Inter" panose="020B0604020202020204" charset="0"/>
                <a:cs typeface="Helvetica" panose="020B0604020202020204" pitchFamily="34" charset="0"/>
              </a:rPr>
              <a:t>• neutral service institutions</a:t>
            </a:r>
          </a:p>
          <a:p>
            <a:r>
              <a:rPr lang="en-US" sz="1600" dirty="0">
                <a:latin typeface="Helvetica" panose="020B0604020202020204" pitchFamily="34" charset="0"/>
                <a:ea typeface="Inter" panose="020B0604020202020204" charset="0"/>
                <a:cs typeface="Helvetica" panose="020B0604020202020204" pitchFamily="34" charset="0"/>
              </a:rPr>
              <a:t>• tools for social management</a:t>
            </a:r>
          </a:p>
          <a:p>
            <a:r>
              <a:rPr lang="en-US" sz="1600" dirty="0">
                <a:latin typeface="Helvetica" panose="020B0604020202020204" pitchFamily="34" charset="0"/>
                <a:ea typeface="Inter" panose="020B0604020202020204" charset="0"/>
                <a:cs typeface="Helvetica" panose="020B0604020202020204" pitchFamily="34" charset="0"/>
              </a:rPr>
              <a:t>• spaces of consensus</a:t>
            </a:r>
          </a:p>
          <a:p>
            <a:br>
              <a:rPr lang="en-US" sz="1600" dirty="0">
                <a:latin typeface="Helvetica" panose="020B0604020202020204" pitchFamily="34" charset="0"/>
                <a:ea typeface="Inter" panose="020B0604020202020204" charset="0"/>
                <a:cs typeface="Helvetica" panose="020B0604020202020204" pitchFamily="34" charset="0"/>
              </a:rPr>
            </a:br>
            <a:endParaRPr lang="en-US" sz="1600" dirty="0">
              <a:latin typeface="Helvetica" panose="020B0604020202020204" pitchFamily="34" charset="0"/>
              <a:ea typeface="Inter" panose="020B0604020202020204" charset="0"/>
              <a:cs typeface="Helvetica" panose="020B0604020202020204" pitchFamily="34" charset="0"/>
            </a:endParaRPr>
          </a:p>
          <a:p>
            <a:r>
              <a:rPr lang="en-US" sz="1600" dirty="0">
                <a:latin typeface="Helvetica" panose="020B0604020202020204" pitchFamily="34" charset="0"/>
                <a:ea typeface="Inter" panose="020B0604020202020204" charset="0"/>
                <a:cs typeface="Helvetica" panose="020B0604020202020204" pitchFamily="34" charset="0"/>
              </a:rPr>
              <a:t>*This risks obscuring their role as </a:t>
            </a:r>
            <a:r>
              <a:rPr lang="en-US" sz="1600" b="1" dirty="0">
                <a:solidFill>
                  <a:srgbClr val="C00000"/>
                </a:solidFill>
                <a:latin typeface="Helvetica" panose="020B0604020202020204" pitchFamily="34" charset="0"/>
                <a:ea typeface="Inter" panose="020B0604020202020204" charset="0"/>
                <a:cs typeface="Helvetica" panose="020B0604020202020204" pitchFamily="34" charset="0"/>
              </a:rPr>
              <a:t>political public spaces.</a:t>
            </a:r>
          </a:p>
          <a:p>
            <a:pPr algn="just">
              <a:lnSpc>
                <a:spcPts val="3359"/>
              </a:lnSpc>
            </a:pPr>
            <a:endParaRPr lang="en-US" sz="2399" b="1" dirty="0">
              <a:solidFill>
                <a:srgbClr val="CA0B06"/>
              </a:solidFill>
              <a:latin typeface="Inter Bold"/>
              <a:ea typeface="Inter Bold"/>
              <a:cs typeface="Inter Bold"/>
              <a:sym typeface="Inter Bold"/>
            </a:endParaRPr>
          </a:p>
        </p:txBody>
      </p:sp>
      <p:sp>
        <p:nvSpPr>
          <p:cNvPr id="6" name="Metin kutusu 5">
            <a:extLst>
              <a:ext uri="{FF2B5EF4-FFF2-40B4-BE49-F238E27FC236}">
                <a16:creationId xmlns:a16="http://schemas.microsoft.com/office/drawing/2014/main" id="{9B1E9B43-CCA6-3A0A-C758-76DBF3EF19A4}"/>
              </a:ext>
            </a:extLst>
          </p:cNvPr>
          <p:cNvSpPr txBox="1"/>
          <p:nvPr/>
        </p:nvSpPr>
        <p:spPr>
          <a:xfrm>
            <a:off x="4528457" y="2305615"/>
            <a:ext cx="4615543" cy="2246769"/>
          </a:xfrm>
          <a:prstGeom prst="rect">
            <a:avLst/>
          </a:prstGeom>
          <a:noFill/>
        </p:spPr>
        <p:txBody>
          <a:bodyPr wrap="square" rtlCol="0">
            <a:spAutoFit/>
          </a:bodyPr>
          <a:lstStyle/>
          <a:p>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Does framing </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libraries as social infrastructure </a:t>
            </a:r>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subtly shift responsibility for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community</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 cohesion</a:t>
            </a:r>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social</a:t>
            </a:r>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inequalities</a:t>
            </a:r>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tr-TR" sz="1400" b="1" dirty="0" err="1">
                <a:solidFill>
                  <a:srgbClr val="C00000"/>
                </a:solidFill>
                <a:latin typeface="Helvetica" panose="020B0604020202020204" pitchFamily="34" charset="0"/>
                <a:ea typeface="Inter" panose="020B0604020202020204" charset="0"/>
                <a:cs typeface="Helvetica" panose="020B0604020202020204" pitchFamily="34" charset="0"/>
              </a:rPr>
              <a:t>austerity</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 </a:t>
            </a:r>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onto</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 local space </a:t>
            </a:r>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rather than </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structural policy?</a:t>
            </a:r>
            <a:endParaRPr lang="tr-TR" sz="1400" b="1" dirty="0">
              <a:solidFill>
                <a:srgbClr val="C00000"/>
              </a:solidFill>
              <a:latin typeface="Helvetica" panose="020B0604020202020204" pitchFamily="34" charset="0"/>
              <a:ea typeface="Inter" panose="020B0604020202020204" charset="0"/>
              <a:cs typeface="Helvetica" panose="020B0604020202020204" pitchFamily="34" charset="0"/>
            </a:endParaRPr>
          </a:p>
          <a:p>
            <a:pPr marL="342900" indent="-342900">
              <a:buFont typeface="Arial" panose="020B0604020202020204" pitchFamily="34" charset="0"/>
              <a:buChar char="•"/>
            </a:pPr>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Are they </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compensating for shrinking welfare systems?		</a:t>
            </a:r>
            <a:endParaRPr lang="tr-TR" sz="1400" b="1" dirty="0">
              <a:solidFill>
                <a:srgbClr val="C00000"/>
              </a:solidFill>
              <a:latin typeface="Helvetica" panose="020B0604020202020204" pitchFamily="34" charset="0"/>
              <a:ea typeface="Inter" panose="020B0604020202020204" charset="0"/>
              <a:cs typeface="Helvetica" panose="020B0604020202020204" pitchFamily="34" charset="0"/>
            </a:endParaRPr>
          </a:p>
          <a:p>
            <a:pPr marL="342900" indent="-342900">
              <a:buFont typeface="Arial" panose="020B0604020202020204" pitchFamily="34" charset="0"/>
              <a:buChar char="•"/>
            </a:pPr>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Are they expected to </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repair damage caused by economic policy?		</a:t>
            </a:r>
            <a:endParaRPr lang="tr-TR" sz="1400" b="1" dirty="0">
              <a:solidFill>
                <a:srgbClr val="C00000"/>
              </a:solidFill>
              <a:latin typeface="Helvetica" panose="020B0604020202020204" pitchFamily="34" charset="0"/>
              <a:ea typeface="Inter" panose="020B0604020202020204" charset="0"/>
              <a:cs typeface="Helvetica" panose="020B0604020202020204" pitchFamily="34" charset="0"/>
            </a:endParaRPr>
          </a:p>
          <a:p>
            <a:pPr marL="342900" indent="-342900">
              <a:buFont typeface="Arial" panose="020B0604020202020204" pitchFamily="34" charset="0"/>
              <a:buChar char="•"/>
            </a:pPr>
            <a:r>
              <a:rPr lang="en-US" sz="1400" dirty="0">
                <a:solidFill>
                  <a:srgbClr val="C00000"/>
                </a:solidFill>
                <a:latin typeface="Helvetica" panose="020B0604020202020204" pitchFamily="34" charset="0"/>
                <a:ea typeface="Inter" panose="020B0604020202020204" charset="0"/>
                <a:cs typeface="Helvetica" panose="020B0604020202020204" pitchFamily="34" charset="0"/>
              </a:rPr>
              <a:t>Are they being romanticized as </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soft repair mechanisms?</a:t>
            </a:r>
            <a:endParaRPr lang="tr-TR" sz="1400" b="1" dirty="0">
              <a:solidFill>
                <a:srgbClr val="C00000"/>
              </a:solidFill>
              <a:latin typeface="Helvetica" panose="020B0604020202020204" pitchFamily="34" charset="0"/>
              <a:ea typeface="Inter" panose="020B0604020202020204" charset="0"/>
              <a:cs typeface="Helvetica" panose="020B0604020202020204" pitchFamily="34" charset="0"/>
            </a:endParaRPr>
          </a:p>
        </p:txBody>
      </p:sp>
      <p:sp>
        <p:nvSpPr>
          <p:cNvPr id="7" name="Dikdörtgen 6">
            <a:extLst>
              <a:ext uri="{FF2B5EF4-FFF2-40B4-BE49-F238E27FC236}">
                <a16:creationId xmlns:a16="http://schemas.microsoft.com/office/drawing/2014/main" id="{BBD5DAFA-9C08-A6C6-1F16-7B7F531BB5AC}"/>
              </a:ext>
            </a:extLst>
          </p:cNvPr>
          <p:cNvSpPr/>
          <p:nvPr/>
        </p:nvSpPr>
        <p:spPr>
          <a:xfrm>
            <a:off x="4478334" y="2205490"/>
            <a:ext cx="4491495" cy="2431824"/>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C00000"/>
              </a:solidFill>
            </a:endParaRPr>
          </a:p>
        </p:txBody>
      </p:sp>
      <p:sp>
        <p:nvSpPr>
          <p:cNvPr id="12" name="Metin kutusu 11">
            <a:extLst>
              <a:ext uri="{FF2B5EF4-FFF2-40B4-BE49-F238E27FC236}">
                <a16:creationId xmlns:a16="http://schemas.microsoft.com/office/drawing/2014/main" id="{22448C9F-4CD7-FFE7-B559-8372AE8D9DEB}"/>
              </a:ext>
            </a:extLst>
          </p:cNvPr>
          <p:cNvSpPr txBox="1"/>
          <p:nvPr/>
        </p:nvSpPr>
        <p:spPr>
          <a:xfrm>
            <a:off x="180752" y="141514"/>
            <a:ext cx="8484277" cy="523220"/>
          </a:xfrm>
          <a:prstGeom prst="rect">
            <a:avLst/>
          </a:prstGeom>
          <a:noFill/>
        </p:spPr>
        <p:txBody>
          <a:bodyPr wrap="square" rtlCol="0">
            <a:spAutoFit/>
          </a:bodyPr>
          <a:lstStyle/>
          <a:p>
            <a:r>
              <a:rPr lang="tr-TR" sz="2800" dirty="0" err="1">
                <a:latin typeface="Helvetica" panose="020B0604020202020204" pitchFamily="34" charset="0"/>
                <a:cs typeface="Helvetica" panose="020B0604020202020204" pitchFamily="34" charset="0"/>
              </a:rPr>
              <a:t>Depoliticisation</a:t>
            </a:r>
            <a:r>
              <a:rPr lang="tr-TR" sz="2800" dirty="0">
                <a:latin typeface="Helvetica" panose="020B0604020202020204" pitchFamily="34" charset="0"/>
                <a:cs typeface="Helvetica" panose="020B0604020202020204" pitchFamily="34" charset="0"/>
              </a:rPr>
              <a:t>?</a:t>
            </a:r>
          </a:p>
        </p:txBody>
      </p:sp>
      <p:sp>
        <p:nvSpPr>
          <p:cNvPr id="3" name="Ok: Sağ 2">
            <a:extLst>
              <a:ext uri="{FF2B5EF4-FFF2-40B4-BE49-F238E27FC236}">
                <a16:creationId xmlns:a16="http://schemas.microsoft.com/office/drawing/2014/main" id="{AEBE8B25-E01C-F08E-E7B9-E6371270192B}"/>
              </a:ext>
            </a:extLst>
          </p:cNvPr>
          <p:cNvSpPr/>
          <p:nvPr/>
        </p:nvSpPr>
        <p:spPr>
          <a:xfrm>
            <a:off x="3317854" y="2835729"/>
            <a:ext cx="986309" cy="707572"/>
          </a:xfrm>
          <a:prstGeom prst="rightArrow">
            <a:avLst/>
          </a:prstGeom>
          <a:solidFill>
            <a:srgbClr val="C00000"/>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b="1">
              <a:ln w="22225">
                <a:solidFill>
                  <a:schemeClr val="accent2"/>
                </a:solidFill>
                <a:prstDash val="solid"/>
              </a:ln>
              <a:solidFill>
                <a:srgbClr val="C00000"/>
              </a:solidFill>
            </a:endParaRPr>
          </a:p>
        </p:txBody>
      </p:sp>
    </p:spTree>
    <p:extLst>
      <p:ext uri="{BB962C8B-B14F-4D97-AF65-F5344CB8AC3E}">
        <p14:creationId xmlns:p14="http://schemas.microsoft.com/office/powerpoint/2010/main" val="211033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89576-5BB8-D874-F377-511D0AFDB959}"/>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70525FBF-EFEA-75DD-A831-BEA57664273B}"/>
              </a:ext>
            </a:extLst>
          </p:cNvPr>
          <p:cNvSpPr txBox="1"/>
          <p:nvPr/>
        </p:nvSpPr>
        <p:spPr>
          <a:xfrm>
            <a:off x="253998" y="1173234"/>
            <a:ext cx="5795506" cy="4829079"/>
          </a:xfrm>
          <a:prstGeom prst="rect">
            <a:avLst/>
          </a:prstGeom>
        </p:spPr>
        <p:txBody>
          <a:bodyPr wrap="square" lIns="0" tIns="0" rIns="0" bIns="0" rtlCol="0" anchor="t">
            <a:spAutoFit/>
          </a:bodyPr>
          <a:lstStyle/>
          <a:p>
            <a:r>
              <a:rPr lang="en-GB" dirty="0">
                <a:latin typeface="Helvetica" panose="020B0604020202020204" pitchFamily="34" charset="0"/>
                <a:ea typeface="Inter" panose="020B0604020202020204" charset="0"/>
                <a:cs typeface="Helvetica" panose="020B0604020202020204" pitchFamily="34" charset="0"/>
              </a:rPr>
              <a:t>Despite their </a:t>
            </a:r>
            <a:r>
              <a:rPr lang="en-GB" b="1" dirty="0">
                <a:latin typeface="Helvetica" panose="020B0604020202020204" pitchFamily="34" charset="0"/>
                <a:ea typeface="Inter" panose="020B0604020202020204" charset="0"/>
                <a:cs typeface="Helvetica" panose="020B0604020202020204" pitchFamily="34" charset="0"/>
              </a:rPr>
              <a:t>symbolic recognition</a:t>
            </a:r>
            <a:r>
              <a:rPr lang="tr-TR" b="1" dirty="0">
                <a:latin typeface="Helvetica" panose="020B0604020202020204" pitchFamily="34" charset="0"/>
                <a:ea typeface="Inter" panose="020B0604020202020204" charset="0"/>
                <a:cs typeface="Helvetica" panose="020B0604020202020204" pitchFamily="34" charset="0"/>
              </a:rPr>
              <a:t> in </a:t>
            </a:r>
            <a:r>
              <a:rPr lang="tr-TR" b="1" dirty="0" err="1">
                <a:latin typeface="Helvetica" panose="020B0604020202020204" pitchFamily="34" charset="0"/>
                <a:ea typeface="Inter" panose="020B0604020202020204" charset="0"/>
                <a:cs typeface="Helvetica" panose="020B0604020202020204" pitchFamily="34" charset="0"/>
              </a:rPr>
              <a:t>policy</a:t>
            </a:r>
            <a:r>
              <a:rPr lang="en-GB" dirty="0">
                <a:latin typeface="Helvetica" panose="020B0604020202020204" pitchFamily="34" charset="0"/>
                <a:ea typeface="Inter" panose="020B0604020202020204" charset="0"/>
                <a:cs typeface="Helvetica" panose="020B0604020202020204" pitchFamily="34" charset="0"/>
              </a:rPr>
              <a:t>:</a:t>
            </a:r>
          </a:p>
          <a:p>
            <a:br>
              <a:rPr lang="en-GB" dirty="0">
                <a:latin typeface="Helvetica" panose="020B0604020202020204" pitchFamily="34" charset="0"/>
                <a:ea typeface="Inter" panose="020B0604020202020204" charset="0"/>
                <a:cs typeface="Helvetica" panose="020B0604020202020204" pitchFamily="34" charset="0"/>
              </a:rPr>
            </a:br>
            <a:endParaRPr lang="en-GB" dirty="0">
              <a:latin typeface="Helvetica" panose="020B0604020202020204" pitchFamily="34" charset="0"/>
              <a:ea typeface="Inter" panose="020B0604020202020204" charset="0"/>
              <a:cs typeface="Helvetica" panose="020B0604020202020204" pitchFamily="34" charset="0"/>
            </a:endParaRPr>
          </a:p>
          <a:p>
            <a:r>
              <a:rPr lang="en-GB" dirty="0">
                <a:latin typeface="Helvetica" panose="020B0604020202020204" pitchFamily="34" charset="0"/>
                <a:ea typeface="Inter" panose="020B0604020202020204" charset="0"/>
                <a:cs typeface="Helvetica" panose="020B0604020202020204" pitchFamily="34" charset="0"/>
              </a:rPr>
              <a:t>• Library funding has </a:t>
            </a:r>
            <a:r>
              <a:rPr lang="en-GB" b="1" dirty="0">
                <a:latin typeface="Helvetica" panose="020B0604020202020204" pitchFamily="34" charset="0"/>
                <a:ea typeface="Inter" panose="020B0604020202020204" charset="0"/>
                <a:cs typeface="Helvetica" panose="020B0604020202020204" pitchFamily="34" charset="0"/>
              </a:rPr>
              <a:t>declined</a:t>
            </a:r>
            <a:r>
              <a:rPr lang="en-GB" dirty="0">
                <a:latin typeface="Helvetica" panose="020B0604020202020204" pitchFamily="34" charset="0"/>
                <a:ea typeface="Inter" panose="020B0604020202020204" charset="0"/>
                <a:cs typeface="Helvetica" panose="020B0604020202020204" pitchFamily="34" charset="0"/>
              </a:rPr>
              <a:t> significantly</a:t>
            </a:r>
          </a:p>
          <a:p>
            <a:r>
              <a:rPr lang="en-GB" dirty="0">
                <a:latin typeface="Helvetica" panose="020B0604020202020204" pitchFamily="34" charset="0"/>
                <a:ea typeface="Inter" panose="020B0604020202020204" charset="0"/>
                <a:cs typeface="Helvetica" panose="020B0604020202020204" pitchFamily="34" charset="0"/>
              </a:rPr>
              <a:t>• Services have been restructured</a:t>
            </a:r>
          </a:p>
          <a:p>
            <a:r>
              <a:rPr lang="en-GB" dirty="0">
                <a:latin typeface="Helvetica" panose="020B0604020202020204" pitchFamily="34" charset="0"/>
                <a:ea typeface="Inter" panose="020B0604020202020204" charset="0"/>
                <a:cs typeface="Helvetica" panose="020B0604020202020204" pitchFamily="34" charset="0"/>
              </a:rPr>
              <a:t>• Staff numbers have fallen</a:t>
            </a:r>
          </a:p>
          <a:p>
            <a:br>
              <a:rPr lang="en-GB" dirty="0">
                <a:latin typeface="Helvetica" panose="020B0604020202020204" pitchFamily="34" charset="0"/>
                <a:ea typeface="Inter" panose="020B0604020202020204" charset="0"/>
                <a:cs typeface="Helvetica" panose="020B0604020202020204" pitchFamily="34" charset="0"/>
              </a:rPr>
            </a:br>
            <a:endParaRPr lang="en-GB" dirty="0">
              <a:latin typeface="Helvetica" panose="020B0604020202020204" pitchFamily="34" charset="0"/>
              <a:ea typeface="Inter" panose="020B0604020202020204" charset="0"/>
              <a:cs typeface="Helvetica" panose="020B0604020202020204" pitchFamily="34" charset="0"/>
            </a:endParaRPr>
          </a:p>
          <a:p>
            <a:r>
              <a:rPr lang="en-GB" u="sng" dirty="0">
                <a:latin typeface="Helvetica" panose="020B0604020202020204" pitchFamily="34" charset="0"/>
                <a:ea typeface="Inter" panose="020B0604020202020204" charset="0"/>
                <a:cs typeface="Helvetica" panose="020B0604020202020204" pitchFamily="34" charset="0"/>
              </a:rPr>
              <a:t>Key figures (England):</a:t>
            </a:r>
          </a:p>
          <a:p>
            <a:endParaRPr lang="en-GB" dirty="0">
              <a:latin typeface="Helvetica" panose="020B0604020202020204" pitchFamily="34" charset="0"/>
              <a:ea typeface="Inter" panose="020B0604020202020204" charset="0"/>
              <a:cs typeface="Helvetica" panose="020B0604020202020204" pitchFamily="34" charset="0"/>
            </a:endParaRPr>
          </a:p>
          <a:p>
            <a:r>
              <a:rPr lang="en-GB" dirty="0">
                <a:latin typeface="Helvetica" panose="020B0604020202020204" pitchFamily="34" charset="0"/>
                <a:ea typeface="Inter" panose="020B0604020202020204" charset="0"/>
                <a:cs typeface="Helvetica" panose="020B0604020202020204" pitchFamily="34" charset="0"/>
              </a:rPr>
              <a:t>• Spending fell from </a:t>
            </a:r>
            <a:endParaRPr lang="tr-TR" dirty="0">
              <a:latin typeface="Helvetica" panose="020B0604020202020204" pitchFamily="34" charset="0"/>
              <a:ea typeface="Inter" panose="020B0604020202020204" charset="0"/>
              <a:cs typeface="Helvetica" panose="020B0604020202020204" pitchFamily="34" charset="0"/>
            </a:endParaRPr>
          </a:p>
          <a:p>
            <a:r>
              <a:rPr lang="en-GB" dirty="0">
                <a:latin typeface="Helvetica" panose="020B0604020202020204" pitchFamily="34" charset="0"/>
                <a:ea typeface="Inter" panose="020B0604020202020204" charset="0"/>
                <a:cs typeface="Helvetica" panose="020B0604020202020204" pitchFamily="34" charset="0"/>
              </a:rPr>
              <a:t>£1bn to &lt;£750m</a:t>
            </a:r>
            <a:endParaRPr lang="tr-TR" dirty="0">
              <a:latin typeface="Helvetica" panose="020B0604020202020204" pitchFamily="34" charset="0"/>
              <a:ea typeface="Inter" panose="020B0604020202020204" charset="0"/>
              <a:cs typeface="Helvetica" panose="020B0604020202020204" pitchFamily="34" charset="0"/>
            </a:endParaRPr>
          </a:p>
          <a:p>
            <a:r>
              <a:rPr lang="en-GB" dirty="0">
                <a:latin typeface="Helvetica" panose="020B0604020202020204" pitchFamily="34" charset="0"/>
                <a:ea typeface="Inter" panose="020B0604020202020204" charset="0"/>
                <a:cs typeface="Helvetica" panose="020B0604020202020204" pitchFamily="34" charset="0"/>
              </a:rPr>
              <a:t> (2009–2019)</a:t>
            </a:r>
          </a:p>
          <a:p>
            <a:r>
              <a:rPr lang="en-GB" dirty="0">
                <a:latin typeface="Helvetica" panose="020B0604020202020204" pitchFamily="34" charset="0"/>
                <a:ea typeface="Inter" panose="020B0604020202020204" charset="0"/>
                <a:cs typeface="Helvetica" panose="020B0604020202020204" pitchFamily="34" charset="0"/>
              </a:rPr>
              <a:t>• ~800 libraries closed (~17%)</a:t>
            </a:r>
          </a:p>
          <a:p>
            <a:r>
              <a:rPr lang="en-GB" dirty="0">
                <a:latin typeface="Helvetica" panose="020B0604020202020204" pitchFamily="34" charset="0"/>
                <a:ea typeface="Inter" panose="020B0604020202020204" charset="0"/>
                <a:cs typeface="Helvetica" panose="020B0604020202020204" pitchFamily="34" charset="0"/>
              </a:rPr>
              <a:t>• Staff reduced from </a:t>
            </a:r>
            <a:endParaRPr lang="tr-TR" dirty="0">
              <a:latin typeface="Helvetica" panose="020B0604020202020204" pitchFamily="34" charset="0"/>
              <a:ea typeface="Inter" panose="020B0604020202020204" charset="0"/>
              <a:cs typeface="Helvetica" panose="020B0604020202020204" pitchFamily="34" charset="0"/>
            </a:endParaRPr>
          </a:p>
          <a:p>
            <a:r>
              <a:rPr lang="en-GB" dirty="0">
                <a:latin typeface="Helvetica" panose="020B0604020202020204" pitchFamily="34" charset="0"/>
                <a:ea typeface="Inter" panose="020B0604020202020204" charset="0"/>
                <a:cs typeface="Helvetica" panose="020B0604020202020204" pitchFamily="34" charset="0"/>
              </a:rPr>
              <a:t>24,000 to 15,300</a:t>
            </a:r>
          </a:p>
          <a:p>
            <a:pPr algn="just">
              <a:lnSpc>
                <a:spcPts val="3359"/>
              </a:lnSpc>
            </a:pPr>
            <a:endParaRPr lang="en-US" sz="2399" b="1" dirty="0">
              <a:solidFill>
                <a:srgbClr val="CA0B06"/>
              </a:solidFill>
              <a:latin typeface="Inter Bold"/>
              <a:ea typeface="Inter Bold"/>
              <a:cs typeface="Inter Bold"/>
              <a:sym typeface="Inter Bold"/>
            </a:endParaRPr>
          </a:p>
        </p:txBody>
      </p:sp>
      <p:sp>
        <p:nvSpPr>
          <p:cNvPr id="12" name="Metin kutusu 11">
            <a:extLst>
              <a:ext uri="{FF2B5EF4-FFF2-40B4-BE49-F238E27FC236}">
                <a16:creationId xmlns:a16="http://schemas.microsoft.com/office/drawing/2014/main" id="{45EDDD40-25F1-CFB9-9A12-D2074FD37455}"/>
              </a:ext>
            </a:extLst>
          </p:cNvPr>
          <p:cNvSpPr txBox="1"/>
          <p:nvPr/>
        </p:nvSpPr>
        <p:spPr>
          <a:xfrm>
            <a:off x="180752" y="141514"/>
            <a:ext cx="8484277" cy="523220"/>
          </a:xfrm>
          <a:prstGeom prst="rect">
            <a:avLst/>
          </a:prstGeom>
          <a:noFill/>
        </p:spPr>
        <p:txBody>
          <a:bodyPr wrap="square" rtlCol="0">
            <a:spAutoFit/>
          </a:bodyPr>
          <a:lstStyle/>
          <a:p>
            <a:r>
              <a:rPr lang="tr-TR" sz="2800" dirty="0" err="1">
                <a:latin typeface="Helvetica" panose="020B0604020202020204" pitchFamily="34" charset="0"/>
                <a:cs typeface="Helvetica" panose="020B0604020202020204" pitchFamily="34" charset="0"/>
              </a:rPr>
              <a:t>Austerity</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and</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Institutional</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Pressure</a:t>
            </a:r>
            <a:r>
              <a:rPr lang="tr-TR" sz="2800" dirty="0">
                <a:latin typeface="Helvetica" panose="020B0604020202020204" pitchFamily="34" charset="0"/>
                <a:cs typeface="Helvetica" panose="020B0604020202020204" pitchFamily="34" charset="0"/>
              </a:rPr>
              <a:t> </a:t>
            </a:r>
          </a:p>
        </p:txBody>
      </p:sp>
      <p:sp>
        <p:nvSpPr>
          <p:cNvPr id="2" name="AutoShape 4">
            <a:extLst>
              <a:ext uri="{FF2B5EF4-FFF2-40B4-BE49-F238E27FC236}">
                <a16:creationId xmlns:a16="http://schemas.microsoft.com/office/drawing/2014/main" id="{84013893-F4AE-F760-AE56-EC4401DF7F9A}"/>
              </a:ext>
            </a:extLst>
          </p:cNvPr>
          <p:cNvSpPr/>
          <p:nvPr/>
        </p:nvSpPr>
        <p:spPr>
          <a:xfrm>
            <a:off x="72730" y="6086143"/>
            <a:ext cx="2496299" cy="0"/>
          </a:xfrm>
          <a:prstGeom prst="line">
            <a:avLst/>
          </a:prstGeom>
          <a:ln w="19050" cap="flat">
            <a:solidFill>
              <a:srgbClr val="C72A09"/>
            </a:solidFill>
            <a:prstDash val="solid"/>
            <a:headEnd type="none" w="sm" len="sm"/>
            <a:tailEnd type="none" w="sm" len="sm"/>
          </a:ln>
        </p:spPr>
        <p:txBody>
          <a:bodyPr/>
          <a:lstStyle/>
          <a:p>
            <a:endParaRPr lang="en-US"/>
          </a:p>
        </p:txBody>
      </p:sp>
      <p:sp>
        <p:nvSpPr>
          <p:cNvPr id="3" name="Metin kutusu 2">
            <a:extLst>
              <a:ext uri="{FF2B5EF4-FFF2-40B4-BE49-F238E27FC236}">
                <a16:creationId xmlns:a16="http://schemas.microsoft.com/office/drawing/2014/main" id="{DEE31201-E652-7F83-1C8A-FFFA160D7115}"/>
              </a:ext>
            </a:extLst>
          </p:cNvPr>
          <p:cNvSpPr txBox="1"/>
          <p:nvPr/>
        </p:nvSpPr>
        <p:spPr>
          <a:xfrm>
            <a:off x="0" y="6078721"/>
            <a:ext cx="6740094" cy="707886"/>
          </a:xfrm>
          <a:prstGeom prst="rect">
            <a:avLst/>
          </a:prstGeom>
          <a:noFill/>
        </p:spPr>
        <p:txBody>
          <a:bodyPr wrap="square" rtlCol="0">
            <a:spAutoFit/>
          </a:bodyPr>
          <a:lstStyle/>
          <a:p>
            <a:r>
              <a:rPr lang="en-US" sz="1000" dirty="0">
                <a:latin typeface="Helvetica" panose="020B0604020202020204" pitchFamily="34" charset="0"/>
                <a:ea typeface="Inter" panose="020B0604020202020204" charset="0"/>
                <a:cs typeface="Helvetica" panose="020B0604020202020204" pitchFamily="34" charset="0"/>
              </a:rPr>
              <a:t>The Guardian (2018)</a:t>
            </a:r>
            <a:br>
              <a:rPr lang="en-US" sz="1000" dirty="0">
                <a:latin typeface="Helvetica" panose="020B0604020202020204" pitchFamily="34" charset="0"/>
                <a:ea typeface="Inter" panose="020B0604020202020204" charset="0"/>
                <a:cs typeface="Helvetica" panose="020B0604020202020204" pitchFamily="34" charset="0"/>
              </a:rPr>
            </a:br>
            <a:r>
              <a:rPr lang="en-US" sz="1000" dirty="0">
                <a:latin typeface="Helvetica" panose="020B0604020202020204" pitchFamily="34" charset="0"/>
                <a:ea typeface="Inter" panose="020B0604020202020204" charset="0"/>
                <a:cs typeface="Helvetica" panose="020B0604020202020204" pitchFamily="34" charset="0"/>
              </a:rPr>
              <a:t>Yorkshire Bylines (2022)</a:t>
            </a:r>
            <a:br>
              <a:rPr lang="en-US" sz="1000" dirty="0">
                <a:latin typeface="Helvetica" panose="020B0604020202020204" pitchFamily="34" charset="0"/>
                <a:ea typeface="Inter" panose="020B0604020202020204" charset="0"/>
                <a:cs typeface="Helvetica" panose="020B0604020202020204" pitchFamily="34" charset="0"/>
              </a:rPr>
            </a:br>
            <a:r>
              <a:rPr lang="en-US" sz="1000" dirty="0">
                <a:latin typeface="Helvetica" panose="020B0604020202020204" pitchFamily="34" charset="0"/>
                <a:ea typeface="Inter" panose="020B0604020202020204" charset="0"/>
                <a:cs typeface="Helvetica" panose="020B0604020202020204" pitchFamily="34" charset="0"/>
              </a:rPr>
              <a:t>Surrey County Council (2024)</a:t>
            </a:r>
            <a:br>
              <a:rPr lang="en-US" sz="1000" dirty="0">
                <a:latin typeface="Helvetica" panose="020B0604020202020204" pitchFamily="34" charset="0"/>
                <a:ea typeface="Inter" panose="020B0604020202020204" charset="0"/>
                <a:cs typeface="Helvetica" panose="020B0604020202020204" pitchFamily="34" charset="0"/>
              </a:rPr>
            </a:br>
            <a:r>
              <a:rPr lang="en-US" sz="1000" dirty="0">
                <a:latin typeface="Helvetica" panose="020B0604020202020204" pitchFamily="34" charset="0"/>
                <a:ea typeface="Inter" panose="020B0604020202020204" charset="0"/>
                <a:cs typeface="Helvetica" panose="020B0604020202020204" pitchFamily="34" charset="0"/>
              </a:rPr>
              <a:t>Staffordshire County Council (2024)</a:t>
            </a:r>
          </a:p>
        </p:txBody>
      </p:sp>
      <p:pic>
        <p:nvPicPr>
          <p:cNvPr id="16" name="Picture 8">
            <a:extLst>
              <a:ext uri="{FF2B5EF4-FFF2-40B4-BE49-F238E27FC236}">
                <a16:creationId xmlns:a16="http://schemas.microsoft.com/office/drawing/2014/main" id="{99A17BFE-2798-5308-7E5C-C9E9DA286DA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442857" y="611117"/>
            <a:ext cx="3603069" cy="3040074"/>
          </a:xfrm>
          <a:prstGeom prst="rect">
            <a:avLst/>
          </a:prstGeom>
        </p:spPr>
      </p:pic>
      <p:pic>
        <p:nvPicPr>
          <p:cNvPr id="15" name="Picture 7">
            <a:extLst>
              <a:ext uri="{FF2B5EF4-FFF2-40B4-BE49-F238E27FC236}">
                <a16:creationId xmlns:a16="http://schemas.microsoft.com/office/drawing/2014/main" id="{9749F196-E3D1-E02F-2793-3F3B904C0B6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923198" y="2628239"/>
            <a:ext cx="2816896" cy="2985109"/>
          </a:xfrm>
          <a:prstGeom prst="rect">
            <a:avLst/>
          </a:prstGeom>
        </p:spPr>
      </p:pic>
      <p:pic>
        <p:nvPicPr>
          <p:cNvPr id="17" name="Picture 10">
            <a:extLst>
              <a:ext uri="{FF2B5EF4-FFF2-40B4-BE49-F238E27FC236}">
                <a16:creationId xmlns:a16="http://schemas.microsoft.com/office/drawing/2014/main" id="{DF663D27-33E3-BF0C-EFBA-77D2654DC9F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331749" y="4096712"/>
            <a:ext cx="2714177" cy="2760016"/>
          </a:xfrm>
          <a:prstGeom prst="rect">
            <a:avLst/>
          </a:prstGeom>
        </p:spPr>
      </p:pic>
    </p:spTree>
    <p:extLst>
      <p:ext uri="{BB962C8B-B14F-4D97-AF65-F5344CB8AC3E}">
        <p14:creationId xmlns:p14="http://schemas.microsoft.com/office/powerpoint/2010/main" val="876447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36D86-F421-45B3-A4CF-7363049C50B2}"/>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6EAA111B-AC58-FC93-D4F3-881CD959C870}"/>
              </a:ext>
            </a:extLst>
          </p:cNvPr>
          <p:cNvSpPr txBox="1"/>
          <p:nvPr/>
        </p:nvSpPr>
        <p:spPr>
          <a:xfrm>
            <a:off x="70553" y="980632"/>
            <a:ext cx="5111927" cy="2120645"/>
          </a:xfrm>
          <a:prstGeom prst="rect">
            <a:avLst/>
          </a:prstGeom>
        </p:spPr>
        <p:txBody>
          <a:bodyPr wrap="square" lIns="0" tIns="0" rIns="0" bIns="0" rtlCol="0" anchor="t">
            <a:spAutoFit/>
          </a:bodyPr>
          <a:lstStyle/>
          <a:p>
            <a:r>
              <a:rPr lang="en-US" sz="1600" dirty="0">
                <a:latin typeface="Helvetica" panose="020B0604020202020204" pitchFamily="34" charset="0"/>
                <a:ea typeface="Inter" panose="020B0604020202020204" charset="0"/>
                <a:cs typeface="Helvetica" panose="020B0604020202020204" pitchFamily="34" charset="0"/>
              </a:rPr>
              <a:t>Austerity has also reshaped libra</a:t>
            </a:r>
            <a:r>
              <a:rPr lang="tr-TR" sz="1600" dirty="0" err="1">
                <a:latin typeface="Helvetica" panose="020B0604020202020204" pitchFamily="34" charset="0"/>
                <a:ea typeface="Inter" panose="020B0604020202020204" charset="0"/>
                <a:cs typeface="Helvetica" panose="020B0604020202020204" pitchFamily="34" charset="0"/>
              </a:rPr>
              <a:t>ry’s</a:t>
            </a:r>
            <a:r>
              <a:rPr lang="tr-TR" sz="1600" dirty="0">
                <a:latin typeface="Helvetica" panose="020B0604020202020204" pitchFamily="34" charset="0"/>
                <a:ea typeface="Inter" panose="020B0604020202020204" charset="0"/>
                <a:cs typeface="Helvetica" panose="020B0604020202020204" pitchFamily="34" charset="0"/>
              </a:rPr>
              <a:t> </a:t>
            </a:r>
            <a:r>
              <a:rPr lang="en-US" sz="1600" dirty="0">
                <a:latin typeface="Helvetica" panose="020B0604020202020204" pitchFamily="34" charset="0"/>
                <a:ea typeface="Inter" panose="020B0604020202020204" charset="0"/>
                <a:cs typeface="Helvetica" panose="020B0604020202020204" pitchFamily="34" charset="0"/>
              </a:rPr>
              <a:t>governance:</a:t>
            </a:r>
          </a:p>
          <a:p>
            <a:endParaRPr lang="en-US" sz="1600" dirty="0">
              <a:latin typeface="Helvetica" panose="020B0604020202020204" pitchFamily="34" charset="0"/>
              <a:ea typeface="Inter" panose="020B0604020202020204" charset="0"/>
              <a:cs typeface="Helvetica" panose="020B0604020202020204" pitchFamily="34" charset="0"/>
            </a:endParaRPr>
          </a:p>
          <a:p>
            <a:r>
              <a:rPr lang="en-US" sz="1600" dirty="0">
                <a:solidFill>
                  <a:srgbClr val="C00000"/>
                </a:solidFill>
                <a:latin typeface="Helvetica" panose="020B0604020202020204" pitchFamily="34" charset="0"/>
                <a:ea typeface="Inter" panose="020B0604020202020204" charset="0"/>
                <a:cs typeface="Helvetica" panose="020B0604020202020204" pitchFamily="34" charset="0"/>
              </a:rPr>
              <a:t>• Volunteer-run branches</a:t>
            </a:r>
          </a:p>
          <a:p>
            <a:r>
              <a:rPr lang="en-US" sz="1600" dirty="0">
                <a:solidFill>
                  <a:srgbClr val="C00000"/>
                </a:solidFill>
                <a:latin typeface="Helvetica" panose="020B0604020202020204" pitchFamily="34" charset="0"/>
                <a:ea typeface="Inter" panose="020B0604020202020204" charset="0"/>
                <a:cs typeface="Helvetica" panose="020B0604020202020204" pitchFamily="34" charset="0"/>
              </a:rPr>
              <a:t>• Community-managed libraries</a:t>
            </a:r>
          </a:p>
          <a:p>
            <a:r>
              <a:rPr lang="en-US" sz="1600" dirty="0">
                <a:solidFill>
                  <a:srgbClr val="C00000"/>
                </a:solidFill>
                <a:latin typeface="Helvetica" panose="020B0604020202020204" pitchFamily="34" charset="0"/>
                <a:ea typeface="Inter" panose="020B0604020202020204" charset="0"/>
                <a:cs typeface="Helvetica" panose="020B0604020202020204" pitchFamily="34" charset="0"/>
              </a:rPr>
              <a:t>• Hybrid governance models</a:t>
            </a:r>
            <a:br>
              <a:rPr lang="en-US" sz="1600" dirty="0">
                <a:latin typeface="Helvetica" panose="020B0604020202020204" pitchFamily="34" charset="0"/>
                <a:ea typeface="Inter" panose="020B0604020202020204" charset="0"/>
                <a:cs typeface="Helvetica" panose="020B0604020202020204" pitchFamily="34" charset="0"/>
              </a:rPr>
            </a:br>
            <a:endParaRPr lang="en-US" sz="1600" dirty="0">
              <a:latin typeface="Helvetica" panose="020B0604020202020204" pitchFamily="34" charset="0"/>
              <a:ea typeface="Inter" panose="020B0604020202020204" charset="0"/>
              <a:cs typeface="Helvetica" panose="020B0604020202020204" pitchFamily="34" charset="0"/>
            </a:endParaRPr>
          </a:p>
          <a:p>
            <a:r>
              <a:rPr lang="en-US" sz="1600" dirty="0">
                <a:latin typeface="Helvetica" panose="020B0604020202020204" pitchFamily="34" charset="0"/>
                <a:ea typeface="Inter" panose="020B0604020202020204" charset="0"/>
                <a:cs typeface="Helvetica" panose="020B0604020202020204" pitchFamily="34" charset="0"/>
              </a:rPr>
              <a:t>*Libraries increasingly rely on community participation.</a:t>
            </a:r>
          </a:p>
          <a:p>
            <a:pPr algn="just">
              <a:lnSpc>
                <a:spcPts val="3359"/>
              </a:lnSpc>
            </a:pPr>
            <a:endParaRPr lang="en-US" sz="2399" b="1" dirty="0">
              <a:solidFill>
                <a:srgbClr val="CA0B06"/>
              </a:solidFill>
              <a:latin typeface="Inter Bold"/>
              <a:ea typeface="Inter Bold"/>
              <a:cs typeface="Inter Bold"/>
              <a:sym typeface="Inter Bold"/>
            </a:endParaRPr>
          </a:p>
        </p:txBody>
      </p:sp>
      <p:sp>
        <p:nvSpPr>
          <p:cNvPr id="12" name="Metin kutusu 11">
            <a:extLst>
              <a:ext uri="{FF2B5EF4-FFF2-40B4-BE49-F238E27FC236}">
                <a16:creationId xmlns:a16="http://schemas.microsoft.com/office/drawing/2014/main" id="{B5AF88DC-3727-B1B5-1794-7646C10469FB}"/>
              </a:ext>
            </a:extLst>
          </p:cNvPr>
          <p:cNvSpPr txBox="1"/>
          <p:nvPr/>
        </p:nvSpPr>
        <p:spPr>
          <a:xfrm>
            <a:off x="70553" y="185762"/>
            <a:ext cx="8484277" cy="523220"/>
          </a:xfrm>
          <a:prstGeom prst="rect">
            <a:avLst/>
          </a:prstGeom>
          <a:noFill/>
        </p:spPr>
        <p:txBody>
          <a:bodyPr wrap="square" rtlCol="0">
            <a:spAutoFit/>
          </a:bodyPr>
          <a:lstStyle/>
          <a:p>
            <a:r>
              <a:rPr lang="tr-TR" sz="2800" dirty="0">
                <a:latin typeface="Helvetica" panose="020B0604020202020204" pitchFamily="34" charset="0"/>
                <a:cs typeface="Helvetica" panose="020B0604020202020204" pitchFamily="34" charset="0"/>
              </a:rPr>
              <a:t>Changing </a:t>
            </a:r>
            <a:r>
              <a:rPr lang="tr-TR" sz="2800" dirty="0" err="1">
                <a:latin typeface="Helvetica" panose="020B0604020202020204" pitchFamily="34" charset="0"/>
                <a:cs typeface="Helvetica" panose="020B0604020202020204" pitchFamily="34" charset="0"/>
              </a:rPr>
              <a:t>Governance</a:t>
            </a:r>
            <a:r>
              <a:rPr lang="tr-TR" sz="2800" dirty="0">
                <a:latin typeface="Helvetica" panose="020B0604020202020204" pitchFamily="34" charset="0"/>
                <a:cs typeface="Helvetica" panose="020B0604020202020204" pitchFamily="34" charset="0"/>
              </a:rPr>
              <a:t> </a:t>
            </a:r>
            <a:r>
              <a:rPr lang="tr-TR" sz="2800" dirty="0" err="1">
                <a:latin typeface="Helvetica" panose="020B0604020202020204" pitchFamily="34" charset="0"/>
                <a:cs typeface="Helvetica" panose="020B0604020202020204" pitchFamily="34" charset="0"/>
              </a:rPr>
              <a:t>Models</a:t>
            </a:r>
            <a:endParaRPr lang="tr-TR" sz="2800" dirty="0">
              <a:latin typeface="Helvetica" panose="020B0604020202020204" pitchFamily="34" charset="0"/>
              <a:cs typeface="Helvetica" panose="020B0604020202020204" pitchFamily="34" charset="0"/>
            </a:endParaRPr>
          </a:p>
        </p:txBody>
      </p:sp>
      <p:sp>
        <p:nvSpPr>
          <p:cNvPr id="2" name="AutoShape 4">
            <a:extLst>
              <a:ext uri="{FF2B5EF4-FFF2-40B4-BE49-F238E27FC236}">
                <a16:creationId xmlns:a16="http://schemas.microsoft.com/office/drawing/2014/main" id="{25E21ACF-BABC-F152-DB62-993F3C669333}"/>
              </a:ext>
            </a:extLst>
          </p:cNvPr>
          <p:cNvSpPr/>
          <p:nvPr/>
        </p:nvSpPr>
        <p:spPr>
          <a:xfrm>
            <a:off x="72730" y="6086143"/>
            <a:ext cx="2496299" cy="0"/>
          </a:xfrm>
          <a:prstGeom prst="line">
            <a:avLst/>
          </a:prstGeom>
          <a:ln w="19050" cap="flat">
            <a:solidFill>
              <a:srgbClr val="C72A09"/>
            </a:solidFill>
            <a:prstDash val="solid"/>
            <a:headEnd type="none" w="sm" len="sm"/>
            <a:tailEnd type="none" w="sm" len="sm"/>
          </a:ln>
        </p:spPr>
        <p:txBody>
          <a:bodyPr/>
          <a:lstStyle/>
          <a:p>
            <a:endParaRPr lang="en-US"/>
          </a:p>
        </p:txBody>
      </p:sp>
      <p:sp>
        <p:nvSpPr>
          <p:cNvPr id="3" name="Metin kutusu 2">
            <a:extLst>
              <a:ext uri="{FF2B5EF4-FFF2-40B4-BE49-F238E27FC236}">
                <a16:creationId xmlns:a16="http://schemas.microsoft.com/office/drawing/2014/main" id="{4B5D10F7-91ED-B20D-D112-ECA97C9B785B}"/>
              </a:ext>
            </a:extLst>
          </p:cNvPr>
          <p:cNvSpPr txBox="1"/>
          <p:nvPr/>
        </p:nvSpPr>
        <p:spPr>
          <a:xfrm>
            <a:off x="0" y="6078721"/>
            <a:ext cx="6740094" cy="707886"/>
          </a:xfrm>
          <a:prstGeom prst="rect">
            <a:avLst/>
          </a:prstGeom>
          <a:noFill/>
        </p:spPr>
        <p:txBody>
          <a:bodyPr wrap="square" rtlCol="0">
            <a:spAutoFit/>
          </a:bodyPr>
          <a:lstStyle/>
          <a:p>
            <a:r>
              <a:rPr lang="en-US" sz="1000" dirty="0">
                <a:latin typeface="Helvetica" panose="020B0604020202020204" pitchFamily="34" charset="0"/>
                <a:ea typeface="Inter" panose="020B0604020202020204" charset="0"/>
                <a:cs typeface="Helvetica" panose="020B0604020202020204" pitchFamily="34" charset="0"/>
              </a:rPr>
              <a:t>CIPFA (2019)</a:t>
            </a:r>
            <a:br>
              <a:rPr lang="en-US" sz="1000" dirty="0">
                <a:latin typeface="Helvetica" panose="020B0604020202020204" pitchFamily="34" charset="0"/>
                <a:ea typeface="Inter" panose="020B0604020202020204" charset="0"/>
                <a:cs typeface="Helvetica" panose="020B0604020202020204" pitchFamily="34" charset="0"/>
              </a:rPr>
            </a:br>
            <a:r>
              <a:rPr lang="en-US" sz="1000" dirty="0">
                <a:latin typeface="Helvetica" panose="020B0604020202020204" pitchFamily="34" charset="0"/>
                <a:ea typeface="Inter" panose="020B0604020202020204" charset="0"/>
                <a:cs typeface="Helvetica" panose="020B0604020202020204" pitchFamily="34" charset="0"/>
              </a:rPr>
              <a:t>Libraries Connected (2022)</a:t>
            </a:r>
            <a:br>
              <a:rPr lang="en-US" sz="1000" dirty="0">
                <a:latin typeface="Helvetica" panose="020B0604020202020204" pitchFamily="34" charset="0"/>
                <a:ea typeface="Inter" panose="020B0604020202020204" charset="0"/>
                <a:cs typeface="Helvetica" panose="020B0604020202020204" pitchFamily="34" charset="0"/>
              </a:rPr>
            </a:br>
            <a:r>
              <a:rPr lang="en-US" sz="1000" dirty="0">
                <a:latin typeface="Helvetica" panose="020B0604020202020204" pitchFamily="34" charset="0"/>
                <a:ea typeface="Inter" panose="020B0604020202020204" charset="0"/>
                <a:cs typeface="Helvetica" panose="020B0604020202020204" pitchFamily="34" charset="0"/>
              </a:rPr>
              <a:t>Independent (2024)</a:t>
            </a:r>
            <a:br>
              <a:rPr lang="en-US" sz="1000" dirty="0">
                <a:latin typeface="Helvetica" panose="020B0604020202020204" pitchFamily="34" charset="0"/>
                <a:ea typeface="Inter" panose="020B0604020202020204" charset="0"/>
                <a:cs typeface="Helvetica" panose="020B0604020202020204" pitchFamily="34" charset="0"/>
              </a:rPr>
            </a:br>
            <a:r>
              <a:rPr lang="en-US" sz="1000" dirty="0">
                <a:latin typeface="Helvetica" panose="020B0604020202020204" pitchFamily="34" charset="0"/>
                <a:ea typeface="Inter" panose="020B0604020202020204" charset="0"/>
                <a:cs typeface="Helvetica" panose="020B0604020202020204" pitchFamily="34" charset="0"/>
              </a:rPr>
              <a:t>Government Business (2018)</a:t>
            </a:r>
            <a:endParaRPr lang="tr-TR" sz="1000" dirty="0">
              <a:latin typeface="Helvetica" panose="020B0604020202020204" pitchFamily="34" charset="0"/>
              <a:ea typeface="Inter" panose="020B0604020202020204" charset="0"/>
              <a:cs typeface="Helvetica" panose="020B0604020202020204" pitchFamily="34" charset="0"/>
            </a:endParaRPr>
          </a:p>
        </p:txBody>
      </p:sp>
      <p:sp>
        <p:nvSpPr>
          <p:cNvPr id="6" name="Metin kutusu 5">
            <a:extLst>
              <a:ext uri="{FF2B5EF4-FFF2-40B4-BE49-F238E27FC236}">
                <a16:creationId xmlns:a16="http://schemas.microsoft.com/office/drawing/2014/main" id="{F5144BAF-813D-3CE5-653E-67288E74A731}"/>
              </a:ext>
            </a:extLst>
          </p:cNvPr>
          <p:cNvSpPr txBox="1"/>
          <p:nvPr/>
        </p:nvSpPr>
        <p:spPr>
          <a:xfrm>
            <a:off x="-14110" y="3472544"/>
            <a:ext cx="5643105" cy="2339102"/>
          </a:xfrm>
          <a:prstGeom prst="rect">
            <a:avLst/>
          </a:prstGeom>
          <a:noFill/>
        </p:spPr>
        <p:txBody>
          <a:bodyPr wrap="square">
            <a:spAutoFit/>
          </a:bodyPr>
          <a:lstStyle/>
          <a:p>
            <a:r>
              <a:rPr lang="en-US" sz="1600" dirty="0">
                <a:latin typeface="Helvetica" panose="020B0604020202020204" pitchFamily="34" charset="0"/>
                <a:cs typeface="Helvetica" panose="020B0604020202020204" pitchFamily="34" charset="0"/>
              </a:rPr>
              <a:t>community-led libraries:</a:t>
            </a:r>
            <a:br>
              <a:rPr lang="en-US" sz="1600" dirty="0">
                <a:latin typeface="Helvetica" panose="020B0604020202020204" pitchFamily="34" charset="0"/>
                <a:cs typeface="Helvetica" panose="020B0604020202020204" pitchFamily="34" charset="0"/>
              </a:rPr>
            </a:br>
            <a:endParaRPr lang="en-US" sz="1600" dirty="0">
              <a:latin typeface="Helvetica" panose="020B0604020202020204" pitchFamily="34" charset="0"/>
              <a:cs typeface="Helvetica" panose="020B0604020202020204" pitchFamily="34" charset="0"/>
            </a:endParaRPr>
          </a:p>
          <a:p>
            <a:r>
              <a:rPr lang="en-US" sz="1600" dirty="0">
                <a:latin typeface="Helvetica" panose="020B0604020202020204" pitchFamily="34" charset="0"/>
                <a:cs typeface="Helvetica" panose="020B0604020202020204" pitchFamily="34" charset="0"/>
              </a:rPr>
              <a:t>• Bradford – Wilsden, Denholme, Wrose</a:t>
            </a:r>
          </a:p>
          <a:p>
            <a:r>
              <a:rPr lang="en-US" sz="1600" dirty="0">
                <a:latin typeface="Helvetica" panose="020B0604020202020204" pitchFamily="34" charset="0"/>
                <a:cs typeface="Helvetica" panose="020B0604020202020204" pitchFamily="34" charset="0"/>
              </a:rPr>
              <a:t>• Sheffield – 16 branches preserved through volunteer support</a:t>
            </a:r>
          </a:p>
          <a:p>
            <a:r>
              <a:rPr lang="en-US" sz="1600" dirty="0">
                <a:latin typeface="Helvetica" panose="020B0604020202020204" pitchFamily="34" charset="0"/>
                <a:cs typeface="Helvetica" panose="020B0604020202020204" pitchFamily="34" charset="0"/>
              </a:rPr>
              <a:t>• Jesmond Library (Newcastle)</a:t>
            </a:r>
          </a:p>
          <a:p>
            <a:r>
              <a:rPr lang="en-US" sz="1600" dirty="0">
                <a:latin typeface="Helvetica" panose="020B0604020202020204" pitchFamily="34" charset="0"/>
                <a:cs typeface="Helvetica" panose="020B0604020202020204" pitchFamily="34" charset="0"/>
              </a:rPr>
              <a:t>• Kensal Rise Library (London)</a:t>
            </a:r>
          </a:p>
          <a:p>
            <a:endParaRPr lang="en-US" sz="1600" dirty="0">
              <a:latin typeface="Helvetica" panose="020B0604020202020204" pitchFamily="34" charset="0"/>
              <a:cs typeface="Helvetica" panose="020B0604020202020204" pitchFamily="34" charset="0"/>
            </a:endParaRPr>
          </a:p>
          <a:p>
            <a:r>
              <a:rPr lang="en-US" sz="1600" dirty="0">
                <a:latin typeface="Helvetica" panose="020B0604020202020204" pitchFamily="34" charset="0"/>
                <a:cs typeface="Helvetica" panose="020B0604020202020204" pitchFamily="34" charset="0"/>
              </a:rPr>
              <a:t>*Some councils </a:t>
            </a:r>
            <a:r>
              <a:rPr lang="en-US" sz="1600" dirty="0" err="1">
                <a:latin typeface="Helvetica" panose="020B0604020202020204" pitchFamily="34" charset="0"/>
                <a:cs typeface="Helvetica" panose="020B0604020202020204" pitchFamily="34" charset="0"/>
              </a:rPr>
              <a:t>formalised</a:t>
            </a:r>
            <a:r>
              <a:rPr lang="en-US" sz="1600" dirty="0">
                <a:latin typeface="Helvetica" panose="020B0604020202020204" pitchFamily="34" charset="0"/>
                <a:cs typeface="Helvetica" panose="020B0604020202020204" pitchFamily="34" charset="0"/>
              </a:rPr>
              <a:t> </a:t>
            </a:r>
            <a:r>
              <a:rPr lang="en-US" sz="1600" dirty="0">
                <a:solidFill>
                  <a:srgbClr val="C00000"/>
                </a:solidFill>
                <a:latin typeface="Helvetica" panose="020B0604020202020204" pitchFamily="34" charset="0"/>
                <a:cs typeface="Helvetica" panose="020B0604020202020204" pitchFamily="34" charset="0"/>
              </a:rPr>
              <a:t>community partnership</a:t>
            </a:r>
            <a:r>
              <a:rPr lang="en-US" dirty="0">
                <a:solidFill>
                  <a:srgbClr val="C00000"/>
                </a:solidFill>
              </a:rPr>
              <a:t> models.</a:t>
            </a:r>
          </a:p>
        </p:txBody>
      </p:sp>
      <p:sp>
        <p:nvSpPr>
          <p:cNvPr id="7" name="Ok: Sağ 6">
            <a:extLst>
              <a:ext uri="{FF2B5EF4-FFF2-40B4-BE49-F238E27FC236}">
                <a16:creationId xmlns:a16="http://schemas.microsoft.com/office/drawing/2014/main" id="{1B4AD07B-E2FD-EB4B-8BFE-034B295C0014}"/>
              </a:ext>
            </a:extLst>
          </p:cNvPr>
          <p:cNvSpPr/>
          <p:nvPr/>
        </p:nvSpPr>
        <p:spPr>
          <a:xfrm rot="5400000">
            <a:off x="1035266" y="2838485"/>
            <a:ext cx="571225" cy="516063"/>
          </a:xfrm>
          <a:prstGeom prst="rightArrow">
            <a:avLst/>
          </a:prstGeom>
          <a:solidFill>
            <a:srgbClr val="C00000"/>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b="1">
              <a:ln w="22225">
                <a:solidFill>
                  <a:schemeClr val="accent2"/>
                </a:solidFill>
                <a:prstDash val="solid"/>
              </a:ln>
              <a:solidFill>
                <a:srgbClr val="C00000"/>
              </a:solidFill>
            </a:endParaRPr>
          </a:p>
        </p:txBody>
      </p:sp>
      <p:pic>
        <p:nvPicPr>
          <p:cNvPr id="8" name="Picture 12">
            <a:extLst>
              <a:ext uri="{FF2B5EF4-FFF2-40B4-BE49-F238E27FC236}">
                <a16:creationId xmlns:a16="http://schemas.microsoft.com/office/drawing/2014/main" id="{7482768D-3B39-10B9-58FF-94066028781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82480" y="98678"/>
            <a:ext cx="2708606" cy="3319936"/>
          </a:xfrm>
          <a:prstGeom prst="rect">
            <a:avLst/>
          </a:prstGeom>
        </p:spPr>
      </p:pic>
      <p:pic>
        <p:nvPicPr>
          <p:cNvPr id="9" name="Picture 11">
            <a:extLst>
              <a:ext uri="{FF2B5EF4-FFF2-40B4-BE49-F238E27FC236}">
                <a16:creationId xmlns:a16="http://schemas.microsoft.com/office/drawing/2014/main" id="{F015814C-ADF0-6B97-E303-C5659B6AA79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41275" y="2773361"/>
            <a:ext cx="2768734" cy="3073938"/>
          </a:xfrm>
          <a:prstGeom prst="rect">
            <a:avLst/>
          </a:prstGeom>
        </p:spPr>
      </p:pic>
      <p:pic>
        <p:nvPicPr>
          <p:cNvPr id="10" name="Picture 10">
            <a:extLst>
              <a:ext uri="{FF2B5EF4-FFF2-40B4-BE49-F238E27FC236}">
                <a16:creationId xmlns:a16="http://schemas.microsoft.com/office/drawing/2014/main" id="{232A08E9-4B89-0195-F28D-4CBFED348DD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464973" y="4069645"/>
            <a:ext cx="2496299" cy="2719214"/>
          </a:xfrm>
          <a:prstGeom prst="rect">
            <a:avLst/>
          </a:prstGeom>
        </p:spPr>
      </p:pic>
    </p:spTree>
    <p:extLst>
      <p:ext uri="{BB962C8B-B14F-4D97-AF65-F5344CB8AC3E}">
        <p14:creationId xmlns:p14="http://schemas.microsoft.com/office/powerpoint/2010/main" val="545042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FF054-36BE-9E9E-E626-7B7715CBCAE9}"/>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A78A0DFA-7D01-3EC8-98DF-6332D8294A0E}"/>
              </a:ext>
            </a:extLst>
          </p:cNvPr>
          <p:cNvSpPr txBox="1"/>
          <p:nvPr/>
        </p:nvSpPr>
        <p:spPr>
          <a:xfrm>
            <a:off x="320925" y="815912"/>
            <a:ext cx="8010600" cy="2613088"/>
          </a:xfrm>
          <a:prstGeom prst="rect">
            <a:avLst/>
          </a:prstGeom>
        </p:spPr>
        <p:txBody>
          <a:bodyPr wrap="square" lIns="0" tIns="0" rIns="0" bIns="0" rtlCol="0" anchor="t">
            <a:spAutoFit/>
          </a:bodyPr>
          <a:lstStyle/>
          <a:p>
            <a:r>
              <a:rPr lang="en-US" sz="1600" dirty="0">
                <a:latin typeface="Helvetica" panose="020B0604020202020204" pitchFamily="34" charset="0"/>
                <a:ea typeface="Inter" panose="020B0604020202020204" charset="0"/>
                <a:cs typeface="Helvetica" panose="020B0604020202020204" pitchFamily="34" charset="0"/>
              </a:rPr>
              <a:t>Libraries today </a:t>
            </a:r>
            <a:r>
              <a:rPr lang="tr-TR" sz="1600" dirty="0">
                <a:latin typeface="Helvetica" panose="020B0604020202020204" pitchFamily="34" charset="0"/>
                <a:ea typeface="Inter" panose="020B0604020202020204" charset="0"/>
                <a:cs typeface="Helvetica" panose="020B0604020202020204" pitchFamily="34" charset="0"/>
              </a:rPr>
              <a:t>can</a:t>
            </a:r>
            <a:r>
              <a:rPr lang="en-US" sz="1600" dirty="0">
                <a:latin typeface="Helvetica" panose="020B0604020202020204" pitchFamily="34" charset="0"/>
                <a:ea typeface="Inter" panose="020B0604020202020204" charset="0"/>
                <a:cs typeface="Helvetica" panose="020B0604020202020204" pitchFamily="34" charset="0"/>
              </a:rPr>
              <a:t> function as </a:t>
            </a:r>
            <a:r>
              <a:rPr lang="en-US" sz="1600" b="1" dirty="0">
                <a:solidFill>
                  <a:srgbClr val="C00000"/>
                </a:solidFill>
                <a:latin typeface="Helvetica" panose="020B0604020202020204" pitchFamily="34" charset="0"/>
                <a:ea typeface="Inter" panose="020B0604020202020204" charset="0"/>
                <a:cs typeface="Helvetica" panose="020B0604020202020204" pitchFamily="34" charset="0"/>
              </a:rPr>
              <a:t>commons-in-the-making</a:t>
            </a:r>
            <a:r>
              <a:rPr lang="en-US" sz="1600" dirty="0">
                <a:latin typeface="Helvetica" panose="020B0604020202020204" pitchFamily="34" charset="0"/>
                <a:ea typeface="Inter" panose="020B0604020202020204" charset="0"/>
                <a:cs typeface="Helvetica" panose="020B0604020202020204" pitchFamily="34" charset="0"/>
              </a:rPr>
              <a:t> (quasi-commons spaces):</a:t>
            </a:r>
          </a:p>
          <a:p>
            <a:endParaRPr lang="en-US" sz="1600" dirty="0">
              <a:latin typeface="Helvetica" panose="020B0604020202020204" pitchFamily="34" charset="0"/>
              <a:ea typeface="Inter" panose="020B0604020202020204" charset="0"/>
              <a:cs typeface="Helvetica" panose="020B0604020202020204" pitchFamily="34" charset="0"/>
            </a:endParaRPr>
          </a:p>
          <a:p>
            <a:r>
              <a:rPr lang="en-US" sz="1600" dirty="0">
                <a:latin typeface="Helvetica" panose="020B0604020202020204" pitchFamily="34" charset="0"/>
                <a:ea typeface="Inter" panose="020B0604020202020204" charset="0"/>
                <a:cs typeface="Helvetica" panose="020B0604020202020204" pitchFamily="34" charset="0"/>
              </a:rPr>
              <a:t>• Partly </a:t>
            </a:r>
            <a:r>
              <a:rPr lang="en-US" sz="1600" b="1" dirty="0">
                <a:latin typeface="Helvetica" panose="020B0604020202020204" pitchFamily="34" charset="0"/>
                <a:ea typeface="Inter" panose="020B0604020202020204" charset="0"/>
                <a:cs typeface="Helvetica" panose="020B0604020202020204" pitchFamily="34" charset="0"/>
              </a:rPr>
              <a:t>state-provided</a:t>
            </a:r>
            <a:br>
              <a:rPr lang="en-US" sz="1600" dirty="0">
                <a:latin typeface="Helvetica" panose="020B0604020202020204" pitchFamily="34" charset="0"/>
                <a:ea typeface="Inter" panose="020B0604020202020204" charset="0"/>
                <a:cs typeface="Helvetica" panose="020B0604020202020204" pitchFamily="34" charset="0"/>
              </a:rPr>
            </a:br>
            <a:r>
              <a:rPr lang="en-US" sz="1600" dirty="0">
                <a:latin typeface="Helvetica" panose="020B0604020202020204" pitchFamily="34" charset="0"/>
                <a:ea typeface="Inter" panose="020B0604020202020204" charset="0"/>
                <a:cs typeface="Helvetica" panose="020B0604020202020204" pitchFamily="34" charset="0"/>
              </a:rPr>
              <a:t>• Partly </a:t>
            </a:r>
            <a:r>
              <a:rPr lang="en-US" sz="1600" b="1" dirty="0">
                <a:latin typeface="Helvetica" panose="020B0604020202020204" pitchFamily="34" charset="0"/>
                <a:ea typeface="Inter" panose="020B0604020202020204" charset="0"/>
                <a:cs typeface="Helvetica" panose="020B0604020202020204" pitchFamily="34" charset="0"/>
              </a:rPr>
              <a:t>community-produced</a:t>
            </a:r>
          </a:p>
          <a:p>
            <a:endParaRPr lang="en-US" sz="1600" dirty="0">
              <a:latin typeface="Helvetica" panose="020B0604020202020204" pitchFamily="34" charset="0"/>
              <a:ea typeface="Inter" panose="020B0604020202020204" charset="0"/>
              <a:cs typeface="Helvetica" panose="020B0604020202020204" pitchFamily="34" charset="0"/>
            </a:endParaRPr>
          </a:p>
          <a:p>
            <a:r>
              <a:rPr lang="en-US" sz="1600" dirty="0">
                <a:latin typeface="Helvetica" panose="020B0604020202020204" pitchFamily="34" charset="0"/>
                <a:ea typeface="Inter" panose="020B0604020202020204" charset="0"/>
                <a:cs typeface="Helvetica" panose="020B0604020202020204" pitchFamily="34" charset="0"/>
              </a:rPr>
              <a:t>They involve:</a:t>
            </a:r>
          </a:p>
          <a:p>
            <a:r>
              <a:rPr lang="en-US" sz="1600" dirty="0">
                <a:latin typeface="Helvetica" panose="020B0604020202020204" pitchFamily="34" charset="0"/>
                <a:ea typeface="Inter" panose="020B0604020202020204" charset="0"/>
                <a:cs typeface="Helvetica" panose="020B0604020202020204" pitchFamily="34" charset="0"/>
              </a:rPr>
              <a:t>• Volunteer </a:t>
            </a:r>
            <a:r>
              <a:rPr lang="en-US" sz="1600" dirty="0" err="1">
                <a:latin typeface="Helvetica" panose="020B0604020202020204" pitchFamily="34" charset="0"/>
                <a:ea typeface="Inter" panose="020B0604020202020204" charset="0"/>
                <a:cs typeface="Helvetica" panose="020B0604020202020204" pitchFamily="34" charset="0"/>
              </a:rPr>
              <a:t>labour</a:t>
            </a:r>
            <a:br>
              <a:rPr lang="en-US" sz="1600" dirty="0">
                <a:latin typeface="Helvetica" panose="020B0604020202020204" pitchFamily="34" charset="0"/>
                <a:ea typeface="Inter" panose="020B0604020202020204" charset="0"/>
                <a:cs typeface="Helvetica" panose="020B0604020202020204" pitchFamily="34" charset="0"/>
              </a:rPr>
            </a:br>
            <a:r>
              <a:rPr lang="en-US" sz="1600" dirty="0">
                <a:latin typeface="Helvetica" panose="020B0604020202020204" pitchFamily="34" charset="0"/>
                <a:ea typeface="Inter" panose="020B0604020202020204" charset="0"/>
                <a:cs typeface="Helvetica" panose="020B0604020202020204" pitchFamily="34" charset="0"/>
              </a:rPr>
              <a:t>• User-led programming</a:t>
            </a:r>
            <a:br>
              <a:rPr lang="en-US" sz="1600" dirty="0">
                <a:latin typeface="Helvetica" panose="020B0604020202020204" pitchFamily="34" charset="0"/>
                <a:ea typeface="Inter" panose="020B0604020202020204" charset="0"/>
                <a:cs typeface="Helvetica" panose="020B0604020202020204" pitchFamily="34" charset="0"/>
              </a:rPr>
            </a:br>
            <a:r>
              <a:rPr lang="en-US" sz="1600" dirty="0">
                <a:latin typeface="Helvetica" panose="020B0604020202020204" pitchFamily="34" charset="0"/>
                <a:ea typeface="Inter" panose="020B0604020202020204" charset="0"/>
                <a:cs typeface="Helvetica" panose="020B0604020202020204" pitchFamily="34" charset="0"/>
              </a:rPr>
              <a:t>• Hybrid governance arrangements</a:t>
            </a:r>
          </a:p>
          <a:p>
            <a:pPr algn="just">
              <a:lnSpc>
                <a:spcPts val="3359"/>
              </a:lnSpc>
            </a:pPr>
            <a:endParaRPr lang="en-US" sz="2399" b="1" dirty="0">
              <a:solidFill>
                <a:srgbClr val="CA0B06"/>
              </a:solidFill>
              <a:latin typeface="Inter Bold"/>
              <a:ea typeface="Inter Bold"/>
              <a:cs typeface="Inter Bold"/>
              <a:sym typeface="Inter Bold"/>
            </a:endParaRPr>
          </a:p>
        </p:txBody>
      </p:sp>
      <p:sp>
        <p:nvSpPr>
          <p:cNvPr id="6" name="Metin kutusu 5">
            <a:extLst>
              <a:ext uri="{FF2B5EF4-FFF2-40B4-BE49-F238E27FC236}">
                <a16:creationId xmlns:a16="http://schemas.microsoft.com/office/drawing/2014/main" id="{C2302D1B-D754-8725-9227-941E03FC2B06}"/>
              </a:ext>
            </a:extLst>
          </p:cNvPr>
          <p:cNvSpPr txBox="1"/>
          <p:nvPr/>
        </p:nvSpPr>
        <p:spPr>
          <a:xfrm>
            <a:off x="72730" y="3786680"/>
            <a:ext cx="4150927" cy="2308324"/>
          </a:xfrm>
          <a:prstGeom prst="rect">
            <a:avLst/>
          </a:prstGeom>
          <a:noFill/>
        </p:spPr>
        <p:txBody>
          <a:bodyPr wrap="square">
            <a:spAutoFit/>
          </a:bodyPr>
          <a:lstStyle/>
          <a:p>
            <a:r>
              <a:rPr lang="en-US" sz="1600" dirty="0">
                <a:latin typeface="Helvetica" panose="020B0604020202020204" pitchFamily="34" charset="0"/>
                <a:cs typeface="Helvetica" panose="020B0604020202020204" pitchFamily="34" charset="0"/>
              </a:rPr>
              <a:t>A </a:t>
            </a:r>
            <a:r>
              <a:rPr lang="en-US" sz="1600" b="1" dirty="0">
                <a:latin typeface="Helvetica" panose="020B0604020202020204" pitchFamily="34" charset="0"/>
                <a:cs typeface="Helvetica" panose="020B0604020202020204" pitchFamily="34" charset="0"/>
              </a:rPr>
              <a:t>commons perspective </a:t>
            </a:r>
            <a:r>
              <a:rPr lang="en-US" sz="1600" dirty="0">
                <a:latin typeface="Helvetica" panose="020B0604020202020204" pitchFamily="34" charset="0"/>
                <a:cs typeface="Helvetica" panose="020B0604020202020204" pitchFamily="34" charset="0"/>
              </a:rPr>
              <a:t>helps re-politicize social infrastructure.</a:t>
            </a:r>
          </a:p>
          <a:p>
            <a:endParaRPr lang="en-US" sz="1600" dirty="0">
              <a:latin typeface="Helvetica" panose="020B0604020202020204" pitchFamily="34" charset="0"/>
              <a:cs typeface="Helvetica" panose="020B0604020202020204" pitchFamily="34" charset="0"/>
            </a:endParaRPr>
          </a:p>
          <a:p>
            <a:r>
              <a:rPr lang="en-US" sz="1600" dirty="0">
                <a:latin typeface="Helvetica" panose="020B0604020202020204" pitchFamily="34" charset="0"/>
                <a:cs typeface="Helvetica" panose="020B0604020202020204" pitchFamily="34" charset="0"/>
              </a:rPr>
              <a:t>It raises questions about:</a:t>
            </a:r>
          </a:p>
          <a:p>
            <a:r>
              <a:rPr lang="en-US" sz="1600" dirty="0">
                <a:latin typeface="Helvetica" panose="020B0604020202020204" pitchFamily="34" charset="0"/>
                <a:cs typeface="Helvetica" panose="020B0604020202020204" pitchFamily="34" charset="0"/>
              </a:rPr>
              <a:t>• whose needs are supported</a:t>
            </a:r>
            <a:br>
              <a:rPr lang="en-US" sz="1600" dirty="0">
                <a:latin typeface="Helvetica" panose="020B0604020202020204" pitchFamily="34" charset="0"/>
                <a:cs typeface="Helvetica" panose="020B0604020202020204" pitchFamily="34" charset="0"/>
              </a:rPr>
            </a:br>
            <a:r>
              <a:rPr lang="en-US" sz="1600" dirty="0">
                <a:latin typeface="Helvetica" panose="020B0604020202020204" pitchFamily="34" charset="0"/>
                <a:cs typeface="Helvetica" panose="020B0604020202020204" pitchFamily="34" charset="0"/>
              </a:rPr>
              <a:t>• whose participation is enabled</a:t>
            </a:r>
            <a:br>
              <a:rPr lang="en-US" sz="1600" dirty="0">
                <a:latin typeface="Helvetica" panose="020B0604020202020204" pitchFamily="34" charset="0"/>
                <a:cs typeface="Helvetica" panose="020B0604020202020204" pitchFamily="34" charset="0"/>
              </a:rPr>
            </a:br>
            <a:r>
              <a:rPr lang="en-US" sz="1600" dirty="0">
                <a:latin typeface="Helvetica" panose="020B0604020202020204" pitchFamily="34" charset="0"/>
                <a:cs typeface="Helvetica" panose="020B0604020202020204" pitchFamily="34" charset="0"/>
              </a:rPr>
              <a:t>• how contestation emerges</a:t>
            </a:r>
          </a:p>
          <a:p>
            <a:endParaRPr lang="en-US" sz="1600" dirty="0">
              <a:latin typeface="Helvetica" panose="020B0604020202020204" pitchFamily="34" charset="0"/>
              <a:cs typeface="Helvetica" panose="020B0604020202020204" pitchFamily="34" charset="0"/>
            </a:endParaRPr>
          </a:p>
          <a:p>
            <a:r>
              <a:rPr lang="en-US" sz="1600" dirty="0">
                <a:solidFill>
                  <a:srgbClr val="C00000"/>
                </a:solidFill>
                <a:latin typeface="Helvetica" panose="020B0604020202020204" pitchFamily="34" charset="0"/>
                <a:cs typeface="Helvetica" panose="020B0604020202020204" pitchFamily="34" charset="0"/>
              </a:rPr>
              <a:t>*Libraries become contested public spaces</a:t>
            </a:r>
          </a:p>
        </p:txBody>
      </p:sp>
      <p:sp>
        <p:nvSpPr>
          <p:cNvPr id="7" name="Ok: Sağ 6">
            <a:extLst>
              <a:ext uri="{FF2B5EF4-FFF2-40B4-BE49-F238E27FC236}">
                <a16:creationId xmlns:a16="http://schemas.microsoft.com/office/drawing/2014/main" id="{A4604EC2-378E-FB7A-4E6A-EBAB07DE397D}"/>
              </a:ext>
            </a:extLst>
          </p:cNvPr>
          <p:cNvSpPr/>
          <p:nvPr/>
        </p:nvSpPr>
        <p:spPr>
          <a:xfrm rot="5400000">
            <a:off x="919230" y="3178390"/>
            <a:ext cx="571225" cy="516063"/>
          </a:xfrm>
          <a:prstGeom prst="rightArrow">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b="1">
              <a:ln w="22225">
                <a:solidFill>
                  <a:schemeClr val="accent2"/>
                </a:solidFill>
                <a:prstDash val="solid"/>
              </a:ln>
              <a:solidFill>
                <a:srgbClr val="C00000"/>
              </a:solidFill>
            </a:endParaRPr>
          </a:p>
        </p:txBody>
      </p:sp>
      <p:sp>
        <p:nvSpPr>
          <p:cNvPr id="4" name="Dikdörtgen 3">
            <a:extLst>
              <a:ext uri="{FF2B5EF4-FFF2-40B4-BE49-F238E27FC236}">
                <a16:creationId xmlns:a16="http://schemas.microsoft.com/office/drawing/2014/main" id="{A5A7B60A-D260-58D2-0351-09F7E3971BD0}"/>
              </a:ext>
            </a:extLst>
          </p:cNvPr>
          <p:cNvSpPr/>
          <p:nvPr/>
        </p:nvSpPr>
        <p:spPr>
          <a:xfrm>
            <a:off x="5050971" y="2205490"/>
            <a:ext cx="3918858" cy="289991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C00000"/>
              </a:solidFill>
            </a:endParaRPr>
          </a:p>
        </p:txBody>
      </p:sp>
      <p:sp>
        <p:nvSpPr>
          <p:cNvPr id="11" name="Metin kutusu 10">
            <a:extLst>
              <a:ext uri="{FF2B5EF4-FFF2-40B4-BE49-F238E27FC236}">
                <a16:creationId xmlns:a16="http://schemas.microsoft.com/office/drawing/2014/main" id="{0EC79F56-BE95-C0AA-BEC9-01B3A27BCEBF}"/>
              </a:ext>
            </a:extLst>
          </p:cNvPr>
          <p:cNvSpPr txBox="1"/>
          <p:nvPr/>
        </p:nvSpPr>
        <p:spPr>
          <a:xfrm>
            <a:off x="5066561" y="2428649"/>
            <a:ext cx="3674668" cy="2246769"/>
          </a:xfrm>
          <a:prstGeom prst="rect">
            <a:avLst/>
          </a:prstGeom>
          <a:noFill/>
        </p:spPr>
        <p:txBody>
          <a:bodyPr wrap="square" rtlCol="0">
            <a:spAutoFit/>
          </a:bodyPr>
          <a:lstStyle/>
          <a:p>
            <a:r>
              <a:rPr lang="en-US" sz="1400" b="1" dirty="0">
                <a:latin typeface="Helvetica" panose="020B0604020202020204" pitchFamily="34" charset="0"/>
                <a:ea typeface="Inter" panose="020B0604020202020204" charset="0"/>
                <a:cs typeface="Helvetica" panose="020B0604020202020204" pitchFamily="34" charset="0"/>
              </a:rPr>
              <a:t>LIBRARIES</a:t>
            </a:r>
          </a:p>
          <a:p>
            <a:endParaRPr lang="en-US" sz="1400" b="1" dirty="0">
              <a:solidFill>
                <a:srgbClr val="C00000"/>
              </a:solidFill>
              <a:latin typeface="Helvetica" panose="020B0604020202020204" pitchFamily="34" charset="0"/>
              <a:ea typeface="Inter" panose="020B0604020202020204" charset="0"/>
              <a:cs typeface="Helvetica" panose="020B0604020202020204" pitchFamily="34" charset="0"/>
            </a:endParaRPr>
          </a:p>
          <a:p>
            <a:endParaRPr lang="en-US" sz="1400" b="1" dirty="0">
              <a:solidFill>
                <a:srgbClr val="C00000"/>
              </a:solidFill>
              <a:latin typeface="Helvetica" panose="020B0604020202020204" pitchFamily="34" charset="0"/>
              <a:ea typeface="Inter" panose="020B0604020202020204" charset="0"/>
              <a:cs typeface="Helvetica" panose="020B0604020202020204" pitchFamily="34" charset="0"/>
            </a:endParaRPr>
          </a:p>
          <a:p>
            <a:r>
              <a:rPr lang="tr-TR" sz="1400" b="1" dirty="0">
                <a:solidFill>
                  <a:srgbClr val="C00000"/>
                </a:solidFill>
                <a:latin typeface="Helvetica" panose="020B0604020202020204" pitchFamily="34" charset="0"/>
                <a:ea typeface="Inter" panose="020B0604020202020204" charset="0"/>
                <a:cs typeface="Helvetica" panose="020B0604020202020204" pitchFamily="34" charset="0"/>
              </a:rPr>
              <a:t>URBAN COMMONS </a:t>
            </a:r>
            <a:endParaRPr lang="en-US" sz="1400" b="1" dirty="0">
              <a:solidFill>
                <a:srgbClr val="C00000"/>
              </a:solidFill>
              <a:latin typeface="Helvetica" panose="020B0604020202020204" pitchFamily="34" charset="0"/>
              <a:ea typeface="Inter" panose="020B0604020202020204" charset="0"/>
              <a:cs typeface="Helvetica" panose="020B0604020202020204" pitchFamily="34" charset="0"/>
            </a:endParaRPr>
          </a:p>
          <a:p>
            <a:endParaRPr lang="en-US" sz="1400" b="1" dirty="0">
              <a:solidFill>
                <a:srgbClr val="C00000"/>
              </a:solidFill>
              <a:latin typeface="Helvetica" panose="020B0604020202020204" pitchFamily="34" charset="0"/>
              <a:ea typeface="Inter" panose="020B0604020202020204" charset="0"/>
              <a:cs typeface="Helvetica" panose="020B0604020202020204" pitchFamily="34" charset="0"/>
            </a:endParaRPr>
          </a:p>
          <a:p>
            <a:endParaRPr lang="en-US" sz="1400" b="1" dirty="0">
              <a:solidFill>
                <a:srgbClr val="C00000"/>
              </a:solidFill>
              <a:latin typeface="Helvetica" panose="020B0604020202020204" pitchFamily="34" charset="0"/>
              <a:ea typeface="Inter" panose="020B0604020202020204" charset="0"/>
              <a:cs typeface="Helvetica" panose="020B0604020202020204" pitchFamily="34" charset="0"/>
            </a:endParaRPr>
          </a:p>
          <a:p>
            <a:endParaRPr lang="en-US" sz="1400" b="1" dirty="0">
              <a:solidFill>
                <a:srgbClr val="C00000"/>
              </a:solidFill>
              <a:latin typeface="Helvetica" panose="020B0604020202020204" pitchFamily="34" charset="0"/>
              <a:ea typeface="Inter" panose="020B0604020202020204" charset="0"/>
              <a:cs typeface="Helvetica" panose="020B0604020202020204" pitchFamily="34" charset="0"/>
            </a:endParaRPr>
          </a:p>
          <a:p>
            <a:r>
              <a:rPr lang="en-US" sz="1400" dirty="0">
                <a:latin typeface="Helvetica" panose="020B0604020202020204" pitchFamily="34" charset="0"/>
                <a:ea typeface="Inter" panose="020B0604020202020204" charset="0"/>
                <a:cs typeface="Helvetica" panose="020B0604020202020204" pitchFamily="34" charset="0"/>
              </a:rPr>
              <a:t>RECONCEPTUALISING </a:t>
            </a:r>
            <a:r>
              <a:rPr lang="tr-TR" sz="1400" dirty="0">
                <a:latin typeface="Helvetica" panose="020B0604020202020204" pitchFamily="34" charset="0"/>
                <a:ea typeface="Inter" panose="020B0604020202020204" charset="0"/>
                <a:cs typeface="Helvetica" panose="020B0604020202020204" pitchFamily="34" charset="0"/>
              </a:rPr>
              <a:t>LIBRARIES</a:t>
            </a:r>
            <a:r>
              <a:rPr lang="en-US" sz="1400" dirty="0">
                <a:latin typeface="Helvetica" panose="020B0604020202020204" pitchFamily="34" charset="0"/>
                <a:ea typeface="Inter" panose="020B0604020202020204" charset="0"/>
                <a:cs typeface="Helvetica" panose="020B0604020202020204" pitchFamily="34" charset="0"/>
              </a:rPr>
              <a:t> AS </a:t>
            </a:r>
            <a:r>
              <a:rPr lang="en-US" sz="1400" b="1" dirty="0">
                <a:solidFill>
                  <a:srgbClr val="C00000"/>
                </a:solidFill>
                <a:latin typeface="Helvetica" panose="020B0604020202020204" pitchFamily="34" charset="0"/>
                <a:ea typeface="Inter" panose="020B0604020202020204" charset="0"/>
                <a:cs typeface="Helvetica" panose="020B0604020202020204" pitchFamily="34" charset="0"/>
              </a:rPr>
              <a:t>ACTIVE AND POLITICALLY GENERATIVE SPACES</a:t>
            </a:r>
          </a:p>
        </p:txBody>
      </p:sp>
      <p:sp>
        <p:nvSpPr>
          <p:cNvPr id="13" name="Artı İşareti 12">
            <a:extLst>
              <a:ext uri="{FF2B5EF4-FFF2-40B4-BE49-F238E27FC236}">
                <a16:creationId xmlns:a16="http://schemas.microsoft.com/office/drawing/2014/main" id="{B6D0EEA8-E506-4F61-C2E7-3959C6017178}"/>
              </a:ext>
            </a:extLst>
          </p:cNvPr>
          <p:cNvSpPr/>
          <p:nvPr/>
        </p:nvSpPr>
        <p:spPr>
          <a:xfrm>
            <a:off x="5333999" y="2705843"/>
            <a:ext cx="446315" cy="418360"/>
          </a:xfrm>
          <a:prstGeom prst="mathPlus">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k: Sağ 13">
            <a:extLst>
              <a:ext uri="{FF2B5EF4-FFF2-40B4-BE49-F238E27FC236}">
                <a16:creationId xmlns:a16="http://schemas.microsoft.com/office/drawing/2014/main" id="{273DBC51-AEAF-BD2E-0194-7BA5D8695ED2}"/>
              </a:ext>
            </a:extLst>
          </p:cNvPr>
          <p:cNvSpPr/>
          <p:nvPr/>
        </p:nvSpPr>
        <p:spPr>
          <a:xfrm rot="5400000">
            <a:off x="5319846" y="3465781"/>
            <a:ext cx="428829" cy="400524"/>
          </a:xfrm>
          <a:prstGeom prst="rightArrow">
            <a:avLst/>
          </a:prstGeom>
          <a:solidFill>
            <a:srgbClr val="C00000"/>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b="1">
              <a:ln w="22225">
                <a:solidFill>
                  <a:schemeClr val="accent2"/>
                </a:solidFill>
                <a:prstDash val="solid"/>
              </a:ln>
              <a:solidFill>
                <a:srgbClr val="C00000"/>
              </a:solidFill>
            </a:endParaRPr>
          </a:p>
        </p:txBody>
      </p:sp>
    </p:spTree>
    <p:extLst>
      <p:ext uri="{BB962C8B-B14F-4D97-AF65-F5344CB8AC3E}">
        <p14:creationId xmlns:p14="http://schemas.microsoft.com/office/powerpoint/2010/main" val="3217887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1E820-1031-D76F-F664-BE394C381473}"/>
            </a:ext>
          </a:extLst>
        </p:cNvPr>
        <p:cNvGrpSpPr/>
        <p:nvPr/>
      </p:nvGrpSpPr>
      <p:grpSpPr>
        <a:xfrm>
          <a:off x="0" y="0"/>
          <a:ext cx="0" cy="0"/>
          <a:chOff x="0" y="0"/>
          <a:chExt cx="0" cy="0"/>
        </a:xfrm>
      </p:grpSpPr>
      <p:sp>
        <p:nvSpPr>
          <p:cNvPr id="15" name="Freeform 2">
            <a:extLst>
              <a:ext uri="{FF2B5EF4-FFF2-40B4-BE49-F238E27FC236}">
                <a16:creationId xmlns:a16="http://schemas.microsoft.com/office/drawing/2014/main" id="{7A9C61D8-A73E-527A-D072-27CEA4CD28A6}"/>
              </a:ext>
            </a:extLst>
          </p:cNvPr>
          <p:cNvSpPr/>
          <p:nvPr/>
        </p:nvSpPr>
        <p:spPr>
          <a:xfrm>
            <a:off x="3508514" y="583339"/>
            <a:ext cx="5567099" cy="3973517"/>
          </a:xfrm>
          <a:custGeom>
            <a:avLst/>
            <a:gdLst/>
            <a:ahLst/>
            <a:cxnLst/>
            <a:rect l="l" t="t" r="r" b="b"/>
            <a:pathLst>
              <a:path w="11237018" h="8020421">
                <a:moveTo>
                  <a:pt x="0" y="0"/>
                </a:moveTo>
                <a:lnTo>
                  <a:pt x="11237018" y="0"/>
                </a:lnTo>
                <a:lnTo>
                  <a:pt x="11237018" y="8020421"/>
                </a:lnTo>
                <a:lnTo>
                  <a:pt x="0" y="8020421"/>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TextBox 6">
            <a:extLst>
              <a:ext uri="{FF2B5EF4-FFF2-40B4-BE49-F238E27FC236}">
                <a16:creationId xmlns:a16="http://schemas.microsoft.com/office/drawing/2014/main" id="{5DB1449F-1507-F888-17D9-7D952672D478}"/>
              </a:ext>
            </a:extLst>
          </p:cNvPr>
          <p:cNvSpPr txBox="1"/>
          <p:nvPr/>
        </p:nvSpPr>
        <p:spPr>
          <a:xfrm>
            <a:off x="178708" y="692752"/>
            <a:ext cx="9054744" cy="2347246"/>
          </a:xfrm>
          <a:prstGeom prst="rect">
            <a:avLst/>
          </a:prstGeom>
        </p:spPr>
        <p:txBody>
          <a:bodyPr wrap="square" lIns="0" tIns="0" rIns="0" bIns="0" rtlCol="0" anchor="t">
            <a:spAutoFit/>
          </a:bodyPr>
          <a:lstStyle/>
          <a:p>
            <a:r>
              <a:rPr lang="en-US" sz="1400" dirty="0">
                <a:latin typeface="Helvetica" panose="020B0604020202020204" pitchFamily="34" charset="0"/>
                <a:ea typeface="Inter" panose="020B0604020202020204" charset="0"/>
                <a:cs typeface="Helvetica" panose="020B0604020202020204" pitchFamily="34" charset="0"/>
              </a:rPr>
              <a:t>Despite pressures:</a:t>
            </a:r>
          </a:p>
          <a:p>
            <a:r>
              <a:rPr lang="en-US" sz="1400" dirty="0">
                <a:latin typeface="Helvetica" panose="020B0604020202020204" pitchFamily="34" charset="0"/>
                <a:ea typeface="Inter" panose="020B0604020202020204" charset="0"/>
                <a:cs typeface="Helvetica" panose="020B0604020202020204" pitchFamily="34" charset="0"/>
              </a:rPr>
              <a:t>• community-led initiatives</a:t>
            </a:r>
            <a:br>
              <a:rPr lang="en-US" sz="1400" dirty="0">
                <a:latin typeface="Helvetica" panose="020B0604020202020204" pitchFamily="34" charset="0"/>
                <a:ea typeface="Inter" panose="020B0604020202020204" charset="0"/>
                <a:cs typeface="Helvetica" panose="020B0604020202020204" pitchFamily="34" charset="0"/>
              </a:rPr>
            </a:br>
            <a:r>
              <a:rPr lang="en-US" sz="1400" dirty="0">
                <a:latin typeface="Helvetica" panose="020B0604020202020204" pitchFamily="34" charset="0"/>
                <a:ea typeface="Inter" panose="020B0604020202020204" charset="0"/>
                <a:cs typeface="Helvetica" panose="020B0604020202020204" pitchFamily="34" charset="0"/>
              </a:rPr>
              <a:t>• volunteer-supported </a:t>
            </a:r>
            <a:r>
              <a:rPr lang="en-US" sz="1400" dirty="0" err="1">
                <a:latin typeface="Helvetica" panose="020B0604020202020204" pitchFamily="34" charset="0"/>
                <a:ea typeface="Inter" panose="020B0604020202020204" charset="0"/>
                <a:cs typeface="Helvetica" panose="020B0604020202020204" pitchFamily="34" charset="0"/>
              </a:rPr>
              <a:t>programmes</a:t>
            </a:r>
            <a:br>
              <a:rPr lang="en-US" sz="1400" dirty="0">
                <a:latin typeface="Helvetica" panose="020B0604020202020204" pitchFamily="34" charset="0"/>
                <a:ea typeface="Inter" panose="020B0604020202020204" charset="0"/>
                <a:cs typeface="Helvetica" panose="020B0604020202020204" pitchFamily="34" charset="0"/>
              </a:rPr>
            </a:br>
            <a:r>
              <a:rPr lang="en-US" sz="1400" dirty="0">
                <a:latin typeface="Helvetica" panose="020B0604020202020204" pitchFamily="34" charset="0"/>
                <a:ea typeface="Inter" panose="020B0604020202020204" charset="0"/>
                <a:cs typeface="Helvetica" panose="020B0604020202020204" pitchFamily="34" charset="0"/>
              </a:rPr>
              <a:t>• digital inclusion workshops</a:t>
            </a:r>
            <a:endParaRPr lang="tr-TR" sz="1400" dirty="0">
              <a:latin typeface="Helvetica" panose="020B0604020202020204" pitchFamily="34" charset="0"/>
              <a:ea typeface="Inter" panose="020B0604020202020204" charset="0"/>
              <a:cs typeface="Helvetica" panose="020B0604020202020204" pitchFamily="34" charset="0"/>
            </a:endParaRPr>
          </a:p>
          <a:p>
            <a:r>
              <a:rPr lang="en-US" sz="1400" dirty="0">
                <a:latin typeface="Helvetica" panose="020B0604020202020204" pitchFamily="34" charset="0"/>
                <a:ea typeface="Inter" panose="020B0604020202020204" charset="0"/>
                <a:cs typeface="Helvetica" panose="020B0604020202020204" pitchFamily="34" charset="0"/>
              </a:rPr>
              <a:t>• </a:t>
            </a:r>
            <a:r>
              <a:rPr lang="tr-TR" sz="1400" dirty="0">
                <a:latin typeface="Helvetica" panose="020B0604020202020204" pitchFamily="34" charset="0"/>
                <a:ea typeface="Inter" panose="020B0604020202020204" charset="0"/>
                <a:cs typeface="Helvetica" panose="020B0604020202020204" pitchFamily="34" charset="0"/>
              </a:rPr>
              <a:t>Library of </a:t>
            </a:r>
            <a:r>
              <a:rPr lang="tr-TR" sz="1400" dirty="0" err="1">
                <a:latin typeface="Helvetica" panose="020B0604020202020204" pitchFamily="34" charset="0"/>
                <a:ea typeface="Inter" panose="020B0604020202020204" charset="0"/>
                <a:cs typeface="Helvetica" panose="020B0604020202020204" pitchFamily="34" charset="0"/>
              </a:rPr>
              <a:t>Things</a:t>
            </a:r>
            <a:endParaRPr lang="tr-TR" sz="1400" dirty="0">
              <a:latin typeface="Helvetica" panose="020B0604020202020204" pitchFamily="34" charset="0"/>
              <a:ea typeface="Inter" panose="020B0604020202020204" charset="0"/>
              <a:cs typeface="Helvetica" panose="020B0604020202020204" pitchFamily="34" charset="0"/>
            </a:endParaRPr>
          </a:p>
          <a:p>
            <a:r>
              <a:rPr lang="en-US" sz="1400" dirty="0">
                <a:latin typeface="Helvetica" panose="020B0604020202020204" pitchFamily="34" charset="0"/>
                <a:ea typeface="Inter" panose="020B0604020202020204" charset="0"/>
                <a:cs typeface="Helvetica" panose="020B0604020202020204" pitchFamily="34" charset="0"/>
              </a:rPr>
              <a:t>•</a:t>
            </a:r>
            <a:r>
              <a:rPr lang="tr-TR" sz="1400" dirty="0">
                <a:latin typeface="Helvetica" panose="020B0604020202020204" pitchFamily="34" charset="0"/>
                <a:ea typeface="Inter" panose="020B0604020202020204" charset="0"/>
                <a:cs typeface="Helvetica" panose="020B0604020202020204" pitchFamily="34" charset="0"/>
              </a:rPr>
              <a:t> </a:t>
            </a:r>
            <a:r>
              <a:rPr lang="tr-TR" sz="1400" dirty="0" err="1">
                <a:latin typeface="Helvetica" panose="020B0604020202020204" pitchFamily="34" charset="0"/>
                <a:ea typeface="Inter" panose="020B0604020202020204" charset="0"/>
                <a:cs typeface="Helvetica" panose="020B0604020202020204" pitchFamily="34" charset="0"/>
              </a:rPr>
              <a:t>Green</a:t>
            </a:r>
            <a:r>
              <a:rPr lang="tr-TR" sz="1400" dirty="0">
                <a:latin typeface="Helvetica" panose="020B0604020202020204" pitchFamily="34" charset="0"/>
                <a:ea typeface="Inter" panose="020B0604020202020204" charset="0"/>
                <a:cs typeface="Helvetica" panose="020B0604020202020204" pitchFamily="34" charset="0"/>
              </a:rPr>
              <a:t> Library </a:t>
            </a:r>
            <a:r>
              <a:rPr lang="tr-TR" sz="1400" dirty="0" err="1">
                <a:latin typeface="Helvetica" panose="020B0604020202020204" pitchFamily="34" charset="0"/>
                <a:ea typeface="Inter" panose="020B0604020202020204" charset="0"/>
                <a:cs typeface="Helvetica" panose="020B0604020202020204" pitchFamily="34" charset="0"/>
              </a:rPr>
              <a:t>Hubs</a:t>
            </a:r>
            <a:r>
              <a:rPr lang="tr-TR" sz="1400" dirty="0">
                <a:latin typeface="Helvetica" panose="020B0604020202020204" pitchFamily="34" charset="0"/>
                <a:ea typeface="Inter" panose="020B0604020202020204" charset="0"/>
                <a:cs typeface="Helvetica" panose="020B0604020202020204" pitchFamily="34" charset="0"/>
              </a:rPr>
              <a:t> </a:t>
            </a:r>
            <a:r>
              <a:rPr lang="tr-TR" sz="1400" dirty="0" err="1">
                <a:latin typeface="Helvetica" panose="020B0604020202020204" pitchFamily="34" charset="0"/>
                <a:ea typeface="Inter" panose="020B0604020202020204" charset="0"/>
                <a:cs typeface="Helvetica" panose="020B0604020202020204" pitchFamily="34" charset="0"/>
              </a:rPr>
              <a:t>national</a:t>
            </a:r>
            <a:r>
              <a:rPr lang="tr-TR" sz="1400" dirty="0">
                <a:latin typeface="Helvetica" panose="020B0604020202020204" pitchFamily="34" charset="0"/>
                <a:ea typeface="Inter" panose="020B0604020202020204" charset="0"/>
                <a:cs typeface="Helvetica" panose="020B0604020202020204" pitchFamily="34" charset="0"/>
              </a:rPr>
              <a:t> </a:t>
            </a:r>
            <a:r>
              <a:rPr lang="tr-TR" sz="1400" dirty="0" err="1">
                <a:latin typeface="Helvetica" panose="020B0604020202020204" pitchFamily="34" charset="0"/>
                <a:ea typeface="Inter" panose="020B0604020202020204" charset="0"/>
                <a:cs typeface="Helvetica" panose="020B0604020202020204" pitchFamily="34" charset="0"/>
              </a:rPr>
              <a:t>programme</a:t>
            </a:r>
            <a:endParaRPr lang="tr-TR" sz="1400" dirty="0">
              <a:latin typeface="Helvetica" panose="020B0604020202020204" pitchFamily="34" charset="0"/>
              <a:ea typeface="Inter" panose="020B0604020202020204" charset="0"/>
              <a:cs typeface="Helvetica" panose="020B0604020202020204" pitchFamily="34" charset="0"/>
            </a:endParaRPr>
          </a:p>
          <a:p>
            <a:endParaRPr lang="en-US" sz="1400" dirty="0">
              <a:latin typeface="Helvetica" panose="020B0604020202020204" pitchFamily="34" charset="0"/>
              <a:ea typeface="Inter" panose="020B0604020202020204" charset="0"/>
              <a:cs typeface="Helvetica" panose="020B0604020202020204" pitchFamily="34" charset="0"/>
            </a:endParaRPr>
          </a:p>
          <a:p>
            <a:r>
              <a:rPr lang="en-US" sz="1400" dirty="0">
                <a:latin typeface="Helvetica" panose="020B0604020202020204" pitchFamily="34" charset="0"/>
                <a:ea typeface="Inter" panose="020B0604020202020204" charset="0"/>
                <a:cs typeface="Helvetica" panose="020B0604020202020204" pitchFamily="34" charset="0"/>
              </a:rPr>
              <a:t>Camden Libraries remain spaces of </a:t>
            </a:r>
            <a:endParaRPr lang="tr-TR" sz="1400" dirty="0">
              <a:latin typeface="Helvetica" panose="020B0604020202020204" pitchFamily="34" charset="0"/>
              <a:ea typeface="Inter" panose="020B0604020202020204" charset="0"/>
              <a:cs typeface="Helvetica" panose="020B0604020202020204" pitchFamily="34" charset="0"/>
            </a:endParaRPr>
          </a:p>
          <a:p>
            <a:r>
              <a:rPr lang="en-US" sz="1400" b="1" dirty="0">
                <a:latin typeface="Helvetica" panose="020B0604020202020204" pitchFamily="34" charset="0"/>
                <a:ea typeface="Inter" panose="020B0604020202020204" charset="0"/>
                <a:cs typeface="Helvetica" panose="020B0604020202020204" pitchFamily="34" charset="0"/>
              </a:rPr>
              <a:t>public interaction and engagement.</a:t>
            </a:r>
          </a:p>
          <a:p>
            <a:pPr algn="just">
              <a:lnSpc>
                <a:spcPts val="3359"/>
              </a:lnSpc>
            </a:pPr>
            <a:endParaRPr lang="en-US" sz="2399" b="1" dirty="0">
              <a:solidFill>
                <a:srgbClr val="CA0B06"/>
              </a:solidFill>
              <a:latin typeface="Inter Bold"/>
              <a:ea typeface="Inter Bold"/>
              <a:cs typeface="Inter Bold"/>
              <a:sym typeface="Inter Bold"/>
            </a:endParaRPr>
          </a:p>
        </p:txBody>
      </p:sp>
      <p:sp>
        <p:nvSpPr>
          <p:cNvPr id="12" name="Metin kutusu 11">
            <a:extLst>
              <a:ext uri="{FF2B5EF4-FFF2-40B4-BE49-F238E27FC236}">
                <a16:creationId xmlns:a16="http://schemas.microsoft.com/office/drawing/2014/main" id="{DF224676-C1F2-ADDD-1CFC-FAD20D9D7EAA}"/>
              </a:ext>
            </a:extLst>
          </p:cNvPr>
          <p:cNvSpPr txBox="1"/>
          <p:nvPr/>
        </p:nvSpPr>
        <p:spPr>
          <a:xfrm>
            <a:off x="70553" y="50746"/>
            <a:ext cx="8484277" cy="523220"/>
          </a:xfrm>
          <a:prstGeom prst="rect">
            <a:avLst/>
          </a:prstGeom>
          <a:noFill/>
        </p:spPr>
        <p:txBody>
          <a:bodyPr wrap="square" rtlCol="0">
            <a:spAutoFit/>
          </a:bodyPr>
          <a:lstStyle/>
          <a:p>
            <a:r>
              <a:rPr lang="tr-TR" sz="2800" dirty="0" err="1">
                <a:latin typeface="Helvetica" panose="020B0604020202020204" pitchFamily="34" charset="0"/>
                <a:cs typeface="Helvetica" panose="020B0604020202020204" pitchFamily="34" charset="0"/>
              </a:rPr>
              <a:t>Camden</a:t>
            </a:r>
            <a:r>
              <a:rPr lang="tr-TR" sz="2800" dirty="0">
                <a:latin typeface="Helvetica" panose="020B0604020202020204" pitchFamily="34" charset="0"/>
                <a:cs typeface="Helvetica" panose="020B0604020202020204" pitchFamily="34" charset="0"/>
              </a:rPr>
              <a:t> Libraries as a Case </a:t>
            </a:r>
            <a:r>
              <a:rPr lang="tr-TR" sz="2800" dirty="0" err="1">
                <a:latin typeface="Helvetica" panose="020B0604020202020204" pitchFamily="34" charset="0"/>
                <a:cs typeface="Helvetica" panose="020B0604020202020204" pitchFamily="34" charset="0"/>
              </a:rPr>
              <a:t>Study</a:t>
            </a:r>
            <a:endParaRPr lang="tr-TR" sz="2800" dirty="0">
              <a:latin typeface="Helvetica" panose="020B0604020202020204" pitchFamily="34" charset="0"/>
              <a:cs typeface="Helvetica" panose="020B0604020202020204" pitchFamily="34" charset="0"/>
            </a:endParaRPr>
          </a:p>
        </p:txBody>
      </p:sp>
      <p:sp>
        <p:nvSpPr>
          <p:cNvPr id="6" name="Metin kutusu 5">
            <a:extLst>
              <a:ext uri="{FF2B5EF4-FFF2-40B4-BE49-F238E27FC236}">
                <a16:creationId xmlns:a16="http://schemas.microsoft.com/office/drawing/2014/main" id="{322A921A-9484-44D1-C55F-9045D8255AE3}"/>
              </a:ext>
            </a:extLst>
          </p:cNvPr>
          <p:cNvSpPr txBox="1"/>
          <p:nvPr/>
        </p:nvSpPr>
        <p:spPr>
          <a:xfrm>
            <a:off x="70553" y="2748318"/>
            <a:ext cx="4690095" cy="954107"/>
          </a:xfrm>
          <a:prstGeom prst="rect">
            <a:avLst/>
          </a:prstGeom>
          <a:noFill/>
        </p:spPr>
        <p:txBody>
          <a:bodyPr wrap="square">
            <a:spAutoFit/>
          </a:bodyPr>
          <a:lstStyle/>
          <a:p>
            <a:r>
              <a:rPr lang="en-US" sz="1400" dirty="0">
                <a:latin typeface="Helvetica" panose="020B0604020202020204" pitchFamily="34" charset="0"/>
                <a:cs typeface="Helvetica" panose="020B0604020202020204" pitchFamily="34" charset="0"/>
              </a:rPr>
              <a:t>Public libraries are </a:t>
            </a:r>
            <a:r>
              <a:rPr lang="en-US" sz="1400" dirty="0">
                <a:solidFill>
                  <a:srgbClr val="C00000"/>
                </a:solidFill>
                <a:latin typeface="Helvetica" panose="020B0604020202020204" pitchFamily="34" charset="0"/>
                <a:cs typeface="Helvetica" panose="020B0604020202020204" pitchFamily="34" charset="0"/>
              </a:rPr>
              <a:t>simultaneously:</a:t>
            </a:r>
          </a:p>
          <a:p>
            <a:r>
              <a:rPr lang="en-US" sz="1400" dirty="0">
                <a:solidFill>
                  <a:srgbClr val="C00000"/>
                </a:solidFill>
                <a:latin typeface="Helvetica" panose="020B0604020202020204" pitchFamily="34" charset="0"/>
                <a:cs typeface="Helvetica" panose="020B0604020202020204" pitchFamily="34" charset="0"/>
              </a:rPr>
              <a:t>• socially valuable institutions</a:t>
            </a:r>
            <a:br>
              <a:rPr lang="en-US" sz="1400" dirty="0">
                <a:solidFill>
                  <a:srgbClr val="C00000"/>
                </a:solidFill>
                <a:latin typeface="Helvetica" panose="020B0604020202020204" pitchFamily="34" charset="0"/>
                <a:cs typeface="Helvetica" panose="020B0604020202020204" pitchFamily="34" charset="0"/>
              </a:rPr>
            </a:br>
            <a:r>
              <a:rPr lang="en-US" sz="1400" dirty="0">
                <a:solidFill>
                  <a:srgbClr val="C00000"/>
                </a:solidFill>
                <a:latin typeface="Helvetica" panose="020B0604020202020204" pitchFamily="34" charset="0"/>
                <a:cs typeface="Helvetica" panose="020B0604020202020204" pitchFamily="34" charset="0"/>
              </a:rPr>
              <a:t>• constrained by austerity</a:t>
            </a:r>
            <a:br>
              <a:rPr lang="en-US" sz="1400" dirty="0">
                <a:solidFill>
                  <a:srgbClr val="C00000"/>
                </a:solidFill>
                <a:latin typeface="Helvetica" panose="020B0604020202020204" pitchFamily="34" charset="0"/>
                <a:cs typeface="Helvetica" panose="020B0604020202020204" pitchFamily="34" charset="0"/>
              </a:rPr>
            </a:br>
            <a:r>
              <a:rPr lang="en-US" sz="1400" dirty="0">
                <a:solidFill>
                  <a:srgbClr val="C00000"/>
                </a:solidFill>
                <a:latin typeface="Helvetica" panose="020B0604020202020204" pitchFamily="34" charset="0"/>
                <a:cs typeface="Helvetica" panose="020B0604020202020204" pitchFamily="34" charset="0"/>
              </a:rPr>
              <a:t>• potential sites of civic contestation</a:t>
            </a:r>
          </a:p>
        </p:txBody>
      </p:sp>
      <p:sp>
        <p:nvSpPr>
          <p:cNvPr id="7" name="Ok: Sağ 6">
            <a:extLst>
              <a:ext uri="{FF2B5EF4-FFF2-40B4-BE49-F238E27FC236}">
                <a16:creationId xmlns:a16="http://schemas.microsoft.com/office/drawing/2014/main" id="{B63905B7-4DE1-45DD-372A-7837BC268B14}"/>
              </a:ext>
            </a:extLst>
          </p:cNvPr>
          <p:cNvSpPr/>
          <p:nvPr/>
        </p:nvSpPr>
        <p:spPr>
          <a:xfrm rot="5400000">
            <a:off x="4058132" y="4249879"/>
            <a:ext cx="509117" cy="459953"/>
          </a:xfrm>
          <a:prstGeom prst="rightArrow">
            <a:avLst/>
          </a:prstGeom>
          <a:solidFill>
            <a:srgbClr val="C00000"/>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b="1">
              <a:ln w="22225">
                <a:solidFill>
                  <a:schemeClr val="accent2"/>
                </a:solidFill>
                <a:prstDash val="solid"/>
              </a:ln>
              <a:solidFill>
                <a:srgbClr val="C00000"/>
              </a:solidFill>
            </a:endParaRPr>
          </a:p>
        </p:txBody>
      </p:sp>
      <p:sp>
        <p:nvSpPr>
          <p:cNvPr id="21" name="AutoShape 4">
            <a:extLst>
              <a:ext uri="{FF2B5EF4-FFF2-40B4-BE49-F238E27FC236}">
                <a16:creationId xmlns:a16="http://schemas.microsoft.com/office/drawing/2014/main" id="{69F906CC-F554-852C-550A-CCCEF9F82EE6}"/>
              </a:ext>
            </a:extLst>
          </p:cNvPr>
          <p:cNvSpPr/>
          <p:nvPr/>
        </p:nvSpPr>
        <p:spPr>
          <a:xfrm>
            <a:off x="-5928" y="6551835"/>
            <a:ext cx="2496299" cy="0"/>
          </a:xfrm>
          <a:prstGeom prst="line">
            <a:avLst/>
          </a:prstGeom>
          <a:ln w="19050" cap="flat">
            <a:solidFill>
              <a:srgbClr val="C72A09"/>
            </a:solidFill>
            <a:prstDash val="solid"/>
            <a:headEnd type="none" w="sm" len="sm"/>
            <a:tailEnd type="none" w="sm" len="sm"/>
          </a:ln>
        </p:spPr>
        <p:txBody>
          <a:bodyPr/>
          <a:lstStyle/>
          <a:p>
            <a:endParaRPr lang="en-US"/>
          </a:p>
        </p:txBody>
      </p:sp>
      <p:sp>
        <p:nvSpPr>
          <p:cNvPr id="22" name="Metin kutusu 21">
            <a:extLst>
              <a:ext uri="{FF2B5EF4-FFF2-40B4-BE49-F238E27FC236}">
                <a16:creationId xmlns:a16="http://schemas.microsoft.com/office/drawing/2014/main" id="{2759AA87-302B-A27C-8C14-C00E2DA0D24C}"/>
              </a:ext>
            </a:extLst>
          </p:cNvPr>
          <p:cNvSpPr txBox="1"/>
          <p:nvPr/>
        </p:nvSpPr>
        <p:spPr>
          <a:xfrm>
            <a:off x="-5928" y="6571149"/>
            <a:ext cx="6740094" cy="400110"/>
          </a:xfrm>
          <a:prstGeom prst="rect">
            <a:avLst/>
          </a:prstGeom>
          <a:noFill/>
        </p:spPr>
        <p:txBody>
          <a:bodyPr wrap="square" rtlCol="0">
            <a:spAutoFit/>
          </a:bodyPr>
          <a:lstStyle/>
          <a:p>
            <a:r>
              <a:rPr lang="en-US" sz="1000" dirty="0">
                <a:latin typeface="Helvetica" panose="020B0604020202020204" pitchFamily="34" charset="0"/>
                <a:ea typeface="Inter" panose="020B0604020202020204" charset="0"/>
                <a:cs typeface="Helvetica" panose="020B0604020202020204" pitchFamily="34" charset="0"/>
              </a:rPr>
              <a:t>Review of the Council’s Medium Term Financial Strategy (CS/2025/14) </a:t>
            </a:r>
          </a:p>
          <a:p>
            <a:endParaRPr lang="en-US" sz="1000" dirty="0">
              <a:latin typeface="Helvetica" panose="020B0604020202020204" pitchFamily="34" charset="0"/>
              <a:ea typeface="Inter" panose="020B0604020202020204" charset="0"/>
              <a:cs typeface="Helvetica" panose="020B0604020202020204" pitchFamily="34" charset="0"/>
            </a:endParaRPr>
          </a:p>
        </p:txBody>
      </p:sp>
      <p:sp>
        <p:nvSpPr>
          <p:cNvPr id="2" name="Metin kutusu 1">
            <a:extLst>
              <a:ext uri="{FF2B5EF4-FFF2-40B4-BE49-F238E27FC236}">
                <a16:creationId xmlns:a16="http://schemas.microsoft.com/office/drawing/2014/main" id="{0FF5031B-5E72-0EA7-2567-E9209F19970F}"/>
              </a:ext>
            </a:extLst>
          </p:cNvPr>
          <p:cNvSpPr txBox="1"/>
          <p:nvPr/>
        </p:nvSpPr>
        <p:spPr>
          <a:xfrm>
            <a:off x="790161" y="4965612"/>
            <a:ext cx="7563678" cy="1231106"/>
          </a:xfrm>
          <a:prstGeom prst="rect">
            <a:avLst/>
          </a:prstGeom>
          <a:noFill/>
        </p:spPr>
        <p:txBody>
          <a:bodyPr wrap="square" rtlCol="0">
            <a:spAutoFit/>
          </a:bodyPr>
          <a:lstStyle/>
          <a:p>
            <a:pPr algn="just"/>
            <a:r>
              <a:rPr lang="tr-TR" sz="1400" dirty="0" err="1">
                <a:latin typeface="Helvetica" panose="020B0604020202020204" pitchFamily="34" charset="0"/>
                <a:cs typeface="Helvetica" panose="020B0604020202020204" pitchFamily="34" charset="0"/>
              </a:rPr>
              <a:t>Camden</a:t>
            </a:r>
            <a:r>
              <a:rPr lang="tr-TR" sz="1400" dirty="0">
                <a:latin typeface="Helvetica" panose="020B0604020202020204" pitchFamily="34" charset="0"/>
                <a:cs typeface="Helvetica" panose="020B0604020202020204" pitchFamily="34" charset="0"/>
              </a:rPr>
              <a:t> Libraries </a:t>
            </a:r>
            <a:r>
              <a:rPr lang="tr-TR" sz="1400" dirty="0" err="1">
                <a:latin typeface="Helvetica" panose="020B0604020202020204" pitchFamily="34" charset="0"/>
                <a:cs typeface="Helvetica" panose="020B0604020202020204" pitchFamily="34" charset="0"/>
              </a:rPr>
              <a:t>are</a:t>
            </a:r>
            <a:r>
              <a:rPr lang="tr-TR" sz="1400" dirty="0">
                <a:latin typeface="Helvetica" panose="020B0604020202020204" pitchFamily="34" charset="0"/>
                <a:cs typeface="Helvetica" panose="020B0604020202020204" pitchFamily="34" charset="0"/>
              </a:rPr>
              <a:t> </a:t>
            </a:r>
            <a:r>
              <a:rPr lang="tr-TR" sz="1400" b="1" dirty="0" err="1">
                <a:latin typeface="Helvetica" panose="020B0604020202020204" pitchFamily="34" charset="0"/>
                <a:cs typeface="Helvetica" panose="020B0604020202020204" pitchFamily="34" charset="0"/>
              </a:rPr>
              <a:t>exceptional</a:t>
            </a:r>
            <a:r>
              <a:rPr lang="tr-TR" sz="1400" dirty="0">
                <a:latin typeface="Helvetica" panose="020B0604020202020204" pitchFamily="34" charset="0"/>
                <a:cs typeface="Helvetica" panose="020B0604020202020204" pitchFamily="34" charset="0"/>
              </a:rPr>
              <a:t> in </a:t>
            </a:r>
            <a:r>
              <a:rPr lang="tr-TR" sz="1400" dirty="0" err="1">
                <a:latin typeface="Helvetica" panose="020B0604020202020204" pitchFamily="34" charset="0"/>
                <a:cs typeface="Helvetica" panose="020B0604020202020204" pitchFamily="34" charset="0"/>
              </a:rPr>
              <a:t>terms</a:t>
            </a:r>
            <a:r>
              <a:rPr lang="tr-TR" sz="1400" dirty="0">
                <a:latin typeface="Helvetica" panose="020B0604020202020204" pitchFamily="34" charset="0"/>
                <a:cs typeface="Helvetica" panose="020B0604020202020204" pitchFamily="34" charset="0"/>
              </a:rPr>
              <a:t> of </a:t>
            </a:r>
            <a:r>
              <a:rPr lang="tr-TR" sz="1400" b="1" dirty="0">
                <a:latin typeface="Helvetica" panose="020B0604020202020204" pitchFamily="34" charset="0"/>
                <a:cs typeface="Helvetica" panose="020B0604020202020204" pitchFamily="34" charset="0"/>
              </a:rPr>
              <a:t>avoiding </a:t>
            </a:r>
            <a:r>
              <a:rPr lang="en-US" sz="1400" b="1" dirty="0">
                <a:latin typeface="Helvetica" panose="020B0604020202020204" pitchFamily="34" charset="0"/>
                <a:cs typeface="Helvetica" panose="020B0604020202020204" pitchFamily="34" charset="0"/>
              </a:rPr>
              <a:t>the extreme financial challenges</a:t>
            </a:r>
            <a:r>
              <a:rPr lang="en-US" sz="1400" dirty="0">
                <a:latin typeface="Helvetica" panose="020B0604020202020204" pitchFamily="34" charset="0"/>
                <a:cs typeface="Helvetica" panose="020B0604020202020204" pitchFamily="34" charset="0"/>
              </a:rPr>
              <a:t> (and their detrimental consequences for residents) experienced by many other councils across the country</a:t>
            </a:r>
            <a:r>
              <a:rPr lang="tr-TR" sz="1400" dirty="0">
                <a:latin typeface="Helvetica" panose="020B0604020202020204" pitchFamily="34" charset="0"/>
                <a:cs typeface="Helvetica" panose="020B0604020202020204" pitchFamily="34" charset="0"/>
              </a:rPr>
              <a:t> </a:t>
            </a:r>
            <a:r>
              <a:rPr lang="tr-TR" sz="1400" dirty="0" err="1">
                <a:latin typeface="Helvetica" panose="020B0604020202020204" pitchFamily="34" charset="0"/>
                <a:cs typeface="Helvetica" panose="020B0604020202020204" pitchFamily="34" charset="0"/>
              </a:rPr>
              <a:t>with</a:t>
            </a:r>
            <a:r>
              <a:rPr lang="tr-TR" sz="1400" dirty="0">
                <a:latin typeface="Helvetica" panose="020B0604020202020204" pitchFamily="34" charset="0"/>
                <a:cs typeface="Helvetica" panose="020B0604020202020204" pitchFamily="34" charset="0"/>
              </a:rPr>
              <a:t> </a:t>
            </a:r>
            <a:r>
              <a:rPr lang="tr-TR" sz="1400" dirty="0" err="1">
                <a:latin typeface="Helvetica" panose="020B0604020202020204" pitchFamily="34" charset="0"/>
                <a:cs typeface="Helvetica" panose="020B0604020202020204" pitchFamily="34" charset="0"/>
              </a:rPr>
              <a:t>their</a:t>
            </a:r>
            <a:r>
              <a:rPr lang="tr-TR" sz="1400" dirty="0">
                <a:latin typeface="Helvetica" panose="020B0604020202020204" pitchFamily="34" charset="0"/>
                <a:cs typeface="Helvetica" panose="020B0604020202020204" pitchFamily="34" charset="0"/>
              </a:rPr>
              <a:t> </a:t>
            </a:r>
            <a:r>
              <a:rPr lang="tr-TR" sz="1400" dirty="0" err="1">
                <a:latin typeface="Helvetica" panose="020B0604020202020204" pitchFamily="34" charset="0"/>
                <a:cs typeface="Helvetica" panose="020B0604020202020204" pitchFamily="34" charset="0"/>
              </a:rPr>
              <a:t>robust</a:t>
            </a:r>
            <a:r>
              <a:rPr lang="tr-TR" sz="1400" dirty="0">
                <a:latin typeface="Helvetica" panose="020B0604020202020204" pitchFamily="34" charset="0"/>
                <a:cs typeface="Helvetica" panose="020B0604020202020204" pitchFamily="34" charset="0"/>
              </a:rPr>
              <a:t> </a:t>
            </a:r>
            <a:r>
              <a:rPr lang="tr-TR" sz="1400" dirty="0" err="1">
                <a:latin typeface="Helvetica" panose="020B0604020202020204" pitchFamily="34" charset="0"/>
                <a:cs typeface="Helvetica" panose="020B0604020202020204" pitchFamily="34" charset="0"/>
              </a:rPr>
              <a:t>financial</a:t>
            </a:r>
            <a:r>
              <a:rPr lang="tr-TR" sz="1400" dirty="0">
                <a:latin typeface="Helvetica" panose="020B0604020202020204" pitchFamily="34" charset="0"/>
                <a:cs typeface="Helvetica" panose="020B0604020202020204" pitchFamily="34" charset="0"/>
              </a:rPr>
              <a:t> </a:t>
            </a:r>
            <a:r>
              <a:rPr lang="tr-TR" sz="1400" dirty="0" err="1">
                <a:latin typeface="Helvetica" panose="020B0604020202020204" pitchFamily="34" charset="0"/>
                <a:cs typeface="Helvetica" panose="020B0604020202020204" pitchFamily="34" charset="0"/>
              </a:rPr>
              <a:t>planning</a:t>
            </a:r>
            <a:r>
              <a:rPr lang="tr-TR" sz="1400" dirty="0">
                <a:latin typeface="Helvetica" panose="020B0604020202020204" pitchFamily="34" charset="0"/>
                <a:cs typeface="Helvetica" panose="020B0604020202020204" pitchFamily="34" charset="0"/>
              </a:rPr>
              <a:t> </a:t>
            </a:r>
            <a:r>
              <a:rPr lang="en-US" sz="1400" dirty="0">
                <a:latin typeface="Helvetica" panose="020B0604020202020204" pitchFamily="34" charset="0"/>
                <a:cs typeface="Helvetica" panose="020B0604020202020204" pitchFamily="34" charset="0"/>
              </a:rPr>
              <a:t>focus</a:t>
            </a:r>
            <a:r>
              <a:rPr lang="tr-TR" sz="1400" dirty="0" err="1">
                <a:latin typeface="Helvetica" panose="020B0604020202020204" pitchFamily="34" charset="0"/>
                <a:cs typeface="Helvetica" panose="020B0604020202020204" pitchFamily="34" charset="0"/>
              </a:rPr>
              <a:t>ed</a:t>
            </a:r>
            <a:r>
              <a:rPr lang="en-US" sz="1400" dirty="0">
                <a:latin typeface="Helvetica" panose="020B0604020202020204" pitchFamily="34" charset="0"/>
                <a:cs typeface="Helvetica" panose="020B0604020202020204" pitchFamily="34" charset="0"/>
              </a:rPr>
              <a:t> on preventative services, strengthening our asset base and embedding services within communities.</a:t>
            </a:r>
            <a:endParaRPr lang="tr-TR" sz="1400" dirty="0">
              <a:latin typeface="Helvetica" panose="020B0604020202020204" pitchFamily="34" charset="0"/>
              <a:cs typeface="Helvetica" panose="020B0604020202020204" pitchFamily="34" charset="0"/>
            </a:endParaRPr>
          </a:p>
          <a:p>
            <a:pPr algn="just"/>
            <a:r>
              <a:rPr lang="tr-TR" dirty="0"/>
              <a:t>  </a:t>
            </a:r>
          </a:p>
        </p:txBody>
      </p:sp>
    </p:spTree>
    <p:extLst>
      <p:ext uri="{BB962C8B-B14F-4D97-AF65-F5344CB8AC3E}">
        <p14:creationId xmlns:p14="http://schemas.microsoft.com/office/powerpoint/2010/main" val="4147297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397;p64">
            <a:extLst>
              <a:ext uri="{FF2B5EF4-FFF2-40B4-BE49-F238E27FC236}">
                <a16:creationId xmlns:a16="http://schemas.microsoft.com/office/drawing/2014/main" id="{78FF5414-0B52-7D65-F9BA-E8EBA789B6BF}"/>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a:fillRect/>
          </a:stretch>
        </p:blipFill>
        <p:spPr>
          <a:xfrm>
            <a:off x="4439554" y="577361"/>
            <a:ext cx="4474417" cy="2554682"/>
          </a:xfrm>
          <a:prstGeom prst="rect">
            <a:avLst/>
          </a:prstGeom>
          <a:noFill/>
          <a:ln>
            <a:noFill/>
          </a:ln>
        </p:spPr>
      </p:pic>
      <p:pic>
        <p:nvPicPr>
          <p:cNvPr id="4" name="Google Shape;367;p58">
            <a:extLst>
              <a:ext uri="{FF2B5EF4-FFF2-40B4-BE49-F238E27FC236}">
                <a16:creationId xmlns:a16="http://schemas.microsoft.com/office/drawing/2014/main" id="{C782AB3E-AC23-33DE-10CF-094F04CB3B4F}"/>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a:fillRect/>
          </a:stretch>
        </p:blipFill>
        <p:spPr>
          <a:xfrm>
            <a:off x="15557" y="419560"/>
            <a:ext cx="4423997" cy="315602"/>
          </a:xfrm>
          <a:prstGeom prst="rect">
            <a:avLst/>
          </a:prstGeom>
          <a:noFill/>
          <a:ln>
            <a:noFill/>
          </a:ln>
        </p:spPr>
      </p:pic>
      <p:pic>
        <p:nvPicPr>
          <p:cNvPr id="5" name="Google Shape;367;p58">
            <a:extLst>
              <a:ext uri="{FF2B5EF4-FFF2-40B4-BE49-F238E27FC236}">
                <a16:creationId xmlns:a16="http://schemas.microsoft.com/office/drawing/2014/main" id="{9D2ABCA4-429C-344D-2F60-E710387E0E34}"/>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a:fillRect/>
          </a:stretch>
        </p:blipFill>
        <p:spPr>
          <a:xfrm>
            <a:off x="4224" y="642151"/>
            <a:ext cx="4446663" cy="2716267"/>
          </a:xfrm>
          <a:prstGeom prst="rect">
            <a:avLst/>
          </a:prstGeom>
          <a:noFill/>
          <a:ln>
            <a:noFill/>
          </a:ln>
        </p:spPr>
      </p:pic>
      <p:sp>
        <p:nvSpPr>
          <p:cNvPr id="7" name="Dikdörtgen 6">
            <a:extLst>
              <a:ext uri="{FF2B5EF4-FFF2-40B4-BE49-F238E27FC236}">
                <a16:creationId xmlns:a16="http://schemas.microsoft.com/office/drawing/2014/main" id="{64CA2211-EF71-F1F3-242A-B2F778AF2BE0}"/>
              </a:ext>
            </a:extLst>
          </p:cNvPr>
          <p:cNvSpPr/>
          <p:nvPr/>
        </p:nvSpPr>
        <p:spPr>
          <a:xfrm>
            <a:off x="215647" y="2974242"/>
            <a:ext cx="761649" cy="31560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350">
              <a:solidFill>
                <a:srgbClr val="C00000"/>
              </a:solidFill>
            </a:endParaRPr>
          </a:p>
        </p:txBody>
      </p:sp>
      <p:sp>
        <p:nvSpPr>
          <p:cNvPr id="9" name="Dikdörtgen 8">
            <a:extLst>
              <a:ext uri="{FF2B5EF4-FFF2-40B4-BE49-F238E27FC236}">
                <a16:creationId xmlns:a16="http://schemas.microsoft.com/office/drawing/2014/main" id="{74E1FE42-FA99-D24C-2BA0-E9EA8499CEE7}"/>
              </a:ext>
            </a:extLst>
          </p:cNvPr>
          <p:cNvSpPr/>
          <p:nvPr/>
        </p:nvSpPr>
        <p:spPr>
          <a:xfrm>
            <a:off x="6853966" y="2210539"/>
            <a:ext cx="2187326" cy="1124808"/>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350">
              <a:solidFill>
                <a:srgbClr val="C00000"/>
              </a:solidFill>
            </a:endParaRPr>
          </a:p>
        </p:txBody>
      </p:sp>
      <p:sp>
        <p:nvSpPr>
          <p:cNvPr id="10" name="Metin kutusu 9">
            <a:extLst>
              <a:ext uri="{FF2B5EF4-FFF2-40B4-BE49-F238E27FC236}">
                <a16:creationId xmlns:a16="http://schemas.microsoft.com/office/drawing/2014/main" id="{947329D1-2B40-A6E6-7135-F50104440C7F}"/>
              </a:ext>
            </a:extLst>
          </p:cNvPr>
          <p:cNvSpPr txBox="1"/>
          <p:nvPr/>
        </p:nvSpPr>
        <p:spPr>
          <a:xfrm>
            <a:off x="6860403" y="2299414"/>
            <a:ext cx="2180889" cy="1015663"/>
          </a:xfrm>
          <a:prstGeom prst="rect">
            <a:avLst/>
          </a:prstGeom>
          <a:noFill/>
        </p:spPr>
        <p:txBody>
          <a:bodyPr wrap="square" rtlCol="0">
            <a:spAutoFit/>
          </a:bodyPr>
          <a:lstStyle/>
          <a:p>
            <a:r>
              <a:rPr lang="en-US" sz="1200" dirty="0">
                <a:latin typeface="Cambria" panose="02040503050406030204" pitchFamily="18" charset="0"/>
                <a:ea typeface="Cambria" panose="02040503050406030204" pitchFamily="18" charset="0"/>
                <a:cs typeface="Helvetica" panose="020B0604020202020204" pitchFamily="34" charset="0"/>
              </a:rPr>
              <a:t>With employment deprivation </a:t>
            </a:r>
            <a:r>
              <a:rPr lang="en-US" sz="1200" dirty="0">
                <a:solidFill>
                  <a:srgbClr val="C00000"/>
                </a:solidFill>
                <a:latin typeface="Cambria" panose="02040503050406030204" pitchFamily="18" charset="0"/>
                <a:ea typeface="Cambria" panose="02040503050406030204" pitchFamily="18" charset="0"/>
                <a:cs typeface="Helvetica" panose="020B0604020202020204" pitchFamily="34" charset="0"/>
              </a:rPr>
              <a:t>1.5x higher </a:t>
            </a:r>
            <a:r>
              <a:rPr lang="en-US" sz="1200" dirty="0">
                <a:latin typeface="Cambria" panose="02040503050406030204" pitchFamily="18" charset="0"/>
                <a:ea typeface="Cambria" panose="02040503050406030204" pitchFamily="18" charset="0"/>
                <a:cs typeface="Helvetica" panose="020B0604020202020204" pitchFamily="34" charset="0"/>
              </a:rPr>
              <a:t>than the borough average, these libraries act as critical socio-economic refuges</a:t>
            </a:r>
            <a:endParaRPr lang="tr-TR" sz="1200" dirty="0">
              <a:latin typeface="Cambria" panose="02040503050406030204" pitchFamily="18" charset="0"/>
              <a:ea typeface="Cambria" panose="02040503050406030204" pitchFamily="18" charset="0"/>
              <a:cs typeface="Helvetica" panose="020B0604020202020204" pitchFamily="34" charset="0"/>
            </a:endParaRPr>
          </a:p>
        </p:txBody>
      </p:sp>
      <p:sp>
        <p:nvSpPr>
          <p:cNvPr id="11" name="Metin kutusu 10">
            <a:extLst>
              <a:ext uri="{FF2B5EF4-FFF2-40B4-BE49-F238E27FC236}">
                <a16:creationId xmlns:a16="http://schemas.microsoft.com/office/drawing/2014/main" id="{39EE35DF-F2E4-0E63-8482-154771FC3824}"/>
              </a:ext>
            </a:extLst>
          </p:cNvPr>
          <p:cNvSpPr txBox="1"/>
          <p:nvPr/>
        </p:nvSpPr>
        <p:spPr>
          <a:xfrm>
            <a:off x="-45622" y="6600154"/>
            <a:ext cx="5055071" cy="253916"/>
          </a:xfrm>
          <a:prstGeom prst="rect">
            <a:avLst/>
          </a:prstGeom>
          <a:noFill/>
        </p:spPr>
        <p:txBody>
          <a:bodyPr wrap="square" rtlCol="0">
            <a:spAutoFit/>
          </a:bodyPr>
          <a:lstStyle/>
          <a:p>
            <a:r>
              <a:rPr lang="en-US" sz="1050" dirty="0" err="1">
                <a:latin typeface="Helvetica" panose="020B0604020202020204" pitchFamily="34" charset="0"/>
                <a:ea typeface="Inter" panose="020B0604020202020204" charset="0"/>
                <a:cs typeface="Helvetica" panose="020B0604020202020204" pitchFamily="34" charset="0"/>
              </a:rPr>
              <a:t>Verrucci</a:t>
            </a:r>
            <a:r>
              <a:rPr lang="en-US" sz="1050" dirty="0">
                <a:latin typeface="Helvetica" panose="020B0604020202020204" pitchFamily="34" charset="0"/>
                <a:ea typeface="Inter" panose="020B0604020202020204" charset="0"/>
                <a:cs typeface="Helvetica" panose="020B0604020202020204" pitchFamily="34" charset="0"/>
              </a:rPr>
              <a:t>, Cheng and Shinwell (2024)</a:t>
            </a:r>
          </a:p>
        </p:txBody>
      </p:sp>
      <p:sp>
        <p:nvSpPr>
          <p:cNvPr id="12" name="AutoShape 4">
            <a:extLst>
              <a:ext uri="{FF2B5EF4-FFF2-40B4-BE49-F238E27FC236}">
                <a16:creationId xmlns:a16="http://schemas.microsoft.com/office/drawing/2014/main" id="{C3E014D8-DF83-F4E7-EA71-2256CCE6B220}"/>
              </a:ext>
            </a:extLst>
          </p:cNvPr>
          <p:cNvSpPr/>
          <p:nvPr/>
        </p:nvSpPr>
        <p:spPr>
          <a:xfrm>
            <a:off x="1" y="6606944"/>
            <a:ext cx="1872224" cy="0"/>
          </a:xfrm>
          <a:prstGeom prst="line">
            <a:avLst/>
          </a:prstGeom>
          <a:ln w="19050" cap="flat">
            <a:solidFill>
              <a:srgbClr val="C72A09"/>
            </a:solidFill>
            <a:prstDash val="solid"/>
            <a:headEnd type="none" w="sm" len="sm"/>
            <a:tailEnd type="none" w="sm" len="sm"/>
          </a:ln>
        </p:spPr>
        <p:txBody>
          <a:bodyPr/>
          <a:lstStyle/>
          <a:p>
            <a:endParaRPr lang="en-US" sz="1350" dirty="0"/>
          </a:p>
        </p:txBody>
      </p:sp>
      <p:pic>
        <p:nvPicPr>
          <p:cNvPr id="13" name="Google Shape;397;p64">
            <a:extLst>
              <a:ext uri="{FF2B5EF4-FFF2-40B4-BE49-F238E27FC236}">
                <a16:creationId xmlns:a16="http://schemas.microsoft.com/office/drawing/2014/main" id="{0F7E16BA-33E3-6322-6015-F5B4177F8A23}"/>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a:fillRect/>
          </a:stretch>
        </p:blipFill>
        <p:spPr>
          <a:xfrm>
            <a:off x="4427522" y="310783"/>
            <a:ext cx="3559092" cy="254399"/>
          </a:xfrm>
          <a:prstGeom prst="rect">
            <a:avLst/>
          </a:prstGeom>
          <a:noFill/>
          <a:ln>
            <a:noFill/>
          </a:ln>
        </p:spPr>
      </p:pic>
      <p:pic>
        <p:nvPicPr>
          <p:cNvPr id="15" name="Resim 14">
            <a:extLst>
              <a:ext uri="{FF2B5EF4-FFF2-40B4-BE49-F238E27FC236}">
                <a16:creationId xmlns:a16="http://schemas.microsoft.com/office/drawing/2014/main" id="{70B3A2DB-DD9A-4EB8-8F70-11B3530D56A9}"/>
              </a:ext>
            </a:extLst>
          </p:cNvPr>
          <p:cNvPicPr>
            <a:picLocks noChangeAspect="1"/>
          </p:cNvPicPr>
          <p:nvPr/>
        </p:nvPicPr>
        <p:blipFill>
          <a:blip r:embed="rId7" cstate="screen">
            <a:extLst>
              <a:ext uri="{28A0092B-C50C-407E-A947-70E740481C1C}">
                <a14:useLocalDpi xmlns:a14="http://schemas.microsoft.com/office/drawing/2010/main"/>
              </a:ext>
            </a:extLst>
          </a:blip>
          <a:srcRect l="2449" t="5141" r="6645" b="3081"/>
          <a:stretch>
            <a:fillRect/>
          </a:stretch>
        </p:blipFill>
        <p:spPr>
          <a:xfrm>
            <a:off x="1925831" y="3435387"/>
            <a:ext cx="5050111" cy="2858948"/>
          </a:xfrm>
          <a:prstGeom prst="rect">
            <a:avLst/>
          </a:prstGeom>
        </p:spPr>
      </p:pic>
      <p:sp>
        <p:nvSpPr>
          <p:cNvPr id="8" name="Dikdörtgen 7">
            <a:extLst>
              <a:ext uri="{FF2B5EF4-FFF2-40B4-BE49-F238E27FC236}">
                <a16:creationId xmlns:a16="http://schemas.microsoft.com/office/drawing/2014/main" id="{A91746A3-B7E6-8DC6-9181-4D00C01018C7}"/>
              </a:ext>
            </a:extLst>
          </p:cNvPr>
          <p:cNvSpPr/>
          <p:nvPr/>
        </p:nvSpPr>
        <p:spPr>
          <a:xfrm>
            <a:off x="4622681" y="2816441"/>
            <a:ext cx="691081" cy="31560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350">
              <a:solidFill>
                <a:srgbClr val="C00000"/>
              </a:solidFill>
            </a:endParaRPr>
          </a:p>
        </p:txBody>
      </p:sp>
      <p:sp>
        <p:nvSpPr>
          <p:cNvPr id="16" name="Dikdörtgen 15">
            <a:extLst>
              <a:ext uri="{FF2B5EF4-FFF2-40B4-BE49-F238E27FC236}">
                <a16:creationId xmlns:a16="http://schemas.microsoft.com/office/drawing/2014/main" id="{5E81B6BE-F449-4E6E-88F6-25F14F5EFC01}"/>
              </a:ext>
            </a:extLst>
          </p:cNvPr>
          <p:cNvSpPr/>
          <p:nvPr/>
        </p:nvSpPr>
        <p:spPr>
          <a:xfrm>
            <a:off x="1971728" y="5826458"/>
            <a:ext cx="4974397" cy="534907"/>
          </a:xfrm>
          <a:prstGeom prst="rect">
            <a:avLst/>
          </a:prstGeom>
          <a:noFill/>
          <a:ln w="12700">
            <a:solidFill>
              <a:srgbClr val="C00000"/>
            </a:solidFill>
          </a:ln>
          <a:effectLst>
            <a:glow rad="635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350">
              <a:solidFill>
                <a:srgbClr val="C00000"/>
              </a:solidFill>
            </a:endParaRPr>
          </a:p>
        </p:txBody>
      </p:sp>
    </p:spTree>
    <p:extLst>
      <p:ext uri="{BB962C8B-B14F-4D97-AF65-F5344CB8AC3E}">
        <p14:creationId xmlns:p14="http://schemas.microsoft.com/office/powerpoint/2010/main" val="3864584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B0AFDF0-BD2A-FAEA-9FA4-F1B90695ADF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21860" y="68036"/>
            <a:ext cx="6700280" cy="37128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6E20ADD-721A-09F3-F331-AAA224849D1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17884" y="3876180"/>
            <a:ext cx="6604256" cy="2816678"/>
          </a:xfrm>
          <a:prstGeom prst="rect">
            <a:avLst/>
          </a:prstGeom>
          <a:noFill/>
          <a:extLst>
            <a:ext uri="{909E8E84-426E-40DD-AFC4-6F175D3DCCD1}">
              <a14:hiddenFill xmlns:a14="http://schemas.microsoft.com/office/drawing/2010/main">
                <a:solidFill>
                  <a:srgbClr val="FFFFFF"/>
                </a:solidFill>
              </a14:hiddenFill>
            </a:ext>
          </a:extLst>
        </p:spPr>
      </p:pic>
      <p:sp>
        <p:nvSpPr>
          <p:cNvPr id="5" name="Dikdörtgen 4">
            <a:extLst>
              <a:ext uri="{FF2B5EF4-FFF2-40B4-BE49-F238E27FC236}">
                <a16:creationId xmlns:a16="http://schemas.microsoft.com/office/drawing/2014/main" id="{63BA0955-2643-18BA-62AE-59CCD789D6CF}"/>
              </a:ext>
            </a:extLst>
          </p:cNvPr>
          <p:cNvSpPr/>
          <p:nvPr/>
        </p:nvSpPr>
        <p:spPr>
          <a:xfrm>
            <a:off x="1317884" y="3876180"/>
            <a:ext cx="6700280" cy="29151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a:extLst>
              <a:ext uri="{FF2B5EF4-FFF2-40B4-BE49-F238E27FC236}">
                <a16:creationId xmlns:a16="http://schemas.microsoft.com/office/drawing/2014/main" id="{E5021742-228E-F798-1B52-657D9404CCD9}"/>
              </a:ext>
            </a:extLst>
          </p:cNvPr>
          <p:cNvPicPr>
            <a:picLocks noChangeAspect="1"/>
          </p:cNvPicPr>
          <p:nvPr/>
        </p:nvPicPr>
        <p:blipFill>
          <a:blip r:embed="rId5" cstate="screen">
            <a:extLst>
              <a:ext uri="{28A0092B-C50C-407E-A947-70E740481C1C}">
                <a14:useLocalDpi xmlns:a14="http://schemas.microsoft.com/office/drawing/2010/main"/>
              </a:ext>
            </a:extLst>
          </a:blip>
          <a:srcRect l="1453" t="8748" r="1689" b="4717"/>
          <a:stretch>
            <a:fillRect/>
          </a:stretch>
        </p:blipFill>
        <p:spPr>
          <a:xfrm>
            <a:off x="1396559" y="3780930"/>
            <a:ext cx="6350882" cy="2915145"/>
          </a:xfrm>
          <a:prstGeom prst="rect">
            <a:avLst/>
          </a:prstGeom>
        </p:spPr>
      </p:pic>
    </p:spTree>
    <p:extLst>
      <p:ext uri="{BB962C8B-B14F-4D97-AF65-F5344CB8AC3E}">
        <p14:creationId xmlns:p14="http://schemas.microsoft.com/office/powerpoint/2010/main" val="901625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586213-AC0F-DA17-177A-2AA6A129563F}"/>
            </a:ext>
          </a:extLst>
        </p:cNvPr>
        <p:cNvGrpSpPr/>
        <p:nvPr/>
      </p:nvGrpSpPr>
      <p:grpSpPr>
        <a:xfrm>
          <a:off x="0" y="0"/>
          <a:ext cx="0" cy="0"/>
          <a:chOff x="0" y="0"/>
          <a:chExt cx="0" cy="0"/>
        </a:xfrm>
      </p:grpSpPr>
      <p:pic>
        <p:nvPicPr>
          <p:cNvPr id="5" name="Picture 4" descr="sahne, kitap dolabı, oda, iç mekan içeren bir resim">
            <a:extLst>
              <a:ext uri="{FF2B5EF4-FFF2-40B4-BE49-F238E27FC236}">
                <a16:creationId xmlns:a16="http://schemas.microsoft.com/office/drawing/2014/main" id="{935CB661-ED3F-8456-2B72-410FF6585E0D}"/>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20" y="-13754"/>
            <a:ext cx="9143980" cy="6857990"/>
          </a:xfrm>
          <a:prstGeom prst="rect">
            <a:avLst/>
          </a:prstGeom>
        </p:spPr>
      </p:pic>
      <p:sp useBgFill="1">
        <p:nvSpPr>
          <p:cNvPr id="9" name="Rectangle 8">
            <a:extLst>
              <a:ext uri="{FF2B5EF4-FFF2-40B4-BE49-F238E27FC236}">
                <a16:creationId xmlns:a16="http://schemas.microsoft.com/office/drawing/2014/main" id="{AE7A5DCD-2CB0-13B8-9CF8-19F07919EE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950" y="1860919"/>
            <a:ext cx="3731460" cy="3108645"/>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DEE461-8662-81D6-616E-58301600EAE5}"/>
              </a:ext>
            </a:extLst>
          </p:cNvPr>
          <p:cNvSpPr>
            <a:spLocks noGrp="1"/>
          </p:cNvSpPr>
          <p:nvPr>
            <p:ph type="title"/>
          </p:nvPr>
        </p:nvSpPr>
        <p:spPr>
          <a:xfrm>
            <a:off x="1579417" y="2463612"/>
            <a:ext cx="3098526" cy="1571164"/>
          </a:xfrm>
        </p:spPr>
        <p:txBody>
          <a:bodyPr vert="horz" lIns="91440" tIns="45720" rIns="91440" bIns="45720" rtlCol="0" anchor="t">
            <a:normAutofit/>
          </a:bodyPr>
          <a:lstStyle/>
          <a:p>
            <a:pPr algn="ctr" defTabSz="914400"/>
            <a:br>
              <a:rPr lang="tr-TR" sz="2600" dirty="0"/>
            </a:br>
            <a:br>
              <a:rPr lang="tr-TR" sz="2600" dirty="0"/>
            </a:br>
            <a:r>
              <a:rPr lang="tr-TR" sz="2800" dirty="0" err="1"/>
              <a:t>Thank</a:t>
            </a:r>
            <a:r>
              <a:rPr lang="tr-TR" sz="2800" dirty="0"/>
              <a:t> </a:t>
            </a:r>
            <a:r>
              <a:rPr lang="tr-TR" sz="2800" dirty="0" err="1"/>
              <a:t>you</a:t>
            </a:r>
            <a:r>
              <a:rPr lang="tr-TR" sz="2800" dirty="0"/>
              <a:t> </a:t>
            </a:r>
            <a:r>
              <a:rPr lang="tr-TR" sz="2800" dirty="0">
                <a:sym typeface="Wingdings" panose="05000000000000000000" pitchFamily="2" charset="2"/>
              </a:rPr>
              <a:t></a:t>
            </a:r>
            <a:endParaRPr lang="en-US" sz="2600" dirty="0"/>
          </a:p>
        </p:txBody>
      </p:sp>
      <p:cxnSp>
        <p:nvCxnSpPr>
          <p:cNvPr id="11" name="Straight Connector 10">
            <a:extLst>
              <a:ext uri="{FF2B5EF4-FFF2-40B4-BE49-F238E27FC236}">
                <a16:creationId xmlns:a16="http://schemas.microsoft.com/office/drawing/2014/main" id="{7C36F823-C6B6-0A34-7037-639C82943E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2377" y="4034776"/>
            <a:ext cx="552704"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890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43F510FD262B4D978301F86C2A4823" ma:contentTypeVersion="11" ma:contentTypeDescription="Create a new document." ma:contentTypeScope="" ma:versionID="0738997c50f4f704eec54ab46a718f1e">
  <xsd:schema xmlns:xsd="http://www.w3.org/2001/XMLSchema" xmlns:xs="http://www.w3.org/2001/XMLSchema" xmlns:p="http://schemas.microsoft.com/office/2006/metadata/properties" xmlns:ns2="0c1fee4a-bdc7-4359-8192-554e883191ad" xmlns:ns3="72c0e96f-268c-4806-8855-6e7516ab3c42" targetNamespace="http://schemas.microsoft.com/office/2006/metadata/properties" ma:root="true" ma:fieldsID="f91e68b6d82fd11b8b3551518e2358bf" ns2:_="" ns3:_="">
    <xsd:import namespace="0c1fee4a-bdc7-4359-8192-554e883191ad"/>
    <xsd:import namespace="72c0e96f-268c-4806-8855-6e7516ab3c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1fee4a-bdc7-4359-8192-554e88319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dab0f13-09c2-4cad-bba7-f6c96a3c86c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c0e96f-268c-4806-8855-6e7516ab3c4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d91bb65-7114-418b-bdfe-588f9c6010f6}" ma:internalName="TaxCatchAll" ma:showField="CatchAllData" ma:web="72c0e96f-268c-4806-8855-6e7516ab3c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1fee4a-bdc7-4359-8192-554e883191ad">
      <Terms xmlns="http://schemas.microsoft.com/office/infopath/2007/PartnerControls"/>
    </lcf76f155ced4ddcb4097134ff3c332f>
    <TaxCatchAll xmlns="72c0e96f-268c-4806-8855-6e7516ab3c42" xsi:nil="true"/>
  </documentManagement>
</p:properties>
</file>

<file path=customXml/itemProps1.xml><?xml version="1.0" encoding="utf-8"?>
<ds:datastoreItem xmlns:ds="http://schemas.openxmlformats.org/officeDocument/2006/customXml" ds:itemID="{01DB9E81-956C-4EFB-B965-BD217160FDDD}">
  <ds:schemaRefs>
    <ds:schemaRef ds:uri="http://schemas.microsoft.com/sharepoint/v3/contenttype/forms"/>
  </ds:schemaRefs>
</ds:datastoreItem>
</file>

<file path=customXml/itemProps2.xml><?xml version="1.0" encoding="utf-8"?>
<ds:datastoreItem xmlns:ds="http://schemas.openxmlformats.org/officeDocument/2006/customXml" ds:itemID="{CEA6C230-FFDC-4069-BE86-9FB47451E4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1fee4a-bdc7-4359-8192-554e883191ad"/>
    <ds:schemaRef ds:uri="72c0e96f-268c-4806-8855-6e7516ab3c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6FA656-D1EC-47E3-AA85-FD0584F8342B}">
  <ds:schemaRefs>
    <ds:schemaRef ds:uri="http://schemas.microsoft.com/office/2006/metadata/properties"/>
    <ds:schemaRef ds:uri="http://schemas.microsoft.com/office/infopath/2007/PartnerControls"/>
    <ds:schemaRef ds:uri="0c1fee4a-bdc7-4359-8192-554e883191ad"/>
    <ds:schemaRef ds:uri="72c0e96f-268c-4806-8855-6e7516ab3c42"/>
  </ds:schemaRefs>
</ds:datastoreItem>
</file>

<file path=docProps/app.xml><?xml version="1.0" encoding="utf-8"?>
<Properties xmlns="http://schemas.openxmlformats.org/officeDocument/2006/extended-properties" xmlns:vt="http://schemas.openxmlformats.org/officeDocument/2006/docPropsVTypes">
  <Template/>
  <TotalTime>316</TotalTime>
  <Words>2527</Words>
  <Application>Microsoft Office PowerPoint</Application>
  <PresentationFormat>On-screen Show (4:3)</PresentationFormat>
  <Paragraphs>210</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Public Libraries as Critical Social Infrastructure</vt:lpstr>
      <vt:lpstr>Our presentation</vt:lpstr>
      <vt:lpstr>Project 1: Social value of libraries in everyday practice</vt:lpstr>
      <vt:lpstr>Understanding the Social Value of Libraries</vt:lpstr>
      <vt:lpstr>What Do We Mean by Social Value?</vt:lpstr>
      <vt:lpstr>Belonging Is Practiced, Not Designed</vt:lpstr>
      <vt:lpstr>Inclusion Is Material</vt:lpstr>
      <vt:lpstr>Participation Without Visibility</vt:lpstr>
      <vt:lpstr>Recognition Is Present - But Partial</vt:lpstr>
      <vt:lpstr>Final Reflection</vt:lpstr>
      <vt:lpstr>Project 2: Libraries as urban commons and contested public spaces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 you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Nick Cave</cp:lastModifiedBy>
  <cp:revision>24</cp:revision>
  <dcterms:created xsi:type="dcterms:W3CDTF">2013-01-27T09:14:16Z</dcterms:created>
  <dcterms:modified xsi:type="dcterms:W3CDTF">2026-09-04T11:28:42Z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0x0101008543F510FD262B4D978301F86C2A4823</vt:lpwstr>
  </property>
  <property fmtid="{D5CDD505-2E9C-101B-9397-08002B2CF9AE}" pid="3" name="MediaServiceImageTags">
    <vt:lpwstr/>
  </property>
</Properties>
</file>